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111C-94FB-4FAB-9043-7F167F2681A7}" type="datetimeFigureOut">
              <a:rPr lang="cs-CZ" smtClean="0"/>
              <a:pPr/>
              <a:t>10.4.2012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C6E3-4267-4F86-AB15-702CE868D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pPr eaLnBrk="1" hangingPunct="1"/>
            <a:r>
              <a:rPr lang="cs-CZ" b="1" smtClean="0"/>
              <a:t>Úvod do klasických a moderních metod šifrování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pPr eaLnBrk="1" hangingPunct="1"/>
            <a:r>
              <a:rPr lang="cs-CZ" dirty="0" smtClean="0"/>
              <a:t>Jaro 20</a:t>
            </a:r>
            <a:r>
              <a:rPr lang="en-US" dirty="0" smtClean="0"/>
              <a:t>12</a:t>
            </a:r>
            <a:r>
              <a:rPr lang="cs-CZ" dirty="0" smtClean="0"/>
              <a:t>, </a:t>
            </a:r>
            <a:r>
              <a:rPr lang="en-US" dirty="0"/>
              <a:t>7</a:t>
            </a:r>
            <a:r>
              <a:rPr lang="cs-CZ" dirty="0" smtClean="0"/>
              <a:t>. přednáška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Kódy pro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Q, R,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 smtClean="0"/>
              <a:t>Dal</a:t>
            </a:r>
            <a:r>
              <a:rPr lang="cs-CZ" sz="2000" dirty="0" err="1" smtClean="0"/>
              <a:t>ší</a:t>
            </a:r>
            <a:r>
              <a:rPr lang="cs-CZ" sz="2000" dirty="0" smtClean="0"/>
              <a:t> často používanou kombinací písmen bylo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QRV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?</a:t>
            </a:r>
          </a:p>
          <a:p>
            <a:r>
              <a:rPr lang="en-US" sz="2000" dirty="0" smtClean="0">
                <a:cs typeface="Courier New" pitchFamily="49" charset="0"/>
              </a:rPr>
              <a:t>To </a:t>
            </a:r>
            <a:r>
              <a:rPr lang="en-US" sz="2000" dirty="0" err="1" smtClean="0">
                <a:cs typeface="Courier New" pitchFamily="49" charset="0"/>
              </a:rPr>
              <a:t>obvykle</a:t>
            </a:r>
            <a:r>
              <a:rPr lang="en-US" sz="2000" dirty="0" smtClean="0">
                <a:cs typeface="Courier New" pitchFamily="49" charset="0"/>
              </a:rPr>
              <a:t> n</a:t>
            </a:r>
            <a:r>
              <a:rPr lang="cs-CZ" sz="2000" dirty="0" smtClean="0">
                <a:cs typeface="Courier New" pitchFamily="49" charset="0"/>
              </a:rPr>
              <a:t>á</a:t>
            </a:r>
            <a:r>
              <a:rPr lang="en-US" sz="2000" dirty="0" err="1" smtClean="0">
                <a:cs typeface="Courier New" pitchFamily="49" charset="0"/>
              </a:rPr>
              <a:t>sledovalo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cs-CZ" sz="2000" dirty="0" smtClean="0">
                <a:cs typeface="Courier New" pitchFamily="49" charset="0"/>
              </a:rPr>
              <a:t>po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35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Další </a:t>
            </a:r>
            <a:r>
              <a:rPr lang="cs-CZ" sz="2000" dirty="0" smtClean="0"/>
              <a:t>š</a:t>
            </a:r>
            <a:r>
              <a:rPr lang="cs-CZ" sz="2000" dirty="0" smtClean="0"/>
              <a:t>ťastnou shodou okolností  byly rozdíly mezi kódy následujících dvojic znaků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3: 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Q: 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101  3: 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1111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Q: 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R: 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010  V: 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1111</a:t>
            </a:r>
          </a:p>
          <a:p>
            <a:pPr>
              <a:buNone/>
            </a:pPr>
            <a:endParaRPr lang="cs-CZ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cs typeface="Courier New" pitchFamily="49" charset="0"/>
              </a:rPr>
              <a:t>Tyto rovnosti se zachovávají po přičtení klíče pro </a:t>
            </a:r>
            <a:r>
              <a:rPr lang="cs-CZ" sz="2000" dirty="0" err="1" smtClean="0">
                <a:cs typeface="Courier New" pitchFamily="49" charset="0"/>
              </a:rPr>
              <a:t>pseudoVernamovu</a:t>
            </a:r>
            <a:r>
              <a:rPr lang="cs-CZ" sz="2000" dirty="0" smtClean="0">
                <a:cs typeface="Courier New" pitchFamily="49" charset="0"/>
              </a:rPr>
              <a:t> šifru</a:t>
            </a:r>
          </a:p>
          <a:p>
            <a:r>
              <a:rPr lang="cs-CZ" sz="2000" dirty="0" smtClean="0">
                <a:cs typeface="Courier New" pitchFamily="49" charset="0"/>
              </a:rPr>
              <a:t>Je pouze třeba odhadnout, které části šifrových textů odpovídají otevřenému textu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QRV?</a:t>
            </a:r>
          </a:p>
          <a:p>
            <a:r>
              <a:rPr lang="cs-CZ" sz="2000" dirty="0" smtClean="0">
                <a:cs typeface="Courier New" pitchFamily="49" charset="0"/>
              </a:rPr>
              <a:t>Správnost odhadu lze ověřit porovnáním, liší-li se šifrové podoby ve správném počtu znaků</a:t>
            </a:r>
            <a:endParaRPr lang="cs-CZ" sz="2000" dirty="0" smtClean="0">
              <a:cs typeface="Courier New" pitchFamily="49" charset="0"/>
            </a:endParaRPr>
          </a:p>
          <a:p>
            <a:pPr>
              <a:buNone/>
            </a:pPr>
            <a:endParaRPr lang="cs-CZ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Odhady pro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Q,R,V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123456789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1: AL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GU66H4HJPLHN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3535</a:t>
            </a:r>
            <a:r>
              <a:rPr lang="cs-CZ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3535</a:t>
            </a:r>
            <a:endParaRPr lang="cs-CZ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2: NP3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Z31NMYKMJHB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3535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3: GRQ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AA4JTQFLQMHJI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endParaRPr lang="cs-CZ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4: LY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ORYYDRQKNHJN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endParaRPr lang="cs-CZ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5: LE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KVRVANBWE6MJUT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r>
              <a:rPr lang="cs-CZ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6: BOTA3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USGODA2JIUN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  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7: YEYZL42DYD5LMHLOIM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8: RK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LIX6AZEMKEY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35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9: CCNRWWGKOTV5LLUMCD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10: ITX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SMU4VVNTZJNFI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35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99992" y="198884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139952" y="1772816"/>
            <a:ext cx="44644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Porovnáme v telegramech 4 a 5 písmena v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pátém </a:t>
            </a:r>
            <a:r>
              <a:rPr lang="cs-CZ" dirty="0" smtClean="0"/>
              <a:t>sloupci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Jsou to písmena </a:t>
            </a:r>
          </a:p>
          <a:p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  J: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cs-CZ" b="1" dirty="0" smtClean="0"/>
              <a:t>  </a:t>
            </a:r>
            <a:r>
              <a:rPr lang="cs-CZ" dirty="0" smtClean="0"/>
              <a:t>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3: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cs-CZ" b="1" dirty="0" smtClean="0"/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  K: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Q: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endParaRPr lang="cs-CZ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 Šifrové znaky se shodují na čtyřech místech,  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což je v souladu s tím, že se odhadované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znaky v otevřeném textu rovněž shodují na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čtyřech místech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Permutace v pátém sloupci tedy musí </a:t>
            </a:r>
          </a:p>
          <a:p>
            <a:r>
              <a:rPr lang="cs-CZ" dirty="0" smtClean="0"/>
              <a:t>    přesouvat čtvrtý bit na třetí místo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Podobnými úvahami doplníme i  modré </a:t>
            </a:r>
          </a:p>
          <a:p>
            <a:r>
              <a:rPr lang="cs-CZ" dirty="0" smtClean="0"/>
              <a:t>    znaky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Permutace v sedmém sloupci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123456789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1: AL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GU66H4HJPLHN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3535</a:t>
            </a:r>
            <a:r>
              <a:rPr lang="cs-CZ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3535</a:t>
            </a:r>
            <a:endParaRPr lang="cs-CZ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2: NP3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Z31NMYKMJHB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3535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3: GRQ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AA4JTQFLQMHJI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endParaRPr lang="cs-CZ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4: LY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ORYYDRQKNHJN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endParaRPr lang="cs-CZ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5: LE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KVRVANBWE6MJUT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35</a:t>
            </a:r>
            <a:r>
              <a:rPr lang="cs-CZ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QRV</a:t>
            </a:r>
            <a:r>
              <a:rPr lang="cs-CZ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6: BOTA3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USGODA2JIUN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  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7: YEYZL42DYD5LMHLOIM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8: RK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LIX6AZEMKEY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35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9: CCNRWWGKOTV5LLUMCD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10: ITX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SMU4VVNTZJNFI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35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067944" y="1412776"/>
            <a:ext cx="44644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V sedmém sloupci se nyní již vyskytují </a:t>
            </a:r>
          </a:p>
          <a:p>
            <a:r>
              <a:rPr lang="cs-CZ" dirty="0" smtClean="0"/>
              <a:t>    všechny naše speciální znaky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3,5,Q,R,V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cs typeface="Courier New" pitchFamily="49" charset="0"/>
              </a:rPr>
              <a:t>  Můžeme tedy udělat všechna porovnání </a:t>
            </a:r>
          </a:p>
          <a:p>
            <a:r>
              <a:rPr lang="cs-CZ" dirty="0" smtClean="0">
                <a:cs typeface="Courier New" pitchFamily="49" charset="0"/>
              </a:rPr>
              <a:t> </a:t>
            </a:r>
            <a:r>
              <a:rPr lang="cs-CZ" dirty="0" smtClean="0">
                <a:cs typeface="Courier New" pitchFamily="49" charset="0"/>
              </a:rPr>
              <a:t> 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3-5, 3-Q,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-R, 3-V</a:t>
            </a:r>
          </a:p>
          <a:p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OT  3: 11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11    3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ŠT  G: 010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011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OT  5: 00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00    Q: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ŠT  F: 101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    O: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011</a:t>
            </a:r>
          </a:p>
          <a:p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OT  Q: 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101    3: 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1111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ŠT  O: 00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11    G: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0101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OT  R: 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010    V: 0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1111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ŠT  A: 11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00    R: 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0101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0</a:t>
            </a:r>
          </a:p>
          <a:p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cs typeface="Courier New" pitchFamily="49" charset="0"/>
              </a:rPr>
              <a:t>  Permutace bitů po přičtení klíče tedy 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cs typeface="Courier New" pitchFamily="49" charset="0"/>
              </a:rPr>
              <a:t>přesouvá bity takto:  3. na 4., </a:t>
            </a:r>
            <a:r>
              <a:rPr lang="cs-CZ" dirty="0" err="1" smtClean="0">
                <a:cs typeface="Courier New" pitchFamily="49" charset="0"/>
              </a:rPr>
              <a:t>4.</a:t>
            </a:r>
            <a:r>
              <a:rPr lang="cs-CZ" dirty="0" smtClean="0">
                <a:cs typeface="Courier New" pitchFamily="49" charset="0"/>
              </a:rPr>
              <a:t> na 2., </a:t>
            </a:r>
            <a:r>
              <a:rPr lang="cs-CZ" dirty="0" err="1" smtClean="0">
                <a:cs typeface="Courier New" pitchFamily="49" charset="0"/>
              </a:rPr>
              <a:t>2.</a:t>
            </a:r>
            <a:r>
              <a:rPr lang="cs-CZ" dirty="0" smtClean="0">
                <a:cs typeface="Courier New" pitchFamily="49" charset="0"/>
              </a:rPr>
              <a:t> na</a:t>
            </a:r>
          </a:p>
          <a:p>
            <a:r>
              <a:rPr lang="cs-CZ" dirty="0" smtClean="0">
                <a:cs typeface="Courier New" pitchFamily="49" charset="0"/>
              </a:rPr>
              <a:t> </a:t>
            </a:r>
            <a:r>
              <a:rPr lang="cs-CZ" dirty="0" smtClean="0">
                <a:cs typeface="Courier New" pitchFamily="49" charset="0"/>
              </a:rPr>
              <a:t>   3.,  1. na 5.   a tedy  5. na 1.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cs typeface="Courier New" pitchFamily="49" charset="0"/>
              </a:rPr>
              <a:t>  Použitá permutace je tedy  54231 .</a:t>
            </a:r>
          </a:p>
          <a:p>
            <a:endParaRPr lang="cs-CZ" dirty="0" smtClean="0">
              <a:cs typeface="Courier New" pitchFamily="49" charset="0"/>
            </a:endParaRPr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Nalezení bitů klíče pro </a:t>
            </a:r>
            <a:r>
              <a:rPr lang="cs-CZ" dirty="0" err="1" smtClean="0"/>
              <a:t>Vigenéra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Připomeňme si, že v sedmém sloupci máme tuto dvojici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OT  3: 11111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ŠT  G: 01011</a:t>
            </a:r>
          </a:p>
          <a:p>
            <a:r>
              <a:rPr lang="cs-CZ" sz="2000" dirty="0" smtClean="0">
                <a:cs typeface="Courier New" pitchFamily="49" charset="0"/>
              </a:rPr>
              <a:t>Odhalili jsme, že  po zašifrování </a:t>
            </a:r>
            <a:r>
              <a:rPr lang="cs-CZ" sz="2000" dirty="0" err="1" smtClean="0">
                <a:cs typeface="Courier New" pitchFamily="49" charset="0"/>
              </a:rPr>
              <a:t>Vigenérovo</a:t>
            </a:r>
            <a:r>
              <a:rPr lang="cs-CZ" sz="2000" dirty="0" smtClean="0">
                <a:cs typeface="Courier New" pitchFamily="49" charset="0"/>
              </a:rPr>
              <a:t> šifrou následovalo přeházení</a:t>
            </a:r>
          </a:p>
          <a:p>
            <a:pPr>
              <a:buNone/>
            </a:pPr>
            <a:r>
              <a:rPr lang="cs-CZ" sz="2000" dirty="0" smtClean="0">
                <a:cs typeface="Courier New" pitchFamily="49" charset="0"/>
              </a:rPr>
              <a:t> </a:t>
            </a:r>
            <a:r>
              <a:rPr lang="cs-CZ" sz="2000" dirty="0" smtClean="0">
                <a:cs typeface="Courier New" pitchFamily="49" charset="0"/>
              </a:rPr>
              <a:t>     bitů  </a:t>
            </a:r>
            <a:r>
              <a:rPr lang="cs-CZ" sz="2000" dirty="0" smtClean="0">
                <a:cs typeface="Courier New" pitchFamily="49" charset="0"/>
              </a:rPr>
              <a:t>3. na 4., </a:t>
            </a:r>
            <a:r>
              <a:rPr lang="cs-CZ" sz="2000" dirty="0" smtClean="0">
                <a:cs typeface="Courier New" pitchFamily="49" charset="0"/>
              </a:rPr>
              <a:t> </a:t>
            </a:r>
            <a:r>
              <a:rPr lang="cs-CZ" sz="2000" dirty="0" err="1" smtClean="0">
                <a:cs typeface="Courier New" pitchFamily="49" charset="0"/>
              </a:rPr>
              <a:t>4</a:t>
            </a:r>
            <a:r>
              <a:rPr lang="cs-CZ" sz="2000" dirty="0" err="1" smtClean="0">
                <a:cs typeface="Courier New" pitchFamily="49" charset="0"/>
              </a:rPr>
              <a:t>.</a:t>
            </a:r>
            <a:r>
              <a:rPr lang="cs-CZ" sz="2000" dirty="0" smtClean="0">
                <a:cs typeface="Courier New" pitchFamily="49" charset="0"/>
              </a:rPr>
              <a:t> na 2., </a:t>
            </a:r>
            <a:r>
              <a:rPr lang="cs-CZ" sz="2000" dirty="0" err="1" smtClean="0">
                <a:cs typeface="Courier New" pitchFamily="49" charset="0"/>
              </a:rPr>
              <a:t>2.</a:t>
            </a:r>
            <a:r>
              <a:rPr lang="cs-CZ" sz="2000" dirty="0" smtClean="0">
                <a:cs typeface="Courier New" pitchFamily="49" charset="0"/>
              </a:rPr>
              <a:t> </a:t>
            </a:r>
            <a:r>
              <a:rPr lang="cs-CZ" sz="2000" dirty="0" smtClean="0">
                <a:cs typeface="Courier New" pitchFamily="49" charset="0"/>
              </a:rPr>
              <a:t>na  </a:t>
            </a:r>
            <a:r>
              <a:rPr lang="cs-CZ" sz="2000" dirty="0" smtClean="0">
                <a:cs typeface="Courier New" pitchFamily="49" charset="0"/>
              </a:rPr>
              <a:t>3.,  1. na 5</a:t>
            </a:r>
            <a:r>
              <a:rPr lang="cs-CZ" sz="2000" dirty="0" smtClean="0">
                <a:cs typeface="Courier New" pitchFamily="49" charset="0"/>
              </a:rPr>
              <a:t>.,  </a:t>
            </a:r>
            <a:r>
              <a:rPr lang="cs-CZ" sz="2000" dirty="0" smtClean="0">
                <a:cs typeface="Courier New" pitchFamily="49" charset="0"/>
              </a:rPr>
              <a:t>a tedy  5. na 1</a:t>
            </a:r>
            <a:r>
              <a:rPr lang="cs-CZ" sz="2000" dirty="0" smtClean="0">
                <a:cs typeface="Courier New" pitchFamily="49" charset="0"/>
              </a:rPr>
              <a:t>.</a:t>
            </a:r>
          </a:p>
          <a:p>
            <a:r>
              <a:rPr lang="cs-CZ" sz="2000" dirty="0" smtClean="0">
                <a:cs typeface="Courier New" pitchFamily="49" charset="0"/>
              </a:rPr>
              <a:t>Odstraníme-li toto přeházení bitů ze šifrového znaku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01011</a:t>
            </a:r>
            <a:r>
              <a:rPr lang="cs-CZ" sz="2000" dirty="0" smtClean="0">
                <a:cs typeface="Courier New" pitchFamily="49" charset="0"/>
              </a:rPr>
              <a:t>,  </a:t>
            </a:r>
          </a:p>
          <a:p>
            <a:r>
              <a:rPr lang="cs-CZ" sz="2000" dirty="0" smtClean="0">
                <a:cs typeface="Courier New" pitchFamily="49" charset="0"/>
              </a:rPr>
              <a:t>d</a:t>
            </a:r>
            <a:r>
              <a:rPr lang="cs-CZ" sz="2000" dirty="0" smtClean="0">
                <a:cs typeface="Courier New" pitchFamily="49" charset="0"/>
              </a:rPr>
              <a:t>ostaneme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10110 .</a:t>
            </a:r>
          </a:p>
          <a:p>
            <a:r>
              <a:rPr lang="cs-CZ" sz="2000" dirty="0" smtClean="0">
                <a:cs typeface="Courier New" pitchFamily="49" charset="0"/>
              </a:rPr>
              <a:t>To je výsledek </a:t>
            </a:r>
            <a:r>
              <a:rPr lang="cs-CZ" sz="2000" dirty="0" err="1" smtClean="0">
                <a:cs typeface="Courier New" pitchFamily="49" charset="0"/>
              </a:rPr>
              <a:t>Vigenérovy</a:t>
            </a:r>
            <a:r>
              <a:rPr lang="cs-CZ" sz="2000" dirty="0" smtClean="0">
                <a:cs typeface="Courier New" pitchFamily="49" charset="0"/>
              </a:rPr>
              <a:t> šifry  použité  znak otevřeného textu</a:t>
            </a:r>
          </a:p>
          <a:p>
            <a:pPr>
              <a:buNone/>
            </a:pPr>
            <a:r>
              <a:rPr lang="cs-CZ" sz="2000" dirty="0" smtClean="0">
                <a:cs typeface="Courier New" pitchFamily="49" charset="0"/>
              </a:rPr>
              <a:t> </a:t>
            </a:r>
            <a:r>
              <a:rPr lang="cs-CZ" sz="2000" dirty="0" smtClean="0">
                <a:cs typeface="Courier New" pitchFamily="49" charset="0"/>
              </a:rPr>
              <a:t>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11111</a:t>
            </a:r>
          </a:p>
          <a:p>
            <a:r>
              <a:rPr lang="cs-CZ" sz="2000" dirty="0" smtClean="0">
                <a:cs typeface="Courier New" pitchFamily="49" charset="0"/>
              </a:rPr>
              <a:t>Klíč pro sedmý znak </a:t>
            </a:r>
            <a:r>
              <a:rPr lang="cs-CZ" sz="2000" dirty="0" err="1" smtClean="0">
                <a:cs typeface="Courier New" pitchFamily="49" charset="0"/>
              </a:rPr>
              <a:t>Vigenérovy</a:t>
            </a:r>
            <a:r>
              <a:rPr lang="cs-CZ" sz="2000" dirty="0" smtClean="0">
                <a:cs typeface="Courier New" pitchFamily="49" charset="0"/>
              </a:rPr>
              <a:t> šifry je  tedy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01001 .</a:t>
            </a:r>
            <a:endParaRPr lang="cs-CZ" sz="2000" dirty="0" smtClean="0">
              <a:cs typeface="Courier New" pitchFamily="49" charset="0"/>
            </a:endParaRPr>
          </a:p>
          <a:p>
            <a:pPr>
              <a:buNone/>
            </a:pPr>
            <a:endParaRPr lang="cs-CZ" sz="20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Tam a zpátky, tam a zpátky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Tímto způsobem postupně  odhadujeme další znaky otevřených textů a z nich pak dostaneme klíč pro </a:t>
            </a:r>
            <a:r>
              <a:rPr lang="cs-CZ" sz="2000" dirty="0" err="1" smtClean="0"/>
              <a:t>pesudoVernamovu</a:t>
            </a:r>
            <a:r>
              <a:rPr lang="cs-CZ" sz="2000" dirty="0" smtClean="0"/>
              <a:t> šifru a permutace pro jednotlivé znaky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Sloupce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1 2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6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7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8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9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10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1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</a:t>
            </a:r>
            <a:r>
              <a:rPr lang="en-US" sz="2000" dirty="0" smtClean="0"/>
              <a:t>            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3     5     3     5     3     5     3     5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2          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r>
              <a:rPr lang="en-US" sz="2000" dirty="0" smtClean="0"/>
              <a:t>                             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2     3     5     3     5     Q     R     V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3          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cs-CZ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     3     5     Q     R     V     4     ?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4           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Y</a:t>
            </a:r>
            <a:endParaRPr lang="cs-CZ" sz="2000" dirty="0" smtClean="0"/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3     5     3     5     Q     R     V     4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dirty="0" smtClean="0"/>
              <a:t>    5           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3     5     Q     R     V     3     5     G</a:t>
            </a:r>
          </a:p>
          <a:p>
            <a:pPr>
              <a:buNone/>
            </a:pP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dirty="0" smtClean="0"/>
              <a:t>Permutace</a:t>
            </a:r>
            <a:r>
              <a:rPr lang="en-US" sz="2000" dirty="0" smtClean="0"/>
              <a:t>       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21435 13254 12435 52314 54231 31245 15234 52314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2000" dirty="0" smtClean="0"/>
              <a:t>Klíč                     </a:t>
            </a:r>
            <a:r>
              <a:rPr lang="en-US" sz="2000" dirty="0" smtClean="0"/>
              <a:t>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10110 00011 00011 10100 01001 11000 10101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11111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/>
              <a:t>Celkem takto </a:t>
            </a:r>
            <a:r>
              <a:rPr lang="cs-CZ" sz="2000" dirty="0" err="1" smtClean="0"/>
              <a:t>Beurling</a:t>
            </a:r>
            <a:r>
              <a:rPr lang="cs-CZ" sz="2000" dirty="0" smtClean="0"/>
              <a:t> odhalil kolem stovky znaků klíče a příslušných permutací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Posloupnosti bitů klíče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err="1" smtClean="0"/>
              <a:t>Beurling</a:t>
            </a:r>
            <a:r>
              <a:rPr lang="cs-CZ" sz="2000" dirty="0" smtClean="0"/>
              <a:t> si všimnul, že posloupnost prvních bitů jednotlivých slov klíče pro </a:t>
            </a:r>
            <a:r>
              <a:rPr lang="cs-CZ" sz="2000" dirty="0" err="1" smtClean="0"/>
              <a:t>pseudoVernamovu</a:t>
            </a:r>
            <a:r>
              <a:rPr lang="cs-CZ" sz="2000" dirty="0" smtClean="0"/>
              <a:t> šifru je periodická</a:t>
            </a:r>
          </a:p>
          <a:p>
            <a:r>
              <a:rPr lang="cs-CZ" sz="2000" dirty="0" smtClean="0"/>
              <a:t>Podobně periodické byly posloupnosti druhých bitů slov klíče, třetích bitů, čtvrtých bitů a pátých bitů</a:t>
            </a:r>
          </a:p>
          <a:p>
            <a:r>
              <a:rPr lang="cs-CZ" sz="2000" dirty="0" smtClean="0"/>
              <a:t>Tyto posloupnosti byly různé a měly různé periody</a:t>
            </a:r>
          </a:p>
          <a:p>
            <a:r>
              <a:rPr lang="cs-CZ" sz="2000" dirty="0" smtClean="0"/>
              <a:t>V různých dnech se některé z těchto posloupností opakovaly, i když se měnil číslo bitu, kterému odpovídaly</a:t>
            </a:r>
          </a:p>
          <a:p>
            <a:r>
              <a:rPr lang="cs-CZ" sz="2000" dirty="0" smtClean="0"/>
              <a:t>Objevovaly se také ale nové posloupnosti s periodou odlišnou od těch již odhalených</a:t>
            </a:r>
          </a:p>
          <a:p>
            <a:r>
              <a:rPr lang="cs-CZ" sz="2000" dirty="0" smtClean="0"/>
              <a:t>Na základě znalosti konstrukce jiných dálnopisných </a:t>
            </a:r>
            <a:r>
              <a:rPr lang="cs-CZ" sz="2000" dirty="0" err="1" smtClean="0"/>
              <a:t>šifrátorů</a:t>
            </a:r>
            <a:r>
              <a:rPr lang="cs-CZ" sz="2000" dirty="0" smtClean="0"/>
              <a:t> </a:t>
            </a:r>
            <a:r>
              <a:rPr lang="cs-CZ" sz="2000" dirty="0" err="1" smtClean="0"/>
              <a:t>Beurling</a:t>
            </a:r>
            <a:r>
              <a:rPr lang="cs-CZ" sz="2000" dirty="0" smtClean="0"/>
              <a:t> správně předpokládal,  že tyto posloupnosti jsou generované pomocí rotorů</a:t>
            </a:r>
          </a:p>
          <a:p>
            <a:r>
              <a:rPr lang="cs-CZ" sz="2000" dirty="0" smtClean="0"/>
              <a:t>Jak jsou ale generovány permutace přehazující pětice bitů po použití </a:t>
            </a:r>
            <a:r>
              <a:rPr lang="cs-CZ" sz="2000" dirty="0" err="1" smtClean="0"/>
              <a:t>pseudoVernamovy</a:t>
            </a:r>
            <a:r>
              <a:rPr lang="cs-CZ" sz="2000" dirty="0" smtClean="0"/>
              <a:t> šifry?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Přepínače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Beurling</a:t>
            </a:r>
            <a:r>
              <a:rPr lang="cs-CZ" sz="2000" dirty="0" smtClean="0"/>
              <a:t> předpokládal, že permutace bitů je zařízena pomocí přepínačů mezi jednotlivými linkami</a:t>
            </a:r>
          </a:p>
          <a:p>
            <a:r>
              <a:rPr lang="cs-CZ" sz="2000" dirty="0" smtClean="0"/>
              <a:t>Zapojení nebo nezapojení přepínače je pak kontrolováno pomocí bitu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780928"/>
            <a:ext cx="8820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1                                                                    0</a:t>
            </a:r>
          </a:p>
          <a:p>
            <a:r>
              <a:rPr lang="cs-CZ" dirty="0" smtClean="0"/>
              <a:t>1                         </a:t>
            </a:r>
            <a:r>
              <a:rPr lang="cs-CZ" dirty="0" err="1" smtClean="0"/>
              <a:t>1</a:t>
            </a:r>
            <a:r>
              <a:rPr lang="cs-CZ" dirty="0" smtClean="0"/>
              <a:t>                                       </a:t>
            </a:r>
            <a:r>
              <a:rPr lang="cs-CZ" dirty="0" err="1" smtClean="0"/>
              <a:t>1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1</a:t>
            </a:r>
            <a:endParaRPr lang="cs-CZ" dirty="0" smtClean="0"/>
          </a:p>
          <a:p>
            <a:r>
              <a:rPr lang="cs-CZ" dirty="0" smtClean="0"/>
              <a:t>2                         </a:t>
            </a:r>
            <a:r>
              <a:rPr lang="cs-CZ" dirty="0" err="1" smtClean="0"/>
              <a:t>2</a:t>
            </a:r>
            <a:r>
              <a:rPr lang="cs-CZ" dirty="0" smtClean="0"/>
              <a:t>                                       </a:t>
            </a:r>
            <a:r>
              <a:rPr lang="cs-CZ" dirty="0" err="1" smtClean="0"/>
              <a:t>2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2</a:t>
            </a:r>
            <a:endParaRPr lang="cs-CZ" dirty="0" smtClean="0"/>
          </a:p>
          <a:p>
            <a:r>
              <a:rPr lang="cs-CZ" dirty="0" smtClean="0"/>
              <a:t>3                         </a:t>
            </a:r>
            <a:r>
              <a:rPr lang="cs-CZ" dirty="0" err="1" smtClean="0"/>
              <a:t>3</a:t>
            </a:r>
            <a:r>
              <a:rPr lang="cs-CZ" dirty="0" smtClean="0"/>
              <a:t>                                       </a:t>
            </a:r>
            <a:r>
              <a:rPr lang="cs-CZ" dirty="0" err="1" smtClean="0"/>
              <a:t>3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3</a:t>
            </a:r>
            <a:endParaRPr lang="cs-CZ" dirty="0" smtClean="0"/>
          </a:p>
          <a:p>
            <a:r>
              <a:rPr lang="cs-CZ" dirty="0" smtClean="0"/>
              <a:t>4                         </a:t>
            </a:r>
            <a:r>
              <a:rPr lang="cs-CZ" dirty="0" err="1" smtClean="0"/>
              <a:t>4</a:t>
            </a:r>
            <a:r>
              <a:rPr lang="cs-CZ" dirty="0" smtClean="0"/>
              <a:t>                                       </a:t>
            </a:r>
            <a:r>
              <a:rPr lang="cs-CZ" dirty="0" err="1" smtClean="0"/>
              <a:t>4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4</a:t>
            </a:r>
            <a:endParaRPr lang="cs-CZ" dirty="0" smtClean="0"/>
          </a:p>
          <a:p>
            <a:r>
              <a:rPr lang="cs-CZ" dirty="0" smtClean="0"/>
              <a:t>5                         </a:t>
            </a:r>
            <a:r>
              <a:rPr lang="cs-CZ" dirty="0" err="1" smtClean="0"/>
              <a:t>5</a:t>
            </a:r>
            <a:r>
              <a:rPr lang="cs-CZ" dirty="0" smtClean="0"/>
              <a:t> </a:t>
            </a:r>
            <a:r>
              <a:rPr lang="cs-CZ" dirty="0" smtClean="0"/>
              <a:t>                                      </a:t>
            </a:r>
            <a:r>
              <a:rPr lang="cs-CZ" dirty="0" err="1" smtClean="0"/>
              <a:t>5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5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611560" y="328498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611560" y="35010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611560" y="378904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11560" y="407707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611560" y="436510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139952" y="3284984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4139952" y="357301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139952" y="378904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4139952" y="407707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4139952" y="429309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004048" y="328498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4932040" y="357301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4499992" y="3284984"/>
            <a:ext cx="50405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4572000" y="3284984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467544" y="5085184"/>
            <a:ext cx="81625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   Z permutace pro čtvrtý znak usoudil, že existuje přepínač mezi 1. a 2. bitem a další</a:t>
            </a:r>
          </a:p>
          <a:p>
            <a:r>
              <a:rPr lang="cs-CZ" dirty="0" smtClean="0"/>
              <a:t>       </a:t>
            </a:r>
            <a:r>
              <a:rPr lang="cs-CZ" dirty="0" err="1" smtClean="0"/>
              <a:t>mexi</a:t>
            </a:r>
            <a:r>
              <a:rPr lang="cs-CZ" dirty="0" smtClean="0"/>
              <a:t> 3. a 4. bitem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   Z permutace pro čtvrtý </a:t>
            </a:r>
            <a:r>
              <a:rPr lang="cs-CZ" dirty="0" smtClean="0"/>
              <a:t>z</a:t>
            </a:r>
            <a:r>
              <a:rPr lang="cs-CZ" dirty="0" smtClean="0"/>
              <a:t>nak usoudil, že také existuje také přepínač mezi  2. a 3. </a:t>
            </a:r>
          </a:p>
          <a:p>
            <a:r>
              <a:rPr lang="cs-CZ" dirty="0" smtClean="0"/>
              <a:t>       bitem a mezi 4. a 5. bitem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smtClean="0"/>
              <a:t>    Permutaci pro pátý znak lze získat pomocí jednoho přepínače mezi 3. a 4. bitem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přepínače a jejich pořadí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 fontScale="92500"/>
          </a:bodyPr>
          <a:lstStyle/>
          <a:p>
            <a:r>
              <a:rPr lang="cs-CZ" sz="2000" dirty="0" smtClean="0"/>
              <a:t>Permutaci pro sedmý bit lze získat pomocí tří přepínačů. Jeden je pro 1. a 5. bit</a:t>
            </a:r>
          </a:p>
          <a:p>
            <a:r>
              <a:rPr lang="cs-CZ" sz="2000" dirty="0" smtClean="0"/>
              <a:t>Další je pro 2. a 3. bit a poslední přehazuje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3. a 4. bit</a:t>
            </a:r>
          </a:p>
          <a:p>
            <a:r>
              <a:rPr lang="cs-CZ" sz="2000" dirty="0" smtClean="0"/>
              <a:t>Tyto dvě transpozice ale nekomutují, žádoucí permutace lze dosáhnout pouze pokud napřed přehodíme 3. a 4. bit a poté přehodíme 2. a 3. bit</a:t>
            </a:r>
          </a:p>
          <a:p>
            <a:r>
              <a:rPr lang="cs-CZ" sz="2000" dirty="0" smtClean="0"/>
              <a:t>Podobně permutaci pro šestý znak získáme tak, že napřed přehodíme </a:t>
            </a:r>
          </a:p>
          <a:p>
            <a:pPr>
              <a:buNone/>
            </a:pPr>
            <a:r>
              <a:rPr lang="cs-CZ" sz="2000" dirty="0" smtClean="0"/>
              <a:t> </a:t>
            </a:r>
            <a:r>
              <a:rPr lang="cs-CZ" sz="2000" dirty="0" smtClean="0"/>
              <a:t>      1. a 5. bit a poté přehodíme 4. a 5. bit</a:t>
            </a:r>
          </a:p>
          <a:p>
            <a:r>
              <a:rPr lang="cs-CZ" sz="2000" dirty="0" smtClean="0"/>
              <a:t>Jiným způsobem ji pomocí dvou přepínačů nelze získat. </a:t>
            </a:r>
          </a:p>
          <a:p>
            <a:r>
              <a:rPr lang="cs-CZ" sz="2000" dirty="0" smtClean="0"/>
              <a:t>Dalším experimentováním </a:t>
            </a:r>
            <a:r>
              <a:rPr lang="cs-CZ" sz="2000" dirty="0" err="1" smtClean="0"/>
              <a:t>Beurling</a:t>
            </a:r>
            <a:r>
              <a:rPr lang="cs-CZ" sz="2000" dirty="0" smtClean="0"/>
              <a:t> zjistil, že přepínače jsou na jednotlivých linkách v následujícím pořadí</a:t>
            </a:r>
          </a:p>
          <a:p>
            <a:r>
              <a:rPr lang="cs-CZ" sz="2000" dirty="0" smtClean="0"/>
              <a:t>Prvním zleva je přepínač, který prohazuje 1. a 5. bit, poté přepínač prohazující 4. a 5. bit, uprostřed je přepínač prohazující 3. a 4. bit, druhý zprava je přepínač prohazující 2. a 3. bit a nejvíce vpravo je přepínač prohazující 1. a 2. bit</a:t>
            </a:r>
          </a:p>
          <a:p>
            <a:r>
              <a:rPr lang="cs-CZ" sz="2000" dirty="0" smtClean="0"/>
              <a:t>Zapojení přepínačů pro šestý znak je pak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00111</a:t>
            </a:r>
            <a:r>
              <a:rPr lang="cs-CZ" sz="2000" dirty="0" smtClean="0">
                <a:cs typeface="Courier New" pitchFamily="49" charset="0"/>
              </a:rPr>
              <a:t>, pro sedmý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01001, </a:t>
            </a:r>
            <a:r>
              <a:rPr lang="cs-CZ" sz="2000" dirty="0" smtClean="0">
                <a:cs typeface="Courier New" pitchFamily="49" charset="0"/>
              </a:rPr>
              <a:t>atd.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rotory a denní klíče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>
                <a:cs typeface="Courier New" pitchFamily="49" charset="0"/>
              </a:rPr>
              <a:t>Získal tak posloupnosti bitů kontrolujících zapojení jednotlivých přepínačů</a:t>
            </a:r>
          </a:p>
          <a:p>
            <a:r>
              <a:rPr lang="cs-CZ" sz="2000" dirty="0" smtClean="0">
                <a:cs typeface="Courier New" pitchFamily="49" charset="0"/>
              </a:rPr>
              <a:t>Ty byly odlišné od posloupností generujících jednotlivé bity klíče pro </a:t>
            </a:r>
            <a:r>
              <a:rPr lang="cs-CZ" sz="2000" dirty="0" err="1" smtClean="0">
                <a:cs typeface="Courier New" pitchFamily="49" charset="0"/>
              </a:rPr>
              <a:t>pseudoVernamovu</a:t>
            </a:r>
            <a:r>
              <a:rPr lang="cs-CZ" sz="2000" dirty="0" smtClean="0">
                <a:cs typeface="Courier New" pitchFamily="49" charset="0"/>
              </a:rPr>
              <a:t> šifru</a:t>
            </a:r>
          </a:p>
          <a:p>
            <a:r>
              <a:rPr lang="cs-CZ" sz="2000" dirty="0" smtClean="0">
                <a:cs typeface="Courier New" pitchFamily="49" charset="0"/>
              </a:rPr>
              <a:t>Získal tak celkem 10 posloupností bitů, které se opakovaly i v jiných dnech, pouze v jiných rolích a v jiném pořadí</a:t>
            </a:r>
          </a:p>
          <a:p>
            <a:r>
              <a:rPr lang="cs-CZ" sz="2000" dirty="0" smtClean="0">
                <a:cs typeface="Courier New" pitchFamily="49" charset="0"/>
              </a:rPr>
              <a:t>To už stačilo k dešifrování všech zpráv v daném dni</a:t>
            </a:r>
          </a:p>
          <a:p>
            <a:r>
              <a:rPr lang="cs-CZ" sz="2000" dirty="0" smtClean="0">
                <a:cs typeface="Courier New" pitchFamily="49" charset="0"/>
              </a:rPr>
              <a:t>Délky těchto posloupností, tedy délky obvodu jednotlivých rotorů byly od nejmenšího k největšímu  </a:t>
            </a:r>
            <a:r>
              <a:rPr lang="en-US" sz="2000" dirty="0" smtClean="0">
                <a:cs typeface="Courier New" pitchFamily="49" charset="0"/>
              </a:rPr>
              <a:t>47, 53, 59, 61, 64, 65, 67, 69, 71, 73.</a:t>
            </a:r>
          </a:p>
          <a:p>
            <a:r>
              <a:rPr lang="cs-CZ" sz="2000" dirty="0" smtClean="0">
                <a:cs typeface="Courier New" pitchFamily="49" charset="0"/>
              </a:rPr>
              <a:t>Každý den vždy pět posloupností začínalo u každé zprávy stejně, zbývajících pět posloupností mohlo mít v daný den různé počátky</a:t>
            </a:r>
          </a:p>
          <a:p>
            <a:r>
              <a:rPr lang="cs-CZ" sz="2000" dirty="0" smtClean="0">
                <a:cs typeface="Courier New" pitchFamily="49" charset="0"/>
              </a:rPr>
              <a:t>Tyto počátky odpovídaly pěti číslům, které byly vždy uvedené znaky  QEP</a:t>
            </a:r>
          </a:p>
          <a:p>
            <a:r>
              <a:rPr lang="cs-CZ" sz="2000" dirty="0" err="1" smtClean="0">
                <a:cs typeface="Courier New" pitchFamily="49" charset="0"/>
              </a:rPr>
              <a:t>Beurling</a:t>
            </a:r>
            <a:r>
              <a:rPr lang="cs-CZ" sz="2000" dirty="0" smtClean="0">
                <a:cs typeface="Courier New" pitchFamily="49" charset="0"/>
              </a:rPr>
              <a:t> z toho usoudil, že denní klíče fixovaly nastavení pěti rotorů, obsluha si pak volila sama nastavení zbývajících pěti rotorů pro každou konkrétní zprávu – to sdělovala přijímající straně jako indikátor</a:t>
            </a:r>
          </a:p>
          <a:p>
            <a:r>
              <a:rPr lang="cs-CZ" sz="2000" dirty="0" smtClean="0">
                <a:cs typeface="Courier New" pitchFamily="49" charset="0"/>
              </a:rPr>
              <a:t>Dále musel denní klíč určit, který rotor generuje posloupnost prvním bitů klíče pro </a:t>
            </a:r>
            <a:r>
              <a:rPr lang="cs-CZ" sz="2000" dirty="0" err="1" smtClean="0">
                <a:cs typeface="Courier New" pitchFamily="49" charset="0"/>
              </a:rPr>
              <a:t>pseudoVernamovu</a:t>
            </a:r>
            <a:r>
              <a:rPr lang="cs-CZ" sz="2000" dirty="0" smtClean="0">
                <a:cs typeface="Courier New" pitchFamily="49" charset="0"/>
              </a:rPr>
              <a:t> šifru, který </a:t>
            </a:r>
            <a:r>
              <a:rPr lang="cs-CZ" sz="2000" dirty="0" err="1" smtClean="0">
                <a:cs typeface="Courier New" pitchFamily="49" charset="0"/>
              </a:rPr>
              <a:t>geberuje</a:t>
            </a:r>
            <a:r>
              <a:rPr lang="cs-CZ" sz="2000" dirty="0" smtClean="0">
                <a:cs typeface="Courier New" pitchFamily="49" charset="0"/>
              </a:rPr>
              <a:t> druhé bity, atd.</a:t>
            </a:r>
          </a:p>
          <a:p>
            <a:r>
              <a:rPr lang="cs-CZ" sz="2000" dirty="0" smtClean="0">
                <a:cs typeface="Courier New" pitchFamily="49" charset="0"/>
              </a:rPr>
              <a:t>A dále který rotor generuje zapojování přepínače mezi 1. a 5. bitem, který mezi 5. a 4. bitem,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Historick</a:t>
            </a:r>
            <a:r>
              <a:rPr lang="cs-CZ" sz="4000" dirty="0" smtClean="0"/>
              <a:t>é poznámky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Německo napadlo Dánsko a Norsko 9.4.1940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Ten samý den požádalo Švédsko o pronájem telefonních kabelů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Dohoda byla uzavřena 14.4.1940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Ve stejnou dobu začaly pokusy o odposlechy pronajatých linek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Od 20.4. byly dálnopisné hovory nahrávány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Na počátku šlo pouze o testovací provoz, nešifrovaný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Dálnopisné spojení je duplexní, zpočátku nebylo možné dvojice linek párovat, záznamy byly z každé linky zvlášť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Němečtí operátoři si psali o brzkém zapojení </a:t>
            </a:r>
            <a:r>
              <a:rPr lang="cs-CZ" sz="2000" i="1" dirty="0" err="1" smtClean="0"/>
              <a:t>Geheimschreiber</a:t>
            </a:r>
            <a:endParaRPr lang="cs-CZ" sz="2000" i="1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Brzy poté začaly být zprávy nečitelné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Mezi nešifrovaným klábosením operátorů se objevovaly šifrované části vždy uváděné textem </a:t>
            </a:r>
            <a:r>
              <a:rPr lang="cs-CZ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UMUM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Tato čtyři písmena pravděpodobně označovala přepnutí do šifrovaného módu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Od 21.5.1940 běželo veškeré odposlouchávací zařízení v plném provozu, párování linek už bylo zvládnuté</a:t>
            </a:r>
            <a:endParaRPr lang="cs-CZ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Dálnopisné spojení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Každý znak je kódován pomocí pětice impulsů stejné délky</a:t>
            </a:r>
          </a:p>
          <a:p>
            <a:r>
              <a:rPr lang="cs-CZ" sz="2000" dirty="0" smtClean="0"/>
              <a:t>Označovat je budeme 0 a 1</a:t>
            </a:r>
          </a:p>
          <a:p>
            <a:r>
              <a:rPr lang="cs-CZ" sz="2000" dirty="0" smtClean="0"/>
              <a:t>Znamená to, že v daném okamžiku proud prochází nebo neprochází</a:t>
            </a:r>
          </a:p>
          <a:p>
            <a:r>
              <a:rPr lang="cs-CZ" sz="2000" dirty="0" smtClean="0"/>
              <a:t>Zprávy se buď psaly přímo na klávesnici nebo je stroj četl z děrné pásky</a:t>
            </a:r>
          </a:p>
          <a:p>
            <a:r>
              <a:rPr lang="cs-CZ" sz="2000" dirty="0" smtClean="0"/>
              <a:t>Děrná páska obsahovala pětice otvorů/</a:t>
            </a:r>
            <a:r>
              <a:rPr lang="cs-CZ" sz="2000" dirty="0" err="1" smtClean="0"/>
              <a:t>neotvorů</a:t>
            </a:r>
            <a:r>
              <a:rPr lang="cs-CZ" sz="2000" dirty="0" smtClean="0"/>
              <a:t> ve sloupcích</a:t>
            </a:r>
          </a:p>
          <a:p>
            <a:r>
              <a:rPr lang="cs-CZ" sz="2000" dirty="0" smtClean="0"/>
              <a:t>Umožňovalo to kódovat 32 znaků</a:t>
            </a:r>
          </a:p>
          <a:p>
            <a:r>
              <a:rPr lang="cs-CZ" sz="2000" dirty="0" smtClean="0"/>
              <a:t>To bylo málo, takže dálnopisy obsahovaly přepínače </a:t>
            </a:r>
            <a:r>
              <a:rPr lang="cs-CZ" sz="2000" b="1" dirty="0" smtClean="0"/>
              <a:t>LS</a:t>
            </a:r>
            <a:r>
              <a:rPr lang="cs-CZ" sz="2000" dirty="0" smtClean="0"/>
              <a:t> (</a:t>
            </a:r>
            <a:r>
              <a:rPr lang="cs-CZ" sz="2000" dirty="0" err="1" smtClean="0"/>
              <a:t>letter</a:t>
            </a:r>
            <a:r>
              <a:rPr lang="cs-CZ" sz="2000" dirty="0" smtClean="0"/>
              <a:t> </a:t>
            </a:r>
            <a:r>
              <a:rPr lang="cs-CZ" sz="2000" dirty="0" err="1" smtClean="0"/>
              <a:t>shift</a:t>
            </a:r>
            <a:r>
              <a:rPr lang="cs-CZ" sz="2000" dirty="0" smtClean="0"/>
              <a:t>) a  </a:t>
            </a:r>
            <a:r>
              <a:rPr lang="cs-CZ" sz="2000" b="1" dirty="0" smtClean="0"/>
              <a:t>FS</a:t>
            </a:r>
            <a:r>
              <a:rPr lang="cs-CZ" sz="2000" dirty="0" smtClean="0"/>
              <a:t> (</a:t>
            </a:r>
            <a:r>
              <a:rPr lang="cs-CZ" sz="2000" dirty="0" err="1" smtClean="0"/>
              <a:t>forward</a:t>
            </a:r>
            <a:r>
              <a:rPr lang="cs-CZ" sz="2000" dirty="0" smtClean="0"/>
              <a:t> </a:t>
            </a:r>
            <a:r>
              <a:rPr lang="cs-CZ" sz="2000" dirty="0" err="1" smtClean="0"/>
              <a:t>shift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Tím se počet možností zvýšil na 64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Kódovací tabulka CCITT2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400" dirty="0" smtClean="0"/>
              <a:t> LS      pořadí pulsů     FS                                                            LS      pořadí pulsů     FS                         Švédské značení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    12345                                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12345</a:t>
            </a:r>
            <a:endParaRPr lang="cs-CZ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A    11000    -                       Q    11101    1</a:t>
            </a:r>
          </a:p>
          <a:p>
            <a:pPr>
              <a:buNone/>
            </a:pP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B    10011    ?                       R    01010    4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C    01110    :                       S    10100    ´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D    10010  Kdo je tam?               T    00001    5</a:t>
            </a:r>
          </a:p>
          <a:p>
            <a:pPr>
              <a:buNone/>
            </a:pP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E    10000    3                       U    11100    7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F    10110    CS                      V    01110    =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G    01011    CS                      W    11001    2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H    00101    CS                      X    10111    /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I    11010    8                       Y    10101    6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J    11010  zvonek                    Z    10001    +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K    11110    (              posun válce   00010  posun válce      1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L    01001    )               nový řádek   01000  nový řádek       2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M    00111    .                      LS    11111   LS              3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N    00110    ,                      FS    11011   FS              4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O    00011    9                   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space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  00100 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space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           5</a:t>
            </a:r>
          </a:p>
          <a:p>
            <a:pPr>
              <a:buNone/>
            </a:pPr>
            <a:r>
              <a:rPr lang="cs-CZ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P    01101    0            prázdné místo   00000  prázdné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místob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  6</a:t>
            </a:r>
          </a:p>
          <a:p>
            <a:pPr>
              <a:buNone/>
            </a:pPr>
            <a:endParaRPr lang="cs-CZ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CS – (country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specific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) speciální znaky  </a:t>
            </a:r>
            <a:endParaRPr lang="cs-CZ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Šifrování pomocí </a:t>
            </a:r>
            <a:r>
              <a:rPr lang="cs-CZ" dirty="0" err="1" smtClean="0"/>
              <a:t>Vernamovy</a:t>
            </a:r>
            <a:r>
              <a:rPr lang="cs-CZ" dirty="0" smtClean="0"/>
              <a:t> </a:t>
            </a:r>
            <a:r>
              <a:rPr lang="cs-CZ" dirty="0" smtClean="0"/>
              <a:t>šifry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 otevřenému textu byl přičítán klíč modulo 2</a:t>
            </a:r>
          </a:p>
          <a:p>
            <a:r>
              <a:rPr lang="cs-CZ" sz="2000" dirty="0" smtClean="0"/>
              <a:t>Každá pětice bitů kódující nějaký znak byla měněna pomocí pětice bitů přečtené z děrné pásky nebo jiného zařízení</a:t>
            </a:r>
          </a:p>
          <a:p>
            <a:r>
              <a:rPr lang="cs-CZ" sz="2000" dirty="0" smtClean="0"/>
              <a:t>Například písmeno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A: 11000 </a:t>
            </a:r>
          </a:p>
          <a:p>
            <a:r>
              <a:rPr lang="cs-CZ" sz="2000" dirty="0">
                <a:cs typeface="Courier New" pitchFamily="49" charset="0"/>
              </a:rPr>
              <a:t>b</a:t>
            </a:r>
            <a:r>
              <a:rPr lang="cs-CZ" sz="2000" dirty="0" smtClean="0">
                <a:cs typeface="Courier New" pitchFamily="49" charset="0"/>
              </a:rPr>
              <a:t>ylo pomocí klíče       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01010</a:t>
            </a:r>
          </a:p>
          <a:p>
            <a:r>
              <a:rPr lang="cs-CZ" sz="2000" dirty="0">
                <a:cs typeface="Courier New" pitchFamily="49" charset="0"/>
              </a:rPr>
              <a:t>z</a:t>
            </a:r>
            <a:r>
              <a:rPr lang="cs-CZ" sz="2000" dirty="0" smtClean="0">
                <a:cs typeface="Courier New" pitchFamily="49" charset="0"/>
              </a:rPr>
              <a:t>měněno na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10010</a:t>
            </a:r>
          </a:p>
          <a:p>
            <a:r>
              <a:rPr lang="cs-CZ" sz="2000" dirty="0" smtClean="0">
                <a:cs typeface="Courier New" pitchFamily="49" charset="0"/>
              </a:rPr>
              <a:t>Protože nevíme, byl-li klíč pro tuto šifru generován náhodně, budeme ji nazývat </a:t>
            </a:r>
            <a:r>
              <a:rPr lang="cs-CZ" sz="2000" dirty="0" err="1" smtClean="0">
                <a:cs typeface="Courier New" pitchFamily="49" charset="0"/>
              </a:rPr>
              <a:t>pseudoVernamova</a:t>
            </a:r>
            <a:r>
              <a:rPr lang="cs-CZ" sz="2000" dirty="0" smtClean="0">
                <a:cs typeface="Courier New" pitchFamily="49" charset="0"/>
              </a:rPr>
              <a:t> šifra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818"/>
          </a:xfrm>
        </p:spPr>
        <p:txBody>
          <a:bodyPr>
            <a:normAutofit/>
          </a:bodyPr>
          <a:lstStyle/>
          <a:p>
            <a:r>
              <a:rPr lang="cs-CZ" dirty="0" smtClean="0"/>
              <a:t>Příklad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643602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Odposlechnuté zprávy mohly vypadat takto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HIER35MBZ35QRV54B35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KK35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QEP45QW55QI55RU55TW 335555353535UMUM35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VEVE35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ZRDDLH5FNY13QUKD4GEHNSWO</a:t>
            </a:r>
          </a:p>
          <a:p>
            <a:r>
              <a:rPr lang="cs-CZ" sz="2000" dirty="0" smtClean="0">
                <a:cs typeface="Courier New" pitchFamily="49" charset="0"/>
              </a:rPr>
              <a:t>Připomeňme si, že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3,4,5 </a:t>
            </a:r>
            <a:r>
              <a:rPr lang="cs-CZ" sz="2000" dirty="0" smtClean="0">
                <a:cs typeface="Courier New" pitchFamily="49" charset="0"/>
              </a:rPr>
              <a:t>znamená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LS, FS,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Space</a:t>
            </a:r>
            <a:endParaRPr lang="cs-CZ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2000" dirty="0" smtClean="0">
                <a:cs typeface="Courier New" pitchFamily="49" charset="0"/>
              </a:rPr>
              <a:t>Tučné znaky znamenají, že byly vysílány přijímající stranou. Obyčejně znaky byly vysílány vysílající stranou</a:t>
            </a:r>
          </a:p>
          <a:p>
            <a:r>
              <a:rPr lang="cs-CZ" sz="2000" dirty="0" smtClean="0">
                <a:cs typeface="Courier New" pitchFamily="49" charset="0"/>
              </a:rPr>
              <a:t>25.5. a 27.5. byly první dny, kdy se podařilo správně spárovat oba kanály, na kterých probíhala komunikace mezi dvěma stanicemi a podařilo se správně odposlechnout větší množství zpráv.</a:t>
            </a:r>
          </a:p>
          <a:p>
            <a:r>
              <a:rPr lang="cs-CZ" sz="2000" dirty="0" smtClean="0">
                <a:cs typeface="Courier New" pitchFamily="49" charset="0"/>
              </a:rPr>
              <a:t>Obsluha dálnopisů to ale viděla na papíře následovně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HIER MBZ QRV? 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KK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QEP 12 25 18 47 52 UMUM 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VEVE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MBZ  </a:t>
            </a:r>
            <a:r>
              <a:rPr lang="cs-CZ" sz="2000" dirty="0" smtClean="0">
                <a:cs typeface="Courier New" pitchFamily="49" charset="0"/>
              </a:rPr>
              <a:t>je identifikátor stanice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QRV?  j</a:t>
            </a:r>
            <a:r>
              <a:rPr lang="cs-CZ" sz="2000" dirty="0" smtClean="0">
                <a:cs typeface="Courier New" pitchFamily="49" charset="0"/>
              </a:rPr>
              <a:t>e žádost o potvrzení, že příjemce rozumí</a:t>
            </a:r>
          </a:p>
          <a:p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KK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2000" dirty="0" smtClean="0">
                <a:cs typeface="Courier New" pitchFamily="49" charset="0"/>
              </a:rPr>
              <a:t>je potvrzení přijímající strany, že rozumí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QEP </a:t>
            </a:r>
            <a:r>
              <a:rPr lang="cs-CZ" sz="2000" dirty="0" smtClean="0">
                <a:cs typeface="Courier New" pitchFamily="49" charset="0"/>
              </a:rPr>
              <a:t>uvádí indikátor zprávy</a:t>
            </a:r>
          </a:p>
          <a:p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UMUM </a:t>
            </a:r>
            <a:r>
              <a:rPr lang="cs-CZ" sz="2000" dirty="0" smtClean="0">
                <a:cs typeface="Courier New" pitchFamily="49" charset="0"/>
              </a:rPr>
              <a:t>oznamuje přechod do šifrovacího módu  </a:t>
            </a:r>
          </a:p>
          <a:p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VEVE</a:t>
            </a:r>
            <a:r>
              <a:rPr lang="cs-CZ" sz="2000" dirty="0" smtClean="0">
                <a:cs typeface="Courier New" pitchFamily="49" charset="0"/>
              </a:rPr>
              <a:t>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cs typeface="Courier New" pitchFamily="49" charset="0"/>
              </a:rPr>
              <a:t>přijímající strana potvrzuje přechod do šifrovacího módu</a:t>
            </a:r>
            <a:endParaRPr lang="cs-CZ" sz="20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/>
          <a:lstStyle/>
          <a:p>
            <a:r>
              <a:rPr lang="cs-CZ" dirty="0" smtClean="0"/>
              <a:t>Použití stejného klíče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514353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To, že dvě zprávy byly šifrované ze stejného počátečního nastavení, se dalo usoudit ze stejných QEP čísel.</a:t>
            </a:r>
          </a:p>
          <a:p>
            <a:r>
              <a:rPr lang="cs-CZ" sz="2000" dirty="0" smtClean="0"/>
              <a:t>Příslušné otevřené texty nebyly identické kvůli pohodlnosti operátorů a vkládaných krátkých sekvencí typu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35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1: ALZGJMGU66H4HJPLHN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2: NP3UMWFZ31NMYKMJHB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3: GRQUMAA4JTQFLQMHJI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4: LYZGJMORYYDRQKNHJN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5: LEZGKVRVANBWE6MJUT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6: BOTA3WFUSGODA2JIUN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7: YEYZL42DYD5LMHLOIM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8: RKZGBWFLIX6AZEMKEY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9: CCNRWWGKOTV5LLUMCD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10: ITXUMSMU4VVNTZJNFI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cs-CZ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txBody>
          <a:bodyPr/>
          <a:lstStyle/>
          <a:p>
            <a:r>
              <a:rPr lang="cs-CZ" dirty="0" smtClean="0"/>
              <a:t>Opakované </a:t>
            </a:r>
            <a:r>
              <a:rPr lang="cs-CZ" dirty="0" err="1" smtClean="0"/>
              <a:t>bigramy</a:t>
            </a:r>
            <a:r>
              <a:rPr lang="cs-CZ" dirty="0" smtClean="0"/>
              <a:t> na počátku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357850"/>
          </a:xfrm>
        </p:spPr>
        <p:txBody>
          <a:bodyPr>
            <a:normAutofit fontScale="47500" lnSpcReduction="20000"/>
          </a:bodyPr>
          <a:lstStyle/>
          <a:p>
            <a:r>
              <a:rPr lang="cs-CZ" sz="3800" dirty="0" smtClean="0">
                <a:cs typeface="Courier New" pitchFamily="49" charset="0"/>
              </a:rPr>
              <a:t>Hledáme stejné </a:t>
            </a:r>
            <a:r>
              <a:rPr lang="cs-CZ" sz="3800" dirty="0" err="1" smtClean="0">
                <a:cs typeface="Courier New" pitchFamily="49" charset="0"/>
              </a:rPr>
              <a:t>bigramy</a:t>
            </a:r>
            <a:r>
              <a:rPr lang="cs-CZ" sz="3800" dirty="0" smtClean="0">
                <a:cs typeface="Courier New" pitchFamily="49" charset="0"/>
              </a:rPr>
              <a:t> na stejných místech na počátcích textů</a:t>
            </a:r>
          </a:p>
          <a:p>
            <a:r>
              <a:rPr lang="cs-CZ" sz="3800" dirty="0" smtClean="0">
                <a:cs typeface="Courier New" pitchFamily="49" charset="0"/>
              </a:rPr>
              <a:t>Předpoklad je, že jsou to šifrové podoby otevřeného textu  </a:t>
            </a:r>
            <a:r>
              <a:rPr lang="cs-CZ" sz="3800" dirty="0" smtClean="0">
                <a:latin typeface="Courier New" pitchFamily="49" charset="0"/>
                <a:cs typeface="Courier New" pitchFamily="49" charset="0"/>
              </a:rPr>
              <a:t>35 (</a:t>
            </a:r>
            <a:r>
              <a:rPr lang="cs-CZ" sz="3800" dirty="0" smtClean="0">
                <a:cs typeface="Courier New" pitchFamily="49" charset="0"/>
              </a:rPr>
              <a:t>tj.</a:t>
            </a:r>
            <a:r>
              <a:rPr lang="cs-CZ" sz="3800" dirty="0" smtClean="0">
                <a:latin typeface="Courier New" pitchFamily="49" charset="0"/>
                <a:cs typeface="Courier New" pitchFamily="49" charset="0"/>
              </a:rPr>
              <a:t> LS SP)</a:t>
            </a:r>
            <a:endParaRPr lang="cs-CZ" sz="3800" dirty="0" smtClean="0">
              <a:cs typeface="Courier New" pitchFamily="49" charset="0"/>
            </a:endParaRPr>
          </a:p>
          <a:p>
            <a:pPr>
              <a:buNone/>
            </a:pPr>
            <a:endParaRPr lang="cs-CZ" dirty="0" smtClean="0"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123456789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1: AL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GU66H4HJPLHN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3535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2: NP3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Z31NMYKMJHB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3535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3: GRQ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AA4JTQFLQMHJI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4: LY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ZGJM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ORYYDRQKNHJN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3535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5: LE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KVRVANBWE6MJUT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6: BOTA3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USGODA2JIUN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 35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7: YEYZL42DYD5LMHLOIM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8: RK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ZG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WF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LIX6AZEMKEY</a:t>
            </a:r>
          </a:p>
          <a:p>
            <a:pPr>
              <a:buNone/>
            </a:pPr>
            <a:r>
              <a:rPr lang="cs-CZ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35 </a:t>
            </a:r>
            <a:r>
              <a:rPr lang="cs-CZ" dirty="0" err="1" smtClean="0">
                <a:latin typeface="Courier New" pitchFamily="49" charset="0"/>
                <a:cs typeface="Courier New" pitchFamily="49" charset="0"/>
              </a:rPr>
              <a:t>35</a:t>
            </a:r>
            <a:endParaRPr lang="cs-CZ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9: CCNRWWGKOTV5LLUMCD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10: ITX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UM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SMU4VVNTZJNFI</a:t>
            </a:r>
          </a:p>
          <a:p>
            <a:pPr>
              <a:buNone/>
            </a:pPr>
            <a:r>
              <a:rPr lang="cs-CZ" dirty="0" smtClean="0">
                <a:latin typeface="Courier New" pitchFamily="49" charset="0"/>
                <a:cs typeface="Courier New" pitchFamily="49" charset="0"/>
              </a:rPr>
              <a:t>        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Kódy pro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LS </a:t>
            </a:r>
            <a:r>
              <a:rPr lang="cs-CZ" dirty="0" smtClean="0">
                <a:cs typeface="Courier New" pitchFamily="49" charset="0"/>
              </a:rPr>
              <a:t>a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Arne </a:t>
            </a:r>
            <a:r>
              <a:rPr lang="cs-CZ" sz="2000" dirty="0" err="1" smtClean="0"/>
              <a:t>Beurling</a:t>
            </a:r>
            <a:r>
              <a:rPr lang="cs-CZ" sz="2000" dirty="0" smtClean="0"/>
              <a:t> si všimnul, že kódy pro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cs-CZ" sz="2000" dirty="0" smtClean="0"/>
              <a:t> a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SP </a:t>
            </a:r>
            <a:r>
              <a:rPr lang="cs-CZ" sz="2000" dirty="0" smtClean="0"/>
              <a:t>se liší pouze v prostředním bitu</a:t>
            </a:r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3(LS): 11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11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5(SP): 00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00</a:t>
            </a:r>
          </a:p>
          <a:p>
            <a:r>
              <a:rPr lang="cs-CZ" sz="2000" dirty="0" smtClean="0"/>
              <a:t>Stejnou vlastnost by měly mít i po zašifrování </a:t>
            </a:r>
            <a:r>
              <a:rPr lang="cs-CZ" sz="2000" dirty="0" err="1" smtClean="0"/>
              <a:t>pseudoVernamovou</a:t>
            </a:r>
            <a:r>
              <a:rPr lang="cs-CZ" sz="2000" dirty="0" smtClean="0"/>
              <a:t> </a:t>
            </a:r>
            <a:r>
              <a:rPr lang="cs-CZ" sz="2000" dirty="0" smtClean="0"/>
              <a:t>šifrou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sloupec            4                          5                                6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: 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100    J: 110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     W: 11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</a:t>
            </a:r>
          </a:p>
          <a:p>
            <a:pPr>
              <a:buNone/>
            </a:pPr>
            <a:r>
              <a:rPr lang="cs-CZ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: 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011    M: 001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     1: 00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10</a:t>
            </a:r>
          </a:p>
          <a:p>
            <a:r>
              <a:rPr lang="cs-CZ" sz="2000" dirty="0" smtClean="0">
                <a:cs typeface="Courier New" pitchFamily="49" charset="0"/>
              </a:rPr>
              <a:t>Kromě </a:t>
            </a:r>
            <a:r>
              <a:rPr lang="cs-CZ" sz="2000" dirty="0" err="1" smtClean="0">
                <a:cs typeface="Courier New" pitchFamily="49" charset="0"/>
              </a:rPr>
              <a:t>Vernamovy</a:t>
            </a:r>
            <a:r>
              <a:rPr lang="cs-CZ" sz="2000" dirty="0" smtClean="0">
                <a:cs typeface="Courier New" pitchFamily="49" charset="0"/>
              </a:rPr>
              <a:t> šifry se tedy muselo dít ještě něco dalšího</a:t>
            </a:r>
          </a:p>
          <a:p>
            <a:r>
              <a:rPr lang="cs-CZ" sz="2000" dirty="0" smtClean="0">
                <a:cs typeface="Courier New" pitchFamily="49" charset="0"/>
              </a:rPr>
              <a:t>Arne </a:t>
            </a:r>
            <a:r>
              <a:rPr lang="cs-CZ" sz="2000" dirty="0" err="1" smtClean="0">
                <a:cs typeface="Courier New" pitchFamily="49" charset="0"/>
              </a:rPr>
              <a:t>Beurling</a:t>
            </a:r>
            <a:r>
              <a:rPr lang="cs-CZ" sz="2000" dirty="0" smtClean="0">
                <a:cs typeface="Courier New" pitchFamily="49" charset="0"/>
              </a:rPr>
              <a:t> si řekl, že s pěti bity se mnoho dělat nedá</a:t>
            </a:r>
          </a:p>
          <a:p>
            <a:r>
              <a:rPr lang="cs-CZ" sz="2000" dirty="0" smtClean="0">
                <a:cs typeface="Courier New" pitchFamily="49" charset="0"/>
              </a:rPr>
              <a:t>Kromě přičtení klíče se dají ještě bity přeházet</a:t>
            </a:r>
          </a:p>
          <a:p>
            <a:r>
              <a:rPr lang="cs-CZ" sz="2000" dirty="0" smtClean="0">
                <a:cs typeface="Courier New" pitchFamily="49" charset="0"/>
              </a:rPr>
              <a:t>Tedy ve 4.sloupci se třetí bit poslal na druhý, v 5. se poslal na čtvrtý a v šestém sloupci třetí bit zůstal na místě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2177</Words>
  <Application>Microsoft Office PowerPoint</Application>
  <PresentationFormat>Předvádění na obrazovce (4:3)</PresentationFormat>
  <Paragraphs>277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Úvod do klasických a moderních metod šifrování</vt:lpstr>
      <vt:lpstr>Historické poznámky</vt:lpstr>
      <vt:lpstr>Dálnopisné spojení</vt:lpstr>
      <vt:lpstr>Kódovací tabulka CCITT2</vt:lpstr>
      <vt:lpstr>Šifrování pomocí Vernamovy šifry</vt:lpstr>
      <vt:lpstr>Příklad komunikace</vt:lpstr>
      <vt:lpstr>Použití stejného klíče</vt:lpstr>
      <vt:lpstr>Opakované bigramy na počátku</vt:lpstr>
      <vt:lpstr>Kódy pro  LS a SP</vt:lpstr>
      <vt:lpstr>Kódy pro  Q, R, V</vt:lpstr>
      <vt:lpstr>Odhady pro  Q,R,V</vt:lpstr>
      <vt:lpstr>Permutace v sedmém sloupci</vt:lpstr>
      <vt:lpstr>Nalezení bitů klíče pro Vigenéra</vt:lpstr>
      <vt:lpstr>Tam a zpátky, tam a zpátky</vt:lpstr>
      <vt:lpstr>Posloupnosti bitů klíče</vt:lpstr>
      <vt:lpstr>Přepínače</vt:lpstr>
      <vt:lpstr>Další přepínače a jejich pořadí</vt:lpstr>
      <vt:lpstr>Další rotory a denní klíče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42</cp:revision>
  <dcterms:created xsi:type="dcterms:W3CDTF">2012-04-10T10:38:53Z</dcterms:created>
  <dcterms:modified xsi:type="dcterms:W3CDTF">2012-04-11T06:32:20Z</dcterms:modified>
</cp:coreProperties>
</file>