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FF0000"/>
    <a:srgbClr val="000066"/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C6B7DE-74D7-4075-9789-34D4F631F2C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84E0B9-A706-405E-8D9D-8F4E92C518F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64D830-3773-4E65-AE7F-504FB449E98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3214A9-D6A0-4ED0-8F71-1157EF87271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D097D2-4750-40F2-9FA5-268D58AEFF1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AB59F9-34E0-4A28-9B83-07BACD584F4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972CB4-70F4-4A76-8BFC-4F638C940CA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92893E-CCFE-44EB-A1AD-53D48F667B8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DDA3FE-1031-4030-94BF-A14FE090D40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9A6BD-95FB-4DE9-A048-B669D629DEB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D72F70-6F18-4B31-BDC3-6DF3537F364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A64F842-EEFA-46F3-963D-3903DCAACE33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25538"/>
            <a:ext cx="7772400" cy="2159000"/>
          </a:xfrm>
        </p:spPr>
        <p:txBody>
          <a:bodyPr/>
          <a:lstStyle/>
          <a:p>
            <a:r>
              <a:rPr lang="cs-CZ" b="1"/>
              <a:t>Úvod do klasických a moderních metod šifrování</a:t>
            </a:r>
            <a:endParaRPr lang="en-US" b="1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37063"/>
            <a:ext cx="6400800" cy="720725"/>
          </a:xfrm>
        </p:spPr>
        <p:txBody>
          <a:bodyPr/>
          <a:lstStyle/>
          <a:p>
            <a:r>
              <a:rPr lang="cs-CZ" dirty="0"/>
              <a:t>Jaro 20</a:t>
            </a:r>
            <a:r>
              <a:rPr lang="en-US" smtClean="0"/>
              <a:t>12</a:t>
            </a:r>
            <a:r>
              <a:rPr lang="cs-CZ" smtClean="0"/>
              <a:t>, </a:t>
            </a:r>
            <a:r>
              <a:rPr lang="en-US" dirty="0"/>
              <a:t>6</a:t>
            </a:r>
            <a:r>
              <a:rPr lang="cs-CZ" dirty="0"/>
              <a:t>. přednáška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81075"/>
          </a:xfrm>
        </p:spPr>
        <p:txBody>
          <a:bodyPr/>
          <a:lstStyle/>
          <a:p>
            <a:r>
              <a:rPr lang="cs-CZ"/>
              <a:t>Proudová šifra RC4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52513"/>
            <a:ext cx="8229600" cy="5184775"/>
          </a:xfrm>
        </p:spPr>
        <p:txBody>
          <a:bodyPr/>
          <a:lstStyle/>
          <a:p>
            <a:r>
              <a:rPr lang="cs-CZ" sz="2000"/>
              <a:t>Navrhnul Ron Rivest pro firmu RSA roce 1987.</a:t>
            </a:r>
          </a:p>
          <a:p>
            <a:r>
              <a:rPr lang="cs-CZ" sz="2000"/>
              <a:t>Nepoužívá inicializační vektor, čili klíč se musí pro každé spojení generovat nový a dopravit druhé straně pomocí nějaké asymetrické metody.</a:t>
            </a:r>
          </a:p>
          <a:p>
            <a:r>
              <a:rPr lang="cs-CZ" sz="2000"/>
              <a:t>Šifra nebyla nikdy oficiálně publikována, ale nějaký neznámý hacker ji získal pomocí  </a:t>
            </a:r>
            <a:r>
              <a:rPr lang="cs-CZ" sz="2000" i="1"/>
              <a:t>reverse engineering</a:t>
            </a:r>
            <a:r>
              <a:rPr lang="cs-CZ" sz="2000"/>
              <a:t>  z assemblerového programu společnosti RSA a zveřejnil ji.</a:t>
            </a:r>
          </a:p>
          <a:p>
            <a:r>
              <a:rPr lang="cs-CZ" sz="2000"/>
              <a:t>Hackerova verze je známa pod jménem  </a:t>
            </a:r>
            <a:r>
              <a:rPr lang="cs-CZ" sz="2000" i="1"/>
              <a:t>Arcfour</a:t>
            </a:r>
            <a:r>
              <a:rPr lang="cs-CZ" sz="2000"/>
              <a:t>.</a:t>
            </a:r>
          </a:p>
          <a:p>
            <a:r>
              <a:rPr lang="cs-CZ" sz="2000"/>
              <a:t>Šifra má volitelnou délku klíče, nejčastěji používané jsou klíče délky 40 a 128 bitů. </a:t>
            </a:r>
          </a:p>
          <a:p>
            <a:r>
              <a:rPr lang="cs-CZ" sz="2000"/>
              <a:t>Z klíče se vyrobí permutace na množině </a:t>
            </a:r>
            <a:r>
              <a:rPr lang="en-US" sz="2000">
                <a:cs typeface="Arial" charset="0"/>
              </a:rPr>
              <a:t>{</a:t>
            </a:r>
            <a:r>
              <a:rPr lang="cs-CZ" sz="2000">
                <a:cs typeface="Arial" charset="0"/>
              </a:rPr>
              <a:t> 0,1,…,255</a:t>
            </a:r>
            <a:r>
              <a:rPr lang="cs-CZ" sz="2000"/>
              <a:t> </a:t>
            </a:r>
            <a:r>
              <a:rPr lang="en-US" sz="2000">
                <a:cs typeface="Arial" charset="0"/>
              </a:rPr>
              <a:t>}</a:t>
            </a:r>
            <a:r>
              <a:rPr lang="cs-CZ" sz="2000">
                <a:cs typeface="Arial" charset="0"/>
              </a:rPr>
              <a:t>, čili na množině všech bajtů. </a:t>
            </a:r>
          </a:p>
          <a:p>
            <a:r>
              <a:rPr lang="cs-CZ" sz="2000">
                <a:cs typeface="Arial" charset="0"/>
              </a:rPr>
              <a:t>Začneme s identickou permutací.</a:t>
            </a:r>
          </a:p>
          <a:p>
            <a:r>
              <a:rPr lang="cs-CZ" sz="2000">
                <a:cs typeface="Arial" charset="0"/>
              </a:rPr>
              <a:t>Poté permutaci mícháme pomocí nějaké posloupnosti                       </a:t>
            </a:r>
            <a:r>
              <a:rPr lang="cs-CZ" sz="2000" i="1">
                <a:latin typeface="Times New Roman" pitchFamily="18" charset="0"/>
                <a:cs typeface="Arial" charset="0"/>
              </a:rPr>
              <a:t>r = r</a:t>
            </a:r>
            <a:r>
              <a:rPr lang="cs-CZ" sz="2000" baseline="-25000">
                <a:cs typeface="Arial" charset="0"/>
              </a:rPr>
              <a:t>0</a:t>
            </a:r>
            <a:r>
              <a:rPr lang="cs-CZ" sz="2000" i="1">
                <a:latin typeface="Times New Roman" pitchFamily="18" charset="0"/>
                <a:cs typeface="Arial" charset="0"/>
              </a:rPr>
              <a:t>,r</a:t>
            </a:r>
            <a:r>
              <a:rPr lang="cs-CZ" sz="2000" baseline="-25000">
                <a:latin typeface="Times New Roman" pitchFamily="18" charset="0"/>
                <a:cs typeface="Arial" charset="0"/>
              </a:rPr>
              <a:t>1</a:t>
            </a:r>
            <a:r>
              <a:rPr lang="cs-CZ" sz="2000" i="1">
                <a:latin typeface="Times New Roman" pitchFamily="18" charset="0"/>
                <a:cs typeface="Arial" charset="0"/>
              </a:rPr>
              <a:t>,…,r</a:t>
            </a:r>
            <a:r>
              <a:rPr lang="cs-CZ" sz="2000" baseline="-25000">
                <a:latin typeface="Times New Roman" pitchFamily="18" charset="0"/>
                <a:cs typeface="Arial" charset="0"/>
              </a:rPr>
              <a:t>255  </a:t>
            </a:r>
            <a:r>
              <a:rPr lang="cs-CZ" sz="2000">
                <a:cs typeface="Arial" charset="0"/>
              </a:rPr>
              <a:t>čísel  0,1,…,255 .</a:t>
            </a:r>
            <a:endParaRPr lang="en-US" sz="2000" baseline="-25000">
              <a:latin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908050"/>
          </a:xfrm>
        </p:spPr>
        <p:txBody>
          <a:bodyPr/>
          <a:lstStyle/>
          <a:p>
            <a:r>
              <a:rPr lang="cs-CZ"/>
              <a:t>Tvorba náhodné permutace z  </a:t>
            </a:r>
            <a:r>
              <a:rPr lang="cs-CZ" sz="4800" i="1">
                <a:latin typeface="Times New Roman" pitchFamily="18" charset="0"/>
              </a:rPr>
              <a:t>r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507412" cy="5145087"/>
          </a:xfrm>
        </p:spPr>
        <p:txBody>
          <a:bodyPr/>
          <a:lstStyle/>
          <a:p>
            <a:pPr>
              <a:buFontTx/>
              <a:buNone/>
            </a:pPr>
            <a:r>
              <a:rPr lang="cs-CZ" sz="2000"/>
              <a:t>V</a:t>
            </a:r>
            <a:r>
              <a:rPr lang="cs-CZ"/>
              <a:t> </a:t>
            </a:r>
            <a:r>
              <a:rPr lang="cs-CZ" sz="2000" i="1">
                <a:latin typeface="Times New Roman" pitchFamily="18" charset="0"/>
              </a:rPr>
              <a:t>i </a:t>
            </a:r>
            <a:r>
              <a:rPr lang="cs-CZ" sz="2000"/>
              <a:t>–tém kroku generování</a:t>
            </a:r>
          </a:p>
          <a:p>
            <a:pPr>
              <a:buFontTx/>
              <a:buNone/>
            </a:pPr>
            <a:r>
              <a:rPr lang="cs-CZ" sz="2000"/>
              <a:t>permutace P prohodíme vždy</a:t>
            </a:r>
          </a:p>
          <a:p>
            <a:pPr>
              <a:buFontTx/>
              <a:buNone/>
            </a:pPr>
            <a:r>
              <a:rPr lang="cs-CZ" sz="2000"/>
              <a:t>prvky  </a:t>
            </a:r>
            <a:r>
              <a:rPr lang="cs-CZ" sz="2000" i="1">
                <a:latin typeface="Times New Roman" pitchFamily="18" charset="0"/>
              </a:rPr>
              <a:t>P</a:t>
            </a:r>
            <a:r>
              <a:rPr lang="cs-CZ" sz="2000" baseline="-25000">
                <a:latin typeface="Times New Roman" pitchFamily="18" charset="0"/>
              </a:rPr>
              <a:t>i</a:t>
            </a:r>
            <a:r>
              <a:rPr lang="cs-CZ" sz="2000"/>
              <a:t>  a </a:t>
            </a:r>
            <a:r>
              <a:rPr lang="cs-CZ" sz="2000" i="1">
                <a:latin typeface="Times New Roman" pitchFamily="18" charset="0"/>
              </a:rPr>
              <a:t>P</a:t>
            </a:r>
            <a:r>
              <a:rPr lang="cs-CZ" sz="2000" baseline="-25000">
                <a:latin typeface="Times New Roman" pitchFamily="18" charset="0"/>
              </a:rPr>
              <a:t>ri .</a:t>
            </a:r>
          </a:p>
        </p:txBody>
      </p:sp>
      <p:sp>
        <p:nvSpPr>
          <p:cNvPr id="1361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36196" name="Object 4"/>
          <p:cNvGraphicFramePr>
            <a:graphicFrameLocks noChangeAspect="1"/>
          </p:cNvGraphicFramePr>
          <p:nvPr/>
        </p:nvGraphicFramePr>
        <p:xfrm>
          <a:off x="4643438" y="2492375"/>
          <a:ext cx="4105275" cy="3168650"/>
        </p:xfrm>
        <a:graphic>
          <a:graphicData uri="http://schemas.openxmlformats.org/presentationml/2006/ole">
            <p:oleObj spid="_x0000_s136196" name="Obrázek" r:id="rId3" imgW="2532185" imgH="2025748" progId="Word.Picture.8">
              <p:embed/>
            </p:oleObj>
          </a:graphicData>
        </a:graphic>
      </p:graphicFrame>
      <p:sp>
        <p:nvSpPr>
          <p:cNvPr id="136200" name="Text Box 8"/>
          <p:cNvSpPr txBox="1">
            <a:spLocks noChangeArrowheads="1"/>
          </p:cNvSpPr>
          <p:nvPr/>
        </p:nvSpPr>
        <p:spPr bwMode="auto">
          <a:xfrm>
            <a:off x="323850" y="3644900"/>
            <a:ext cx="33718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/>
              <a:t>Tuto myšlenku poněkud</a:t>
            </a:r>
          </a:p>
          <a:p>
            <a:r>
              <a:rPr lang="cs-CZ" sz="2000"/>
              <a:t>zesložitěnou pak algoritmus</a:t>
            </a:r>
          </a:p>
          <a:p>
            <a:r>
              <a:rPr lang="cs-CZ" sz="2000"/>
              <a:t>RC4 využívá ke generování </a:t>
            </a:r>
          </a:p>
          <a:p>
            <a:r>
              <a:rPr lang="cs-CZ" sz="2000"/>
              <a:t>proudu klíče.</a:t>
            </a:r>
            <a:r>
              <a:rPr lang="cs-CZ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4" grpId="0"/>
      <p:bldP spid="136195" grpId="0" uiExpand="1" build="p"/>
      <p:bldP spid="13620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08050"/>
          </a:xfrm>
        </p:spPr>
        <p:txBody>
          <a:bodyPr/>
          <a:lstStyle/>
          <a:p>
            <a:r>
              <a:rPr lang="cs-CZ"/>
              <a:t>Šifra A5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052513"/>
            <a:ext cx="8569325" cy="4968875"/>
          </a:xfrm>
        </p:spPr>
        <p:txBody>
          <a:bodyPr/>
          <a:lstStyle/>
          <a:p>
            <a:r>
              <a:rPr lang="cs-CZ" sz="2000"/>
              <a:t>Používá se v mobilních sítích k šifrování komunikace mezi telefonem a základovou stanicí.</a:t>
            </a:r>
          </a:p>
          <a:p>
            <a:r>
              <a:rPr lang="cs-CZ" sz="2000"/>
              <a:t>Ani specifikace této šifry nebyla nikdy publikována.</a:t>
            </a:r>
          </a:p>
          <a:p>
            <a:r>
              <a:rPr lang="cs-CZ" sz="2000"/>
              <a:t>Šifra produkuje vždy 228 bitů proudu klíče, 114 bitů se používá pro šifrování komunikace od telefonu k základové stanici a 114 bitů pro šifrování komunikace v opačném směru.</a:t>
            </a:r>
          </a:p>
          <a:p>
            <a:r>
              <a:rPr lang="cs-CZ" sz="2000"/>
              <a:t>Tajný klíč je uložen na SIM kartě telefonu.</a:t>
            </a:r>
          </a:p>
          <a:p>
            <a:r>
              <a:rPr lang="cs-CZ" sz="2000"/>
              <a:t>Při každém spojení se sítí je z tajného klíče na SIM kartě a z náhodné výzvy o 128 bitech během autentizace vygenerován klíč  </a:t>
            </a:r>
            <a:r>
              <a:rPr lang="cs-CZ" sz="2000" i="1">
                <a:latin typeface="Times New Roman" pitchFamily="18" charset="0"/>
              </a:rPr>
              <a:t>K</a:t>
            </a:r>
            <a:r>
              <a:rPr lang="cs-CZ" sz="2000" baseline="-25000">
                <a:latin typeface="Times New Roman" pitchFamily="18" charset="0"/>
              </a:rPr>
              <a:t>c  </a:t>
            </a:r>
            <a:r>
              <a:rPr lang="cs-CZ" sz="2000"/>
              <a:t>pro šifru  A5.</a:t>
            </a:r>
          </a:p>
          <a:p>
            <a:r>
              <a:rPr lang="cs-CZ" sz="2000"/>
              <a:t>Z tohoto klíče je pak vygenerováno 228 bitů proudu klíče.</a:t>
            </a:r>
            <a:endParaRPr lang="cs-CZ" sz="2000" baseline="-25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6" grpId="0"/>
      <p:bldP spid="13926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08050"/>
          </a:xfrm>
        </p:spPr>
        <p:txBody>
          <a:bodyPr/>
          <a:lstStyle/>
          <a:p>
            <a:r>
              <a:rPr lang="cs-CZ"/>
              <a:t>Synchronní šifry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000"/>
              <a:t>Proudové šifry se používají v případech, kdy šifrovací zařízení má omezenou paměť na průchozí data.</a:t>
            </a:r>
          </a:p>
          <a:p>
            <a:r>
              <a:rPr lang="cs-CZ" sz="2000"/>
              <a:t>Jinou výhodou proudových šifer je malá </a:t>
            </a:r>
            <a:r>
              <a:rPr lang="cs-CZ" sz="2000" i="1"/>
              <a:t>propagace chyby.</a:t>
            </a:r>
            <a:endParaRPr lang="cs-CZ" sz="2000"/>
          </a:p>
          <a:p>
            <a:r>
              <a:rPr lang="cs-CZ" sz="2000"/>
              <a:t>Pokud vznikne v komunikačním kanálu chyba v jednom znaku šifrového textu, projeví se tato chyba po dešifrování pouze v odpovídajícím znaku otevřeného textu. </a:t>
            </a:r>
          </a:p>
          <a:p>
            <a:r>
              <a:rPr lang="cs-CZ" sz="2000"/>
              <a:t>U blokové šifry má vliv na celý blok znaků otevřeného textu.</a:t>
            </a:r>
          </a:p>
          <a:p>
            <a:r>
              <a:rPr lang="cs-CZ" sz="2000"/>
              <a:t>Pokud proud hesla nezávisí na otevřeném ani na šifrovém textu, hovoříme o </a:t>
            </a:r>
            <a:r>
              <a:rPr lang="cs-CZ" sz="2000" i="1"/>
              <a:t>synchronní šifře</a:t>
            </a:r>
            <a:r>
              <a:rPr lang="cs-CZ" sz="2000"/>
              <a:t>.</a:t>
            </a:r>
          </a:p>
          <a:p>
            <a:r>
              <a:rPr lang="cs-CZ" sz="2000"/>
              <a:t>V tomto případě musí být odesílatel i příjemce synch</a:t>
            </a:r>
            <a:r>
              <a:rPr lang="en-US" sz="2000"/>
              <a:t>ro</a:t>
            </a:r>
            <a:r>
              <a:rPr lang="cs-CZ" sz="2000"/>
              <a:t>nizováni, protože výpadek jednoho znaku šifrového textu naruší veškerý následující text.</a:t>
            </a:r>
            <a:endParaRPr lang="cs-CZ" sz="2000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4" grpId="0"/>
      <p:bldP spid="14131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81075"/>
          </a:xfrm>
        </p:spPr>
        <p:txBody>
          <a:bodyPr/>
          <a:lstStyle/>
          <a:p>
            <a:r>
              <a:rPr lang="cs-CZ"/>
              <a:t>Asynchronní šifry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52513"/>
            <a:ext cx="8229600" cy="5256212"/>
          </a:xfrm>
        </p:spPr>
        <p:txBody>
          <a:bodyPr/>
          <a:lstStyle/>
          <a:p>
            <a:r>
              <a:rPr lang="cs-CZ" sz="2000" i="1"/>
              <a:t>Asynchronní šifry, </a:t>
            </a:r>
            <a:r>
              <a:rPr lang="cs-CZ" sz="2000"/>
              <a:t>také se jim říká </a:t>
            </a:r>
            <a:r>
              <a:rPr lang="cs-CZ" sz="2000" i="1"/>
              <a:t>samosynchronizující šifry</a:t>
            </a:r>
            <a:r>
              <a:rPr lang="en-US" sz="2000" i="1"/>
              <a:t>,</a:t>
            </a:r>
            <a:r>
              <a:rPr lang="cs-CZ" sz="2000" i="1"/>
              <a:t> </a:t>
            </a:r>
            <a:r>
              <a:rPr lang="cs-CZ" sz="2000"/>
              <a:t>umí takovou chybu eliminovat. </a:t>
            </a:r>
          </a:p>
          <a:p>
            <a:r>
              <a:rPr lang="cs-CZ" sz="2000"/>
              <a:t>Toho se docílí například tím, že proud klíče je generován pomocí původního tajného klíče a  </a:t>
            </a:r>
            <a:r>
              <a:rPr lang="cs-CZ" sz="2000" i="1">
                <a:latin typeface="Times New Roman" pitchFamily="18" charset="0"/>
              </a:rPr>
              <a:t>n </a:t>
            </a:r>
            <a:r>
              <a:rPr lang="cs-CZ" sz="2000"/>
              <a:t> předchozích znaků </a:t>
            </a:r>
            <a:r>
              <a:rPr lang="cs-CZ" sz="2000" i="1"/>
              <a:t>šifrového textu</a:t>
            </a:r>
            <a:r>
              <a:rPr lang="cs-CZ" sz="2000"/>
              <a:t>.</a:t>
            </a:r>
          </a:p>
          <a:p>
            <a:r>
              <a:rPr lang="cs-CZ" sz="2000"/>
              <a:t>V takovém případě se výpadek některého znaku šifrového textu projeví po dešifrování pouze na celkem  </a:t>
            </a:r>
            <a:r>
              <a:rPr lang="cs-CZ" sz="2000" i="1">
                <a:latin typeface="Times New Roman" pitchFamily="18" charset="0"/>
              </a:rPr>
              <a:t>n </a:t>
            </a:r>
            <a:r>
              <a:rPr lang="cs-CZ" sz="2000"/>
              <a:t> po sobě jdoucích znacích otevřeného textu.</a:t>
            </a:r>
            <a:endParaRPr lang="cs-CZ" sz="2000" i="1">
              <a:latin typeface="Times New Roman" pitchFamily="18" charset="0"/>
            </a:endParaRPr>
          </a:p>
        </p:txBody>
      </p:sp>
      <p:pic>
        <p:nvPicPr>
          <p:cNvPr id="14234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475" y="3357563"/>
            <a:ext cx="4402138" cy="316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8" grpId="0"/>
      <p:bldP spid="14233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81075"/>
          </a:xfrm>
        </p:spPr>
        <p:txBody>
          <a:bodyPr/>
          <a:lstStyle/>
          <a:p>
            <a:r>
              <a:rPr lang="cs-CZ"/>
              <a:t>Blokové šifry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>
              <a:buFontTx/>
              <a:buNone/>
            </a:pPr>
            <a:r>
              <a:rPr lang="cs-CZ" sz="2000"/>
              <a:t>          </a:t>
            </a:r>
          </a:p>
        </p:txBody>
      </p:sp>
      <p:sp>
        <p:nvSpPr>
          <p:cNvPr id="14336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43364" name="Object 4"/>
          <p:cNvGraphicFramePr>
            <a:graphicFrameLocks noChangeAspect="1"/>
          </p:cNvGraphicFramePr>
          <p:nvPr/>
        </p:nvGraphicFramePr>
        <p:xfrm>
          <a:off x="4067175" y="1773238"/>
          <a:ext cx="4248150" cy="3209925"/>
        </p:xfrm>
        <a:graphic>
          <a:graphicData uri="http://schemas.openxmlformats.org/presentationml/2006/ole">
            <p:oleObj spid="_x0000_s143364" name="Obrázek" r:id="rId3" imgW="3924886" imgH="3559126" progId="Word.Picture.8">
              <p:embed/>
            </p:oleObj>
          </a:graphicData>
        </a:graphic>
      </p:graphicFrame>
      <p:sp>
        <p:nvSpPr>
          <p:cNvPr id="143366" name="Text Box 6"/>
          <p:cNvSpPr txBox="1">
            <a:spLocks noChangeArrowheads="1"/>
          </p:cNvSpPr>
          <p:nvPr/>
        </p:nvSpPr>
        <p:spPr bwMode="auto">
          <a:xfrm>
            <a:off x="395288" y="2420938"/>
            <a:ext cx="3481387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/>
              <a:t>Otevřený text se rozdělí</a:t>
            </a:r>
          </a:p>
          <a:p>
            <a:r>
              <a:rPr lang="cs-CZ" sz="2000"/>
              <a:t>do bloků stejné délky a </a:t>
            </a:r>
          </a:p>
          <a:p>
            <a:r>
              <a:rPr lang="cs-CZ" sz="2000"/>
              <a:t>každý z nich se šifruje zvlášť </a:t>
            </a:r>
          </a:p>
          <a:p>
            <a:r>
              <a:rPr lang="cs-CZ" sz="2000"/>
              <a:t>za použití stejného klíče  </a:t>
            </a:r>
            <a:r>
              <a:rPr lang="cs-CZ" sz="2000" i="1">
                <a:latin typeface="Times New Roman" pitchFamily="18" charset="0"/>
              </a:rPr>
              <a:t>k .</a:t>
            </a:r>
          </a:p>
        </p:txBody>
      </p:sp>
      <p:sp>
        <p:nvSpPr>
          <p:cNvPr id="143367" name="Text Box 7"/>
          <p:cNvSpPr txBox="1">
            <a:spLocks noChangeArrowheads="1"/>
          </p:cNvSpPr>
          <p:nvPr/>
        </p:nvSpPr>
        <p:spPr bwMode="auto">
          <a:xfrm>
            <a:off x="323850" y="1484313"/>
            <a:ext cx="3781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/>
              <a:t>Obecné schéma blokových šifer</a:t>
            </a:r>
          </a:p>
        </p:txBody>
      </p:sp>
      <p:sp>
        <p:nvSpPr>
          <p:cNvPr id="143368" name="Text Box 8"/>
          <p:cNvSpPr txBox="1">
            <a:spLocks noChangeArrowheads="1"/>
          </p:cNvSpPr>
          <p:nvPr/>
        </p:nvSpPr>
        <p:spPr bwMode="auto">
          <a:xfrm>
            <a:off x="323850" y="4365625"/>
            <a:ext cx="38084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/>
              <a:t>Klasická polyalfabetická šifra </a:t>
            </a:r>
          </a:p>
          <a:p>
            <a:r>
              <a:rPr lang="cs-CZ" sz="2000"/>
              <a:t>a transpoziční šifra jsou příklady</a:t>
            </a:r>
          </a:p>
          <a:p>
            <a:r>
              <a:rPr lang="cs-CZ" sz="2000"/>
              <a:t>blokových šifer.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2" grpId="0"/>
      <p:bldP spid="143366" grpId="0"/>
      <p:bldP spid="143367" grpId="0"/>
      <p:bldP spid="14336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052513"/>
          </a:xfrm>
        </p:spPr>
        <p:txBody>
          <a:bodyPr/>
          <a:lstStyle/>
          <a:p>
            <a:r>
              <a:rPr lang="cs-CZ"/>
              <a:t>DES – Data encryption standard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000"/>
              <a:t>Jde o nejpoužívanější šifru na světě.</a:t>
            </a:r>
          </a:p>
          <a:p>
            <a:r>
              <a:rPr lang="cs-CZ" sz="2000"/>
              <a:t>Je výsledkem veřejné soutěže v roce 1977.</a:t>
            </a:r>
          </a:p>
          <a:p>
            <a:r>
              <a:rPr lang="cs-CZ" sz="2000"/>
              <a:t>Délka klíče je 56 bitů, což už v době vzniku bylo považováno za nepříliš bezpečné.</a:t>
            </a:r>
          </a:p>
          <a:p>
            <a:r>
              <a:rPr lang="cs-CZ" sz="2000"/>
              <a:t>Tuto délku klíče do původního návrhu IBM vnesla National Security Agency. </a:t>
            </a:r>
          </a:p>
          <a:p>
            <a:r>
              <a:rPr lang="cs-CZ" sz="2000"/>
              <a:t>Jde o iterovanou šifru, kdy je původní blok otevřené zprávy postupně šifrován pomocí šifrovacích zobrazení  </a:t>
            </a:r>
            <a:r>
              <a:rPr lang="cs-CZ" sz="2000" i="1">
                <a:latin typeface="Times New Roman" pitchFamily="18" charset="0"/>
              </a:rPr>
              <a:t>E</a:t>
            </a:r>
            <a:r>
              <a:rPr lang="cs-CZ" sz="2000" baseline="-25000">
                <a:latin typeface="Times New Roman" pitchFamily="18" charset="0"/>
              </a:rPr>
              <a:t>k(1)</a:t>
            </a:r>
            <a:r>
              <a:rPr lang="cs-CZ" sz="2000" i="1">
                <a:latin typeface="Times New Roman" pitchFamily="18" charset="0"/>
              </a:rPr>
              <a:t> , E</a:t>
            </a:r>
            <a:r>
              <a:rPr lang="cs-CZ" sz="2000" baseline="-25000">
                <a:latin typeface="Times New Roman" pitchFamily="18" charset="0"/>
              </a:rPr>
              <a:t>k(2)</a:t>
            </a:r>
            <a:r>
              <a:rPr lang="cs-CZ" sz="2000" i="1">
                <a:latin typeface="Times New Roman" pitchFamily="18" charset="0"/>
              </a:rPr>
              <a:t> ,…, E</a:t>
            </a:r>
            <a:r>
              <a:rPr lang="cs-CZ" sz="2000" baseline="-25000">
                <a:latin typeface="Times New Roman" pitchFamily="18" charset="0"/>
              </a:rPr>
              <a:t>k(16)</a:t>
            </a:r>
            <a:r>
              <a:rPr lang="cs-CZ" sz="2000" i="1">
                <a:latin typeface="Times New Roman" pitchFamily="18" charset="0"/>
              </a:rPr>
              <a:t> .</a:t>
            </a:r>
          </a:p>
          <a:p>
            <a:r>
              <a:rPr lang="cs-CZ" sz="2000"/>
              <a:t>Délka bloku je 64 bitů.</a:t>
            </a:r>
          </a:p>
          <a:p>
            <a:r>
              <a:rPr lang="cs-CZ" sz="2000"/>
              <a:t>Jednotlivá šifrování se nazývají </a:t>
            </a:r>
            <a:r>
              <a:rPr lang="cs-CZ" sz="2000" i="1"/>
              <a:t>runda.</a:t>
            </a:r>
          </a:p>
          <a:p>
            <a:r>
              <a:rPr lang="cs-CZ" sz="2000"/>
              <a:t>Původní klíč délky 56 bitů je </a:t>
            </a:r>
            <a:r>
              <a:rPr lang="cs-CZ" sz="2000" i="1"/>
              <a:t>expandován </a:t>
            </a:r>
            <a:r>
              <a:rPr lang="cs-CZ" sz="2000"/>
              <a:t>na 16 rundovních klíčů  </a:t>
            </a:r>
            <a:r>
              <a:rPr lang="cs-CZ" sz="2000" i="1"/>
              <a:t>k(1), k(2),…,k(16), </a:t>
            </a:r>
            <a:r>
              <a:rPr lang="cs-CZ" sz="2000"/>
              <a:t>každý délky 48 bitů. </a:t>
            </a:r>
            <a:endParaRPr lang="cs-CZ" sz="2000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6" grpId="0"/>
      <p:bldP spid="14438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81075"/>
          </a:xfrm>
        </p:spPr>
        <p:txBody>
          <a:bodyPr/>
          <a:lstStyle/>
          <a:p>
            <a:r>
              <a:rPr lang="cs-CZ"/>
              <a:t>Základní schéma DES</a:t>
            </a:r>
          </a:p>
        </p:txBody>
      </p:sp>
      <p:sp>
        <p:nvSpPr>
          <p:cNvPr id="14541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45412" name="Object 4"/>
          <p:cNvGraphicFramePr>
            <a:graphicFrameLocks noChangeAspect="1"/>
          </p:cNvGraphicFramePr>
          <p:nvPr/>
        </p:nvGraphicFramePr>
        <p:xfrm>
          <a:off x="3851275" y="990600"/>
          <a:ext cx="5048250" cy="5867400"/>
        </p:xfrm>
        <a:graphic>
          <a:graphicData uri="http://schemas.openxmlformats.org/presentationml/2006/ole">
            <p:oleObj spid="_x0000_s145412" name="Obrázek" r:id="rId3" imgW="4343400" imgH="5041392" progId="Word.Picture.8">
              <p:embed/>
            </p:oleObj>
          </a:graphicData>
        </a:graphic>
      </p:graphicFrame>
      <p:sp>
        <p:nvSpPr>
          <p:cNvPr id="145414" name="Text Box 6"/>
          <p:cNvSpPr txBox="1">
            <a:spLocks noChangeArrowheads="1"/>
          </p:cNvSpPr>
          <p:nvPr/>
        </p:nvSpPr>
        <p:spPr bwMode="auto">
          <a:xfrm>
            <a:off x="323850" y="1484313"/>
            <a:ext cx="27797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/>
              <a:t>IP je nějaká permutace</a:t>
            </a:r>
          </a:p>
          <a:p>
            <a:r>
              <a:rPr lang="cs-CZ" sz="2000"/>
              <a:t>na 64 bitech.</a:t>
            </a:r>
          </a:p>
        </p:txBody>
      </p:sp>
      <p:sp>
        <p:nvSpPr>
          <p:cNvPr id="145415" name="Text Box 7"/>
          <p:cNvSpPr txBox="1">
            <a:spLocks noChangeArrowheads="1"/>
          </p:cNvSpPr>
          <p:nvPr/>
        </p:nvSpPr>
        <p:spPr bwMode="auto">
          <a:xfrm>
            <a:off x="250825" y="2636838"/>
            <a:ext cx="32305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/>
              <a:t>Blok o 64 bitech se rozdělí </a:t>
            </a:r>
          </a:p>
          <a:p>
            <a:r>
              <a:rPr lang="cs-CZ" sz="2000"/>
              <a:t>na levou a pravou polovinu</a:t>
            </a:r>
          </a:p>
          <a:p>
            <a:r>
              <a:rPr lang="cs-CZ" sz="2000"/>
              <a:t>délky 32 bitů.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052513"/>
          </a:xfrm>
        </p:spPr>
        <p:txBody>
          <a:bodyPr/>
          <a:lstStyle/>
          <a:p>
            <a:r>
              <a:rPr lang="cs-CZ"/>
              <a:t>Rundovní funkce</a:t>
            </a:r>
          </a:p>
        </p:txBody>
      </p:sp>
      <p:sp>
        <p:nvSpPr>
          <p:cNvPr id="146437" name="Rectangle 5"/>
          <p:cNvSpPr>
            <a:spLocks noChangeArrowheads="1"/>
          </p:cNvSpPr>
          <p:nvPr/>
        </p:nvSpPr>
        <p:spPr bwMode="auto">
          <a:xfrm>
            <a:off x="0" y="909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46436" name="Object 4"/>
          <p:cNvGraphicFramePr>
            <a:graphicFrameLocks noChangeAspect="1"/>
          </p:cNvGraphicFramePr>
          <p:nvPr/>
        </p:nvGraphicFramePr>
        <p:xfrm>
          <a:off x="4427538" y="1268413"/>
          <a:ext cx="4343400" cy="5038725"/>
        </p:xfrm>
        <a:graphic>
          <a:graphicData uri="http://schemas.openxmlformats.org/presentationml/2006/ole">
            <p:oleObj spid="_x0000_s146436" name="Obrázek" r:id="rId3" imgW="4343400" imgH="5041392" progId="Word.Picture.8">
              <p:embed/>
            </p:oleObj>
          </a:graphicData>
        </a:graphic>
      </p:graphicFrame>
      <p:sp>
        <p:nvSpPr>
          <p:cNvPr id="146438" name="Text Box 6"/>
          <p:cNvSpPr txBox="1">
            <a:spLocks noChangeArrowheads="1"/>
          </p:cNvSpPr>
          <p:nvPr/>
        </p:nvSpPr>
        <p:spPr bwMode="auto">
          <a:xfrm>
            <a:off x="250825" y="1773238"/>
            <a:ext cx="37671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/>
              <a:t>Toto je schématické znázornění</a:t>
            </a:r>
          </a:p>
          <a:p>
            <a:r>
              <a:rPr lang="cs-CZ" sz="2000"/>
              <a:t>rundovní funkce.</a:t>
            </a:r>
          </a:p>
        </p:txBody>
      </p:sp>
      <p:sp>
        <p:nvSpPr>
          <p:cNvPr id="146439" name="Text Box 7"/>
          <p:cNvSpPr txBox="1">
            <a:spLocks noChangeArrowheads="1"/>
          </p:cNvSpPr>
          <p:nvPr/>
        </p:nvSpPr>
        <p:spPr bwMode="auto">
          <a:xfrm>
            <a:off x="447675" y="2849563"/>
            <a:ext cx="33623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 i="1">
                <a:latin typeface="Times New Roman" pitchFamily="18" charset="0"/>
              </a:rPr>
              <a:t>E </a:t>
            </a:r>
            <a:r>
              <a:rPr lang="cs-CZ" sz="2000"/>
              <a:t> je expanzní funkce, která </a:t>
            </a:r>
          </a:p>
          <a:p>
            <a:r>
              <a:rPr lang="cs-CZ" sz="2000"/>
              <a:t>z posloupnosti 32 bitů udělá</a:t>
            </a:r>
          </a:p>
          <a:p>
            <a:r>
              <a:rPr lang="cs-CZ" sz="2000"/>
              <a:t>48 bitů.</a:t>
            </a:r>
            <a:endParaRPr lang="cs-CZ" sz="2000" i="1">
              <a:latin typeface="Times New Roman" pitchFamily="18" charset="0"/>
            </a:endParaRPr>
          </a:p>
        </p:txBody>
      </p:sp>
      <p:sp>
        <p:nvSpPr>
          <p:cNvPr id="146440" name="Text Box 8"/>
          <p:cNvSpPr txBox="1">
            <a:spLocks noChangeArrowheads="1"/>
          </p:cNvSpPr>
          <p:nvPr/>
        </p:nvSpPr>
        <p:spPr bwMode="auto">
          <a:xfrm>
            <a:off x="323850" y="4149725"/>
            <a:ext cx="37544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 i="1">
                <a:latin typeface="Times New Roman" pitchFamily="18" charset="0"/>
              </a:rPr>
              <a:t>S – </a:t>
            </a:r>
            <a:r>
              <a:rPr lang="cs-CZ" sz="2000"/>
              <a:t>boxy nelineárně transformuji</a:t>
            </a:r>
          </a:p>
          <a:p>
            <a:r>
              <a:rPr lang="cs-CZ" sz="2000"/>
              <a:t>šestice bitů ve čtveřice bitů.</a:t>
            </a:r>
            <a:endParaRPr lang="cs-CZ" sz="2000" i="1">
              <a:latin typeface="Times New Roman" pitchFamily="18" charset="0"/>
            </a:endParaRPr>
          </a:p>
        </p:txBody>
      </p:sp>
      <p:sp>
        <p:nvSpPr>
          <p:cNvPr id="146441" name="Text Box 9"/>
          <p:cNvSpPr txBox="1">
            <a:spLocks noChangeArrowheads="1"/>
          </p:cNvSpPr>
          <p:nvPr/>
        </p:nvSpPr>
        <p:spPr bwMode="auto">
          <a:xfrm>
            <a:off x="468313" y="5300663"/>
            <a:ext cx="33988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 i="1">
                <a:latin typeface="Times New Roman" pitchFamily="18" charset="0"/>
              </a:rPr>
              <a:t>P</a:t>
            </a:r>
            <a:r>
              <a:rPr lang="cs-CZ" sz="2000"/>
              <a:t> je permutace na 32 bitech.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4" grpId="0"/>
      <p:bldP spid="146438" grpId="0"/>
      <p:bldP spid="146439" grpId="0"/>
      <p:bldP spid="146440" grpId="0"/>
      <p:bldP spid="14644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81075"/>
          </a:xfrm>
        </p:spPr>
        <p:txBody>
          <a:bodyPr/>
          <a:lstStyle/>
          <a:p>
            <a:r>
              <a:rPr lang="cs-CZ" sz="3600"/>
              <a:t>AES – Advanced encryption standard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52513"/>
            <a:ext cx="8229600" cy="54006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000"/>
              <a:t>V roce 1997 byla vyhlášena celosvětová soutěž na návrh blokové šifry nové generace.</a:t>
            </a:r>
          </a:p>
          <a:p>
            <a:pPr>
              <a:lnSpc>
                <a:spcPct val="90000"/>
              </a:lnSpc>
            </a:pPr>
            <a:r>
              <a:rPr lang="cs-CZ" sz="2000"/>
              <a:t>Přihlásilo se 15 účastníků.</a:t>
            </a:r>
          </a:p>
          <a:p>
            <a:pPr>
              <a:lnSpc>
                <a:spcPct val="90000"/>
              </a:lnSpc>
            </a:pPr>
            <a:r>
              <a:rPr lang="cs-CZ" sz="2000"/>
              <a:t>Jako vítěz byla šifra navržená belgickými kryptology  V. Rijmenem a J. Daemenem.</a:t>
            </a:r>
          </a:p>
          <a:p>
            <a:pPr>
              <a:lnSpc>
                <a:spcPct val="90000"/>
              </a:lnSpc>
            </a:pPr>
            <a:r>
              <a:rPr lang="cs-CZ" sz="2000"/>
              <a:t>Je založena na šifrovacím algoritmu  Rijndael.</a:t>
            </a:r>
          </a:p>
          <a:p>
            <a:pPr>
              <a:lnSpc>
                <a:spcPct val="90000"/>
              </a:lnSpc>
            </a:pPr>
            <a:r>
              <a:rPr lang="cs-CZ" sz="2000"/>
              <a:t>Délka bloku je 128 bitů.</a:t>
            </a:r>
          </a:p>
          <a:p>
            <a:pPr>
              <a:lnSpc>
                <a:spcPct val="90000"/>
              </a:lnSpc>
            </a:pPr>
            <a:r>
              <a:rPr lang="cs-CZ" sz="2000"/>
              <a:t>AES podporuje tři délky klíčů – 128, 192 a 256 bitů.</a:t>
            </a:r>
          </a:p>
          <a:p>
            <a:pPr>
              <a:lnSpc>
                <a:spcPct val="90000"/>
              </a:lnSpc>
            </a:pPr>
            <a:r>
              <a:rPr lang="cs-CZ" sz="2000"/>
              <a:t>Vzdálenost jednoznačnosti pro AES se spočte následovně.</a:t>
            </a:r>
          </a:p>
          <a:p>
            <a:pPr>
              <a:lnSpc>
                <a:spcPct val="90000"/>
              </a:lnSpc>
            </a:pPr>
            <a:r>
              <a:rPr lang="cs-CZ" sz="2000"/>
              <a:t>Jeden znak otevřeného textu v angličtině je reprezentován jedním bajtem. Každý znak nese informaci </a:t>
            </a:r>
            <a:r>
              <a:rPr lang="cs-CZ" sz="2000" i="1"/>
              <a:t>1,5 </a:t>
            </a:r>
            <a:r>
              <a:rPr lang="cs-CZ" sz="2000"/>
              <a:t>bitu, čili nadbytečnost </a:t>
            </a:r>
            <a:r>
              <a:rPr lang="cs-CZ" sz="2000" i="1">
                <a:latin typeface="Times New Roman" pitchFamily="18" charset="0"/>
              </a:rPr>
              <a:t>D </a:t>
            </a:r>
            <a:r>
              <a:rPr lang="cs-CZ" sz="2000"/>
              <a:t> je v tomto případě </a:t>
            </a:r>
            <a:r>
              <a:rPr lang="cs-CZ" sz="2000" i="1"/>
              <a:t>6,5</a:t>
            </a:r>
            <a:r>
              <a:rPr lang="cs-CZ" sz="2000"/>
              <a:t> bitu na jeden bajt. </a:t>
            </a:r>
          </a:p>
          <a:p>
            <a:pPr>
              <a:lnSpc>
                <a:spcPct val="90000"/>
              </a:lnSpc>
            </a:pPr>
            <a:r>
              <a:rPr lang="cs-CZ" sz="2000"/>
              <a:t>Vzdálenost jednoznačnosti je v případě AES šifrující anglický otevřený text délkou klíče 128 bitů                                                            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000"/>
              <a:t>     </a:t>
            </a:r>
            <a:r>
              <a:rPr lang="cs-CZ" sz="2000" i="1">
                <a:latin typeface="Times New Roman" pitchFamily="18" charset="0"/>
              </a:rPr>
              <a:t>N = H / D = 128 / 6,5 = 19,7</a:t>
            </a:r>
            <a:r>
              <a:rPr lang="cs-CZ" sz="2000"/>
              <a:t>  bajtů  otevřeného textu, o něco málo více než jeden blok (jeden blok má 16 bajtů).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sz="2000" i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8" grpId="0"/>
      <p:bldP spid="14745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81075"/>
          </a:xfrm>
        </p:spPr>
        <p:txBody>
          <a:bodyPr/>
          <a:lstStyle/>
          <a:p>
            <a:r>
              <a:rPr lang="en-US"/>
              <a:t>Vz</a:t>
            </a:r>
            <a:r>
              <a:rPr lang="cs-CZ"/>
              <a:t>dálenost jednoznačnosti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229600" cy="54721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1800"/>
              <a:t>Všechny klasické šifry (s jedinou výjimkou Vernamovy šifry) mají tu vlastnost, že čím delší je šifrový text, tím snazší je šifru rozluštit.</a:t>
            </a:r>
          </a:p>
          <a:p>
            <a:pPr>
              <a:lnSpc>
                <a:spcPct val="90000"/>
              </a:lnSpc>
            </a:pPr>
            <a:r>
              <a:rPr lang="cs-CZ" sz="1800"/>
              <a:t>Shannonova teorie vysvětluje, proč tomu tak je.</a:t>
            </a:r>
          </a:p>
          <a:p>
            <a:pPr>
              <a:lnSpc>
                <a:spcPct val="90000"/>
              </a:lnSpc>
            </a:pPr>
            <a:r>
              <a:rPr lang="cs-CZ" sz="1800"/>
              <a:t>Intuitivně můžeme posoudit, proč delší šifrový text poskytuje více informací o otevřeném textu.</a:t>
            </a:r>
          </a:p>
          <a:p>
            <a:pPr>
              <a:lnSpc>
                <a:spcPct val="90000"/>
              </a:lnSpc>
            </a:pPr>
            <a:r>
              <a:rPr lang="cs-CZ" sz="1800"/>
              <a:t>Použijeme-li jednoduchou záměnu, pak ze šifrového textu o délce jednoho písmene </a:t>
            </a:r>
            <a:r>
              <a:rPr lang="cs-CZ" sz="1800" i="1">
                <a:latin typeface="Times New Roman" pitchFamily="18" charset="0"/>
              </a:rPr>
              <a:t>U</a:t>
            </a:r>
            <a:r>
              <a:rPr lang="cs-CZ" sz="1800"/>
              <a:t>  nemůžeme usoudit vůbec nic o příslušném otevřeném textu.</a:t>
            </a:r>
          </a:p>
          <a:p>
            <a:pPr>
              <a:lnSpc>
                <a:spcPct val="90000"/>
              </a:lnSpc>
            </a:pPr>
            <a:r>
              <a:rPr lang="cs-CZ" sz="1800"/>
              <a:t>Ze šifrového textu o dvou písmenech </a:t>
            </a:r>
            <a:r>
              <a:rPr lang="cs-CZ" sz="1800" i="1">
                <a:latin typeface="Times New Roman" pitchFamily="18" charset="0"/>
              </a:rPr>
              <a:t>UV</a:t>
            </a:r>
            <a:r>
              <a:rPr lang="cs-CZ" sz="1800"/>
              <a:t>  už můžeme usoudit, že příslušný otevřený text není složený ze dvou stejných písmen. </a:t>
            </a:r>
          </a:p>
          <a:p>
            <a:pPr>
              <a:lnSpc>
                <a:spcPct val="90000"/>
              </a:lnSpc>
            </a:pPr>
            <a:r>
              <a:rPr lang="cs-CZ" sz="1800"/>
              <a:t>Máme-li smysluplný otevřený text v přirozeném jazyce o délce dejme tomu 500 písmen, pak si lze těžko představit, že by mohla existovat nějaká permutace písmen, která by jej opět proměnila v jiný smysluplný text v otevřeném jazyce.</a:t>
            </a:r>
          </a:p>
          <a:p>
            <a:pPr>
              <a:lnSpc>
                <a:spcPct val="90000"/>
              </a:lnSpc>
            </a:pPr>
            <a:r>
              <a:rPr lang="cs-CZ" sz="1800"/>
              <a:t>Proto k šifrovému textu o 500 písmenech může existovat nejvýše jeden smysluplný text v přirozeném jazyce, který nějakou jednoduchou záměnou vede k tomuto šifrovému textu.</a:t>
            </a:r>
          </a:p>
          <a:p>
            <a:pPr>
              <a:lnSpc>
                <a:spcPct val="90000"/>
              </a:lnSpc>
            </a:pPr>
            <a:r>
              <a:rPr lang="cs-CZ" sz="1800"/>
              <a:t>Nejmenší délka šifrového textu, ke kterému existuje jednoznačně určený </a:t>
            </a:r>
            <a:r>
              <a:rPr lang="en-US" sz="1800"/>
              <a:t>smyslupln</a:t>
            </a:r>
            <a:r>
              <a:rPr lang="cs-CZ" sz="1800"/>
              <a:t>ý otevřený text, se nazývá  </a:t>
            </a:r>
            <a:r>
              <a:rPr lang="cs-CZ" sz="1800" i="1"/>
              <a:t>vzdálenost jednoznačnosti</a:t>
            </a:r>
            <a:r>
              <a:rPr lang="cs-CZ" sz="1800"/>
              <a:t>.</a:t>
            </a:r>
          </a:p>
          <a:p>
            <a:pPr>
              <a:lnSpc>
                <a:spcPct val="90000"/>
              </a:lnSpc>
            </a:pPr>
            <a:r>
              <a:rPr lang="cs-CZ" sz="1800"/>
              <a:t>Vzdálenost jednoznačnosti je pro každou šifru jiná.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8" grpId="0"/>
      <p:bldP spid="12697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81075"/>
          </a:xfrm>
        </p:spPr>
        <p:txBody>
          <a:bodyPr/>
          <a:lstStyle/>
          <a:p>
            <a:r>
              <a:rPr lang="cs-CZ"/>
              <a:t>Entropie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229600" cy="5472113"/>
          </a:xfrm>
        </p:spPr>
        <p:txBody>
          <a:bodyPr/>
          <a:lstStyle/>
          <a:p>
            <a:r>
              <a:rPr lang="cs-CZ" sz="2000"/>
              <a:t>Shannonova teorie dává metodu, jak spočítat vzdálenost jednoznačnosti pro konkrétní šifru.</a:t>
            </a:r>
          </a:p>
          <a:p>
            <a:r>
              <a:rPr lang="cs-CZ" sz="2000"/>
              <a:t>Základem Shannonovy teorie je pojem </a:t>
            </a:r>
            <a:r>
              <a:rPr lang="cs-CZ" sz="2000" i="1"/>
              <a:t>entropie</a:t>
            </a:r>
            <a:r>
              <a:rPr lang="cs-CZ" sz="2000"/>
              <a:t>.</a:t>
            </a:r>
          </a:p>
          <a:p>
            <a:r>
              <a:rPr lang="cs-CZ" sz="2000"/>
              <a:t>Entropie zhruba řečeno vyjadřuje, kolik informace je v nějaké zprávě.</a:t>
            </a:r>
          </a:p>
          <a:p>
            <a:r>
              <a:rPr lang="cs-CZ" sz="2000"/>
              <a:t>Máme-li v dotazníku vyplnit rubriku </a:t>
            </a:r>
            <a:r>
              <a:rPr lang="cs-CZ" sz="2000" i="1"/>
              <a:t>pohlaví,</a:t>
            </a:r>
            <a:r>
              <a:rPr lang="cs-CZ" sz="2000"/>
              <a:t> odpověď  </a:t>
            </a:r>
            <a:r>
              <a:rPr lang="cs-CZ" sz="2000" i="1"/>
              <a:t>ženské</a:t>
            </a:r>
            <a:r>
              <a:rPr lang="cs-CZ" sz="2000"/>
              <a:t> nebo </a:t>
            </a:r>
            <a:r>
              <a:rPr lang="cs-CZ" sz="2000" i="1"/>
              <a:t>mužské </a:t>
            </a:r>
            <a:r>
              <a:rPr lang="cs-CZ" sz="2000"/>
              <a:t>obsahuje informaci velikosti jednoho bitu, nikoliv 48 bitů, kolik potřebujeme k jejímu zápisu pomocí ASCII kódu.</a:t>
            </a:r>
          </a:p>
          <a:p>
            <a:r>
              <a:rPr lang="cs-CZ" sz="2000"/>
              <a:t>Tuto informaci totiž můžeme také zakódovat jako 0 - </a:t>
            </a:r>
            <a:r>
              <a:rPr lang="cs-CZ" sz="2000" i="1"/>
              <a:t>mužské,           </a:t>
            </a:r>
            <a:r>
              <a:rPr lang="cs-CZ" sz="2000"/>
              <a:t>1 - </a:t>
            </a:r>
            <a:r>
              <a:rPr lang="cs-CZ" sz="2000" i="1"/>
              <a:t>ženské.</a:t>
            </a:r>
          </a:p>
          <a:p>
            <a:r>
              <a:rPr lang="cs-CZ" sz="2000"/>
              <a:t>Informaci o velikosti jednoho bitu ovšem nese pouze v případě, že ji pokládáme v situaci, kdy o pohlaví dotazované osoby předem nic nevíme.</a:t>
            </a:r>
          </a:p>
          <a:p>
            <a:r>
              <a:rPr lang="cs-CZ" sz="2000"/>
              <a:t>Na setkání dobrovolnic armády spásy nám neposkytne informaci vůbec žádnou.</a:t>
            </a:r>
          </a:p>
          <a:p>
            <a:pPr>
              <a:buFontTx/>
              <a:buNone/>
            </a:pPr>
            <a:r>
              <a:rPr lang="cs-CZ" sz="2000" i="1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2" grpId="0"/>
      <p:bldP spid="12800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81075"/>
          </a:xfrm>
        </p:spPr>
        <p:txBody>
          <a:bodyPr/>
          <a:lstStyle/>
          <a:p>
            <a:r>
              <a:rPr lang="cs-CZ"/>
              <a:t>Matematická definice entropie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08050"/>
            <a:ext cx="8229600" cy="5761038"/>
          </a:xfrm>
        </p:spPr>
        <p:txBody>
          <a:bodyPr/>
          <a:lstStyle/>
          <a:p>
            <a:r>
              <a:rPr lang="cs-CZ" sz="1800"/>
              <a:t>Předpokládáme, že máme nějaký zdroj zpráv  </a:t>
            </a:r>
            <a:r>
              <a:rPr lang="cs-CZ" sz="1800" i="1">
                <a:latin typeface="Times New Roman" pitchFamily="18" charset="0"/>
              </a:rPr>
              <a:t>X</a:t>
            </a:r>
            <a:r>
              <a:rPr lang="cs-CZ" sz="1800" i="1"/>
              <a:t>, </a:t>
            </a:r>
            <a:r>
              <a:rPr lang="cs-CZ" sz="1800"/>
              <a:t>který může vydávat zprávy </a:t>
            </a:r>
            <a:r>
              <a:rPr lang="cs-CZ" sz="1800" i="1">
                <a:latin typeface="Times New Roman" pitchFamily="18" charset="0"/>
              </a:rPr>
              <a:t>x</a:t>
            </a:r>
            <a:r>
              <a:rPr lang="cs-CZ" sz="1800" baseline="-25000">
                <a:latin typeface="Times New Roman" pitchFamily="18" charset="0"/>
              </a:rPr>
              <a:t>1</a:t>
            </a:r>
            <a:r>
              <a:rPr lang="cs-CZ" sz="1800" i="1">
                <a:latin typeface="Times New Roman" pitchFamily="18" charset="0"/>
              </a:rPr>
              <a:t>, x</a:t>
            </a:r>
            <a:r>
              <a:rPr lang="cs-CZ" sz="1800" baseline="-25000">
                <a:latin typeface="Times New Roman" pitchFamily="18" charset="0"/>
              </a:rPr>
              <a:t>2</a:t>
            </a:r>
            <a:r>
              <a:rPr lang="cs-CZ" sz="1800" i="1">
                <a:latin typeface="Times New Roman" pitchFamily="18" charset="0"/>
              </a:rPr>
              <a:t>, … , x</a:t>
            </a:r>
            <a:r>
              <a:rPr lang="cs-CZ" sz="1800" baseline="-25000">
                <a:latin typeface="Times New Roman" pitchFamily="18" charset="0"/>
              </a:rPr>
              <a:t>n</a:t>
            </a:r>
            <a:r>
              <a:rPr lang="cs-CZ" sz="1800">
                <a:latin typeface="Times New Roman" pitchFamily="18" charset="0"/>
              </a:rPr>
              <a:t> .  </a:t>
            </a:r>
          </a:p>
          <a:p>
            <a:r>
              <a:rPr lang="cs-CZ" sz="1800"/>
              <a:t>Pravděpodobnost, že zdroj  </a:t>
            </a:r>
            <a:r>
              <a:rPr lang="cs-CZ" sz="1800" i="1">
                <a:latin typeface="Times New Roman" pitchFamily="18" charset="0"/>
              </a:rPr>
              <a:t>X</a:t>
            </a:r>
            <a:r>
              <a:rPr lang="cs-CZ" sz="1800"/>
              <a:t>  vydá zprávu  </a:t>
            </a:r>
            <a:r>
              <a:rPr lang="cs-CZ" sz="1800" i="1">
                <a:latin typeface="Times New Roman" pitchFamily="18" charset="0"/>
              </a:rPr>
              <a:t>x</a:t>
            </a:r>
            <a:r>
              <a:rPr lang="cs-CZ" sz="1800" baseline="-25000">
                <a:latin typeface="Times New Roman" pitchFamily="18" charset="0"/>
              </a:rPr>
              <a:t>i </a:t>
            </a:r>
            <a:r>
              <a:rPr lang="cs-CZ" sz="1800">
                <a:latin typeface="Times New Roman" pitchFamily="18" charset="0"/>
              </a:rPr>
              <a:t> </a:t>
            </a:r>
            <a:r>
              <a:rPr lang="cs-CZ" sz="1800"/>
              <a:t>si označíme  </a:t>
            </a:r>
            <a:r>
              <a:rPr lang="cs-CZ" sz="1800" i="1">
                <a:latin typeface="Times New Roman" pitchFamily="18" charset="0"/>
              </a:rPr>
              <a:t>p</a:t>
            </a:r>
            <a:r>
              <a:rPr lang="cs-CZ" sz="1800" baseline="-25000">
                <a:latin typeface="Times New Roman" pitchFamily="18" charset="0"/>
              </a:rPr>
              <a:t>i</a:t>
            </a:r>
            <a:r>
              <a:rPr lang="cs-CZ" sz="1800">
                <a:latin typeface="Times New Roman" pitchFamily="18" charset="0"/>
              </a:rPr>
              <a:t> .</a:t>
            </a:r>
          </a:p>
          <a:p>
            <a:r>
              <a:rPr lang="cs-CZ" sz="1800"/>
              <a:t>Entropii zprávy ze zdroje  </a:t>
            </a:r>
            <a:r>
              <a:rPr lang="cs-CZ" sz="1800" i="1">
                <a:latin typeface="Times New Roman" pitchFamily="18" charset="0"/>
              </a:rPr>
              <a:t>X  </a:t>
            </a:r>
            <a:r>
              <a:rPr lang="cs-CZ" sz="1800"/>
              <a:t>definujeme jako číslo</a:t>
            </a:r>
          </a:p>
          <a:p>
            <a:pPr>
              <a:buFontTx/>
              <a:buNone/>
            </a:pPr>
            <a:r>
              <a:rPr lang="cs-CZ" sz="1800"/>
              <a:t>                                </a:t>
            </a:r>
            <a:r>
              <a:rPr lang="cs-CZ" sz="1800" i="1">
                <a:latin typeface="Times New Roman" pitchFamily="18" charset="0"/>
              </a:rPr>
              <a:t>H(X) = </a:t>
            </a:r>
            <a:r>
              <a:rPr lang="el-GR" sz="200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cs-CZ" sz="1800" baseline="-25000">
                <a:latin typeface="Times New Roman" pitchFamily="18" charset="0"/>
                <a:cs typeface="Times New Roman" pitchFamily="18" charset="0"/>
              </a:rPr>
              <a:t>i=1,…,n</a:t>
            </a:r>
            <a:r>
              <a:rPr lang="cs-CZ" sz="180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1800" i="1">
                <a:latin typeface="Times New Roman" pitchFamily="18" charset="0"/>
                <a:cs typeface="Times New Roman" pitchFamily="18" charset="0"/>
              </a:rPr>
              <a:t>- p</a:t>
            </a:r>
            <a:r>
              <a:rPr lang="cs-CZ" sz="1800" baseline="-2500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cs-CZ" sz="1800">
                <a:latin typeface="Times New Roman" pitchFamily="18" charset="0"/>
                <a:cs typeface="Times New Roman" pitchFamily="18" charset="0"/>
              </a:rPr>
              <a:t> log</a:t>
            </a:r>
            <a:r>
              <a:rPr lang="cs-CZ" sz="1800" baseline="-2500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cs-CZ" sz="18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1800" baseline="-25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800" i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800" baseline="-2500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sz="1800">
                <a:latin typeface="Times New Roman" pitchFamily="18" charset="0"/>
                <a:cs typeface="Times New Roman" pitchFamily="18" charset="0"/>
              </a:rPr>
              <a:t>) .</a:t>
            </a:r>
            <a:r>
              <a:rPr lang="cs-CZ" sz="1800" baseline="-25000">
                <a:latin typeface="Times New Roman" pitchFamily="18" charset="0"/>
                <a:cs typeface="Times New Roman" pitchFamily="18" charset="0"/>
              </a:rPr>
              <a:t> </a:t>
            </a:r>
            <a:endParaRPr lang="cs-CZ" sz="1800"/>
          </a:p>
          <a:p>
            <a:r>
              <a:rPr lang="cs-CZ" sz="1800"/>
              <a:t>Číslo  </a:t>
            </a:r>
            <a:r>
              <a:rPr lang="cs-CZ" sz="1800" i="1">
                <a:latin typeface="Times New Roman" pitchFamily="18" charset="0"/>
              </a:rPr>
              <a:t>- </a:t>
            </a:r>
            <a:r>
              <a:rPr lang="cs-CZ" sz="1800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cs-CZ" sz="1800" baseline="-2500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cs-CZ" sz="18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1800" baseline="-25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800" i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800" baseline="-2500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sz="1800"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cs-CZ" sz="1800">
                <a:cs typeface="Times New Roman" pitchFamily="18" charset="0"/>
              </a:rPr>
              <a:t>je počet bitů, který je třeba k optimálním zakódování</a:t>
            </a:r>
            <a:r>
              <a:rPr lang="cs-CZ" sz="180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1800">
                <a:cs typeface="Times New Roman" pitchFamily="18" charset="0"/>
              </a:rPr>
              <a:t>zprávy </a:t>
            </a:r>
            <a:r>
              <a:rPr lang="cs-CZ" sz="1800"/>
              <a:t> </a:t>
            </a:r>
            <a:r>
              <a:rPr lang="cs-CZ" sz="1800" i="1">
                <a:latin typeface="Times New Roman" pitchFamily="18" charset="0"/>
              </a:rPr>
              <a:t>x</a:t>
            </a:r>
            <a:r>
              <a:rPr lang="cs-CZ" sz="1800" baseline="-25000">
                <a:latin typeface="Times New Roman" pitchFamily="18" charset="0"/>
              </a:rPr>
              <a:t>i </a:t>
            </a:r>
            <a:r>
              <a:rPr lang="cs-CZ" sz="1800">
                <a:latin typeface="Times New Roman" pitchFamily="18" charset="0"/>
              </a:rPr>
              <a:t>.</a:t>
            </a:r>
          </a:p>
          <a:p>
            <a:r>
              <a:rPr lang="cs-CZ" sz="1800"/>
              <a:t>Optimální zakódování je takové kódování, které potřebuje nejmenší možný počet bitů k zakódování všech zpráv ze zdroje </a:t>
            </a:r>
            <a:r>
              <a:rPr lang="cs-CZ" sz="1800" i="1">
                <a:latin typeface="Times New Roman" pitchFamily="18" charset="0"/>
              </a:rPr>
              <a:t>X. </a:t>
            </a:r>
          </a:p>
          <a:p>
            <a:r>
              <a:rPr lang="cs-CZ" sz="1800"/>
              <a:t>Optimální zakódování</a:t>
            </a:r>
            <a:r>
              <a:rPr lang="cs-CZ" sz="1800" i="1">
                <a:latin typeface="Times New Roman" pitchFamily="18" charset="0"/>
              </a:rPr>
              <a:t> </a:t>
            </a:r>
            <a:r>
              <a:rPr lang="cs-CZ" sz="1800"/>
              <a:t>bere v úvahu pravděpodobnosti</a:t>
            </a:r>
            <a:r>
              <a:rPr lang="cs-CZ" sz="1800" i="1">
                <a:latin typeface="Times New Roman" pitchFamily="18" charset="0"/>
              </a:rPr>
              <a:t> </a:t>
            </a:r>
            <a:r>
              <a:rPr lang="cs-CZ" sz="1800"/>
              <a:t> </a:t>
            </a:r>
            <a:r>
              <a:rPr lang="cs-CZ" sz="1800" i="1">
                <a:latin typeface="Times New Roman" pitchFamily="18" charset="0"/>
              </a:rPr>
              <a:t>p</a:t>
            </a:r>
            <a:r>
              <a:rPr lang="cs-CZ" sz="1800" baseline="-25000">
                <a:latin typeface="Times New Roman" pitchFamily="18" charset="0"/>
              </a:rPr>
              <a:t>i</a:t>
            </a:r>
            <a:r>
              <a:rPr lang="cs-CZ" sz="1800">
                <a:latin typeface="Times New Roman" pitchFamily="18" charset="0"/>
              </a:rPr>
              <a:t> </a:t>
            </a:r>
            <a:r>
              <a:rPr lang="cs-CZ" sz="1800"/>
              <a:t>jednotlivých zpráv zdroje </a:t>
            </a:r>
            <a:r>
              <a:rPr lang="cs-CZ" sz="1800" i="1">
                <a:latin typeface="Times New Roman" pitchFamily="18" charset="0"/>
              </a:rPr>
              <a:t>X.</a:t>
            </a:r>
          </a:p>
          <a:p>
            <a:r>
              <a:rPr lang="cs-CZ" sz="1800" b="1"/>
              <a:t>Příklady. </a:t>
            </a:r>
            <a:r>
              <a:rPr lang="cs-CZ" sz="1800"/>
              <a:t>Jakou entropii má zdroj, který vysílá dvě zprávy </a:t>
            </a:r>
            <a:r>
              <a:rPr lang="cs-CZ" sz="1800" i="1">
                <a:latin typeface="Times New Roman" pitchFamily="18" charset="0"/>
              </a:rPr>
              <a:t>x</a:t>
            </a:r>
            <a:r>
              <a:rPr lang="cs-CZ" sz="1800" baseline="-25000">
                <a:latin typeface="Times New Roman" pitchFamily="18" charset="0"/>
              </a:rPr>
              <a:t>1</a:t>
            </a:r>
            <a:r>
              <a:rPr lang="cs-CZ" sz="1800" i="1">
                <a:latin typeface="Times New Roman" pitchFamily="18" charset="0"/>
              </a:rPr>
              <a:t>, x</a:t>
            </a:r>
            <a:r>
              <a:rPr lang="cs-CZ" sz="1800" baseline="-25000">
                <a:latin typeface="Times New Roman" pitchFamily="18" charset="0"/>
              </a:rPr>
              <a:t>2</a:t>
            </a:r>
            <a:r>
              <a:rPr lang="cs-CZ" sz="1800"/>
              <a:t>, každou s pravděpodobností 1/2 ?</a:t>
            </a:r>
          </a:p>
          <a:p>
            <a:r>
              <a:rPr lang="cs-CZ" sz="1800"/>
              <a:t>Zdroj se dvěma zprávami </a:t>
            </a:r>
            <a:r>
              <a:rPr lang="cs-CZ" sz="1800" i="1">
                <a:latin typeface="Times New Roman" pitchFamily="18" charset="0"/>
              </a:rPr>
              <a:t>x</a:t>
            </a:r>
            <a:r>
              <a:rPr lang="cs-CZ" sz="1800" baseline="-25000">
                <a:latin typeface="Times New Roman" pitchFamily="18" charset="0"/>
              </a:rPr>
              <a:t>1</a:t>
            </a:r>
            <a:r>
              <a:rPr lang="cs-CZ" sz="1800" i="1">
                <a:latin typeface="Times New Roman" pitchFamily="18" charset="0"/>
              </a:rPr>
              <a:t>, x</a:t>
            </a:r>
            <a:r>
              <a:rPr lang="cs-CZ" sz="1800" baseline="-25000">
                <a:latin typeface="Times New Roman" pitchFamily="18" charset="0"/>
              </a:rPr>
              <a:t>2</a:t>
            </a:r>
            <a:r>
              <a:rPr lang="cs-CZ" sz="1800"/>
              <a:t>, jednou s pravděpodobností </a:t>
            </a:r>
            <a:r>
              <a:rPr lang="cs-CZ" sz="1800" i="1"/>
              <a:t>0,1</a:t>
            </a:r>
            <a:r>
              <a:rPr lang="cs-CZ" sz="1800"/>
              <a:t>, druhou s pravděpodobností </a:t>
            </a:r>
            <a:r>
              <a:rPr lang="cs-CZ" sz="1800" i="1"/>
              <a:t>0,9</a:t>
            </a:r>
            <a:r>
              <a:rPr lang="cs-CZ" sz="1800"/>
              <a:t> ?</a:t>
            </a:r>
          </a:p>
          <a:p>
            <a:r>
              <a:rPr lang="cs-CZ" sz="1800"/>
              <a:t>Zdroj s jednou zprávou </a:t>
            </a:r>
            <a:r>
              <a:rPr lang="cs-CZ" sz="1800" i="1">
                <a:latin typeface="Times New Roman" pitchFamily="18" charset="0"/>
              </a:rPr>
              <a:t>x</a:t>
            </a:r>
            <a:r>
              <a:rPr lang="cs-CZ" sz="1800" baseline="-25000">
                <a:latin typeface="Times New Roman" pitchFamily="18" charset="0"/>
              </a:rPr>
              <a:t>1 </a:t>
            </a:r>
            <a:r>
              <a:rPr lang="cs-CZ" sz="1800"/>
              <a:t>s pravděpodobností</a:t>
            </a:r>
            <a:r>
              <a:rPr lang="cs-CZ" sz="1800">
                <a:latin typeface="Times New Roman" pitchFamily="18" charset="0"/>
              </a:rPr>
              <a:t>  </a:t>
            </a:r>
            <a:r>
              <a:rPr lang="cs-CZ" sz="1800" i="1"/>
              <a:t>1 </a:t>
            </a:r>
            <a:r>
              <a:rPr lang="cs-CZ" sz="1800"/>
              <a:t>?</a:t>
            </a:r>
          </a:p>
          <a:p>
            <a:r>
              <a:rPr lang="cs-CZ" sz="1800"/>
              <a:t>Zdroj se třemi zprávami </a:t>
            </a:r>
            <a:r>
              <a:rPr lang="cs-CZ" sz="1800" i="1">
                <a:latin typeface="Times New Roman" pitchFamily="18" charset="0"/>
              </a:rPr>
              <a:t>x</a:t>
            </a:r>
            <a:r>
              <a:rPr lang="cs-CZ" sz="1800" baseline="-25000">
                <a:latin typeface="Times New Roman" pitchFamily="18" charset="0"/>
              </a:rPr>
              <a:t>1</a:t>
            </a:r>
            <a:r>
              <a:rPr lang="cs-CZ" sz="1800" i="1">
                <a:latin typeface="Times New Roman" pitchFamily="18" charset="0"/>
              </a:rPr>
              <a:t>, x</a:t>
            </a:r>
            <a:r>
              <a:rPr lang="cs-CZ" sz="1800" baseline="-25000">
                <a:latin typeface="Times New Roman" pitchFamily="18" charset="0"/>
              </a:rPr>
              <a:t>2</a:t>
            </a:r>
            <a:r>
              <a:rPr lang="cs-CZ" sz="1800" i="1">
                <a:latin typeface="Times New Roman" pitchFamily="18" charset="0"/>
              </a:rPr>
              <a:t>, x</a:t>
            </a:r>
            <a:r>
              <a:rPr lang="cs-CZ" sz="1800" baseline="-25000">
                <a:latin typeface="Times New Roman" pitchFamily="18" charset="0"/>
              </a:rPr>
              <a:t>3</a:t>
            </a:r>
            <a:r>
              <a:rPr lang="cs-CZ" sz="1800">
                <a:latin typeface="Times New Roman" pitchFamily="18" charset="0"/>
              </a:rPr>
              <a:t> </a:t>
            </a:r>
            <a:r>
              <a:rPr lang="cs-CZ" sz="1800"/>
              <a:t>s pravděpodobnostmi 1/2, 1/4, 1/4 ?</a:t>
            </a:r>
          </a:p>
          <a:p>
            <a:r>
              <a:rPr lang="cs-CZ" sz="1800"/>
              <a:t>Zdroj se třemi zprávami </a:t>
            </a:r>
            <a:r>
              <a:rPr lang="cs-CZ" sz="1800" i="1">
                <a:latin typeface="Times New Roman" pitchFamily="18" charset="0"/>
              </a:rPr>
              <a:t>x</a:t>
            </a:r>
            <a:r>
              <a:rPr lang="cs-CZ" sz="1800" baseline="-25000">
                <a:latin typeface="Times New Roman" pitchFamily="18" charset="0"/>
              </a:rPr>
              <a:t>1</a:t>
            </a:r>
            <a:r>
              <a:rPr lang="cs-CZ" sz="1800" i="1">
                <a:latin typeface="Times New Roman" pitchFamily="18" charset="0"/>
              </a:rPr>
              <a:t>, x</a:t>
            </a:r>
            <a:r>
              <a:rPr lang="cs-CZ" sz="1800" baseline="-25000">
                <a:latin typeface="Times New Roman" pitchFamily="18" charset="0"/>
              </a:rPr>
              <a:t>2</a:t>
            </a:r>
            <a:r>
              <a:rPr lang="cs-CZ" sz="1800" i="1">
                <a:latin typeface="Times New Roman" pitchFamily="18" charset="0"/>
              </a:rPr>
              <a:t>, x</a:t>
            </a:r>
            <a:r>
              <a:rPr lang="cs-CZ" sz="1800" baseline="-25000">
                <a:latin typeface="Times New Roman" pitchFamily="18" charset="0"/>
              </a:rPr>
              <a:t>3</a:t>
            </a:r>
            <a:r>
              <a:rPr lang="cs-CZ" sz="1800">
                <a:latin typeface="Times New Roman" pitchFamily="18" charset="0"/>
              </a:rPr>
              <a:t> </a:t>
            </a:r>
            <a:r>
              <a:rPr lang="cs-CZ" sz="1800"/>
              <a:t>s pravděpodobnostmi 3/4, 1/8, 1/8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6" grpId="0"/>
      <p:bldP spid="12902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836613"/>
          </a:xfrm>
        </p:spPr>
        <p:txBody>
          <a:bodyPr/>
          <a:lstStyle/>
          <a:p>
            <a:r>
              <a:rPr lang="cs-CZ" sz="3600"/>
              <a:t>Maximální entropie, obsažnost jazyka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52513"/>
            <a:ext cx="8229600" cy="5473700"/>
          </a:xfrm>
        </p:spPr>
        <p:txBody>
          <a:bodyPr/>
          <a:lstStyle/>
          <a:p>
            <a:r>
              <a:rPr lang="cs-CZ" sz="1800"/>
              <a:t>Předpokládejme, že zdroj zpráv vydává zprávy délky </a:t>
            </a:r>
            <a:r>
              <a:rPr lang="cs-CZ" sz="1800" i="1"/>
              <a:t>k</a:t>
            </a:r>
            <a:r>
              <a:rPr lang="cs-CZ" sz="1800"/>
              <a:t>  bitů, všechny se stejnou pravděpodobností.</a:t>
            </a:r>
          </a:p>
          <a:p>
            <a:r>
              <a:rPr lang="cs-CZ" sz="1800"/>
              <a:t>Zpráv je tedy celkem  </a:t>
            </a:r>
            <a:r>
              <a:rPr lang="cs-CZ" sz="1800">
                <a:latin typeface="Times New Roman" pitchFamily="18" charset="0"/>
              </a:rPr>
              <a:t>2</a:t>
            </a:r>
            <a:r>
              <a:rPr lang="cs-CZ" sz="1800" baseline="30000">
                <a:latin typeface="Times New Roman" pitchFamily="18" charset="0"/>
              </a:rPr>
              <a:t>k </a:t>
            </a:r>
            <a:r>
              <a:rPr lang="cs-CZ" sz="1800">
                <a:latin typeface="Times New Roman" pitchFamily="18" charset="0"/>
              </a:rPr>
              <a:t> </a:t>
            </a:r>
            <a:r>
              <a:rPr lang="cs-CZ" sz="1800"/>
              <a:t>a každá má pravděpodobnost</a:t>
            </a:r>
            <a:r>
              <a:rPr lang="cs-CZ" sz="1800">
                <a:latin typeface="Times New Roman" pitchFamily="18" charset="0"/>
              </a:rPr>
              <a:t> 2</a:t>
            </a:r>
            <a:r>
              <a:rPr lang="cs-CZ" sz="1800" baseline="30000">
                <a:latin typeface="Times New Roman" pitchFamily="18" charset="0"/>
              </a:rPr>
              <a:t>-k .</a:t>
            </a:r>
          </a:p>
          <a:p>
            <a:r>
              <a:rPr lang="cs-CZ" sz="1800"/>
              <a:t>Entropie tohoto zdroje je potom  </a:t>
            </a:r>
          </a:p>
          <a:p>
            <a:pPr>
              <a:buFontTx/>
              <a:buNone/>
            </a:pPr>
            <a:r>
              <a:rPr lang="cs-CZ" sz="1800"/>
              <a:t>            </a:t>
            </a:r>
            <a:r>
              <a:rPr lang="el-GR" sz="200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cs-CZ" sz="1600" baseline="-25000">
                <a:latin typeface="Times New Roman" pitchFamily="18" charset="0"/>
                <a:cs typeface="Times New Roman" pitchFamily="18" charset="0"/>
              </a:rPr>
              <a:t>i=1,…, </a:t>
            </a:r>
            <a:r>
              <a:rPr lang="cs-CZ" sz="1800" baseline="-25000">
                <a:latin typeface="Times New Roman" pitchFamily="18" charset="0"/>
              </a:rPr>
              <a:t>2</a:t>
            </a:r>
            <a:r>
              <a:rPr lang="cs-CZ" sz="1800" baseline="30000">
                <a:latin typeface="Times New Roman" pitchFamily="18" charset="0"/>
              </a:rPr>
              <a:t>k</a:t>
            </a:r>
            <a:r>
              <a:rPr lang="cs-CZ" sz="160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600" i="1">
                <a:latin typeface="Times New Roman" pitchFamily="18" charset="0"/>
                <a:cs typeface="Times New Roman" pitchFamily="18" charset="0"/>
              </a:rPr>
              <a:t>- p</a:t>
            </a:r>
            <a:r>
              <a:rPr lang="cs-CZ" sz="1600" baseline="-2500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cs-CZ" sz="1600">
                <a:latin typeface="Times New Roman" pitchFamily="18" charset="0"/>
                <a:cs typeface="Times New Roman" pitchFamily="18" charset="0"/>
              </a:rPr>
              <a:t>)log</a:t>
            </a:r>
            <a:r>
              <a:rPr lang="cs-CZ" sz="1600" baseline="-2500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cs-CZ" sz="16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1600" baseline="-25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i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600" baseline="-2500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sz="160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cs-CZ" sz="1800"/>
              <a:t> = </a:t>
            </a:r>
            <a:r>
              <a:rPr lang="cs-CZ" sz="1800">
                <a:latin typeface="Times New Roman" pitchFamily="18" charset="0"/>
              </a:rPr>
              <a:t>2</a:t>
            </a:r>
            <a:r>
              <a:rPr lang="cs-CZ" sz="1800" baseline="30000">
                <a:latin typeface="Times New Roman" pitchFamily="18" charset="0"/>
              </a:rPr>
              <a:t>k</a:t>
            </a:r>
            <a:r>
              <a:rPr lang="cs-CZ" sz="1800"/>
              <a:t> </a:t>
            </a:r>
            <a:r>
              <a:rPr lang="cs-CZ" sz="1800">
                <a:latin typeface="Times New Roman" pitchFamily="18" charset="0"/>
              </a:rPr>
              <a:t>(</a:t>
            </a:r>
            <a:r>
              <a:rPr lang="cs-CZ" sz="1800"/>
              <a:t> </a:t>
            </a:r>
            <a:r>
              <a:rPr lang="cs-CZ" sz="1800">
                <a:latin typeface="Times New Roman" pitchFamily="18" charset="0"/>
              </a:rPr>
              <a:t>-</a:t>
            </a:r>
            <a:r>
              <a:rPr lang="cs-CZ" sz="1800"/>
              <a:t> </a:t>
            </a:r>
            <a:r>
              <a:rPr lang="cs-CZ" sz="1800">
                <a:latin typeface="Times New Roman" pitchFamily="18" charset="0"/>
              </a:rPr>
              <a:t>2</a:t>
            </a:r>
            <a:r>
              <a:rPr lang="cs-CZ" sz="1800" baseline="30000">
                <a:latin typeface="Times New Roman" pitchFamily="18" charset="0"/>
              </a:rPr>
              <a:t>-k</a:t>
            </a:r>
            <a:r>
              <a:rPr lang="cs-CZ" sz="1600" baseline="-25000">
                <a:cs typeface="Times New Roman" pitchFamily="18" charset="0"/>
              </a:rPr>
              <a:t> </a:t>
            </a:r>
            <a:r>
              <a:rPr lang="cs-CZ" sz="160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cs-CZ" sz="1600">
                <a:cs typeface="Times New Roman" pitchFamily="18" charset="0"/>
              </a:rPr>
              <a:t> </a:t>
            </a:r>
            <a:r>
              <a:rPr lang="cs-CZ" sz="1600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cs-CZ" sz="1600" baseline="-2500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cs-CZ" sz="16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1800">
                <a:latin typeface="Times New Roman" pitchFamily="18" charset="0"/>
              </a:rPr>
              <a:t>2</a:t>
            </a:r>
            <a:r>
              <a:rPr lang="cs-CZ" sz="1800" baseline="30000">
                <a:latin typeface="Times New Roman" pitchFamily="18" charset="0"/>
              </a:rPr>
              <a:t>-k</a:t>
            </a:r>
            <a:r>
              <a:rPr lang="cs-CZ" sz="160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cs-CZ" sz="1800"/>
              <a:t> =  </a:t>
            </a:r>
            <a:r>
              <a:rPr lang="cs-CZ" sz="1800" i="1">
                <a:latin typeface="Times New Roman" pitchFamily="18" charset="0"/>
              </a:rPr>
              <a:t>k .</a:t>
            </a:r>
          </a:p>
          <a:p>
            <a:r>
              <a:rPr lang="cs-CZ" sz="1800"/>
              <a:t>Každá zpráva z takového zdroje tak nese informaci </a:t>
            </a:r>
            <a:r>
              <a:rPr lang="cs-CZ" sz="1800" i="1">
                <a:latin typeface="Times New Roman" pitchFamily="18" charset="0"/>
              </a:rPr>
              <a:t> k  </a:t>
            </a:r>
            <a:r>
              <a:rPr lang="cs-CZ" sz="1800"/>
              <a:t>bitů.</a:t>
            </a:r>
          </a:p>
          <a:p>
            <a:r>
              <a:rPr lang="cs-CZ" sz="1800"/>
              <a:t>Obsažnost jazyka pro zprávy délky </a:t>
            </a:r>
            <a:r>
              <a:rPr lang="cs-CZ" sz="1800" i="1">
                <a:latin typeface="Times New Roman" pitchFamily="18" charset="0"/>
              </a:rPr>
              <a:t>N</a:t>
            </a:r>
            <a:r>
              <a:rPr lang="cs-CZ" sz="1800"/>
              <a:t>  definujeme jako průměrnou entropii na jeden znak zprávy, tj. jako číslo</a:t>
            </a:r>
          </a:p>
          <a:p>
            <a:pPr>
              <a:buFontTx/>
              <a:buNone/>
            </a:pPr>
            <a:r>
              <a:rPr lang="cs-CZ" sz="1800"/>
              <a:t>                          </a:t>
            </a:r>
            <a:r>
              <a:rPr lang="cs-CZ" sz="1800" i="1">
                <a:latin typeface="Times New Roman" pitchFamily="18" charset="0"/>
              </a:rPr>
              <a:t> R</a:t>
            </a:r>
            <a:r>
              <a:rPr lang="cs-CZ" sz="1800" i="1" baseline="-25000">
                <a:latin typeface="Times New Roman" pitchFamily="18" charset="0"/>
              </a:rPr>
              <a:t>N </a:t>
            </a:r>
            <a:r>
              <a:rPr lang="cs-CZ" sz="1800" i="1">
                <a:latin typeface="Times New Roman" pitchFamily="18" charset="0"/>
              </a:rPr>
              <a:t> = H(X) / N .</a:t>
            </a:r>
            <a:endParaRPr lang="cs-CZ" sz="1800"/>
          </a:p>
          <a:p>
            <a:r>
              <a:rPr lang="cs-CZ" sz="1800"/>
              <a:t>Má-li  jazyk zpráv  </a:t>
            </a:r>
            <a:r>
              <a:rPr lang="cs-CZ" sz="1800" i="1">
                <a:latin typeface="Times New Roman" pitchFamily="18" charset="0"/>
              </a:rPr>
              <a:t>L  </a:t>
            </a:r>
            <a:r>
              <a:rPr lang="cs-CZ" sz="1800"/>
              <a:t>stejně pravděpodobných znaků a všechny zprávy jsou stejně pravděpodobné, pak entropie zdroje zpráv délky </a:t>
            </a:r>
            <a:r>
              <a:rPr lang="cs-CZ" sz="1800" i="1">
                <a:latin typeface="Times New Roman" pitchFamily="18" charset="0"/>
              </a:rPr>
              <a:t>N  </a:t>
            </a:r>
            <a:r>
              <a:rPr lang="cs-CZ" sz="1800"/>
              <a:t>v tomto jazyce je </a:t>
            </a:r>
          </a:p>
          <a:p>
            <a:pPr>
              <a:buFontTx/>
              <a:buNone/>
            </a:pPr>
            <a:r>
              <a:rPr lang="cs-CZ" sz="1800"/>
              <a:t>                                      </a:t>
            </a:r>
            <a:r>
              <a:rPr lang="cs-CZ" sz="1800" i="1">
                <a:latin typeface="Times New Roman" pitchFamily="18" charset="0"/>
              </a:rPr>
              <a:t> L</a:t>
            </a:r>
            <a:r>
              <a:rPr lang="cs-CZ" sz="1800" i="1" baseline="30000">
                <a:latin typeface="Times New Roman" pitchFamily="18" charset="0"/>
              </a:rPr>
              <a:t>N </a:t>
            </a:r>
            <a:r>
              <a:rPr lang="cs-CZ" sz="1800" i="1">
                <a:latin typeface="Times New Roman" pitchFamily="18" charset="0"/>
              </a:rPr>
              <a:t> </a:t>
            </a:r>
            <a:r>
              <a:rPr lang="cs-CZ" sz="1800">
                <a:latin typeface="Times New Roman" pitchFamily="18" charset="0"/>
              </a:rPr>
              <a:t>( - </a:t>
            </a:r>
            <a:r>
              <a:rPr lang="cs-CZ" sz="1800" i="1">
                <a:latin typeface="Times New Roman" pitchFamily="18" charset="0"/>
              </a:rPr>
              <a:t>L</a:t>
            </a:r>
            <a:r>
              <a:rPr lang="cs-CZ" sz="1800" i="1" baseline="30000">
                <a:latin typeface="Times New Roman" pitchFamily="18" charset="0"/>
              </a:rPr>
              <a:t>-N</a:t>
            </a:r>
            <a:r>
              <a:rPr lang="cs-CZ" sz="1800">
                <a:latin typeface="Times New Roman" pitchFamily="18" charset="0"/>
              </a:rPr>
              <a:t> ) </a:t>
            </a:r>
            <a:r>
              <a:rPr lang="cs-CZ" sz="1600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cs-CZ" sz="1600" baseline="-2500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cs-CZ" sz="16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1800" i="1">
                <a:latin typeface="Times New Roman" pitchFamily="18" charset="0"/>
              </a:rPr>
              <a:t>L</a:t>
            </a:r>
            <a:r>
              <a:rPr lang="cs-CZ" sz="1800" i="1" baseline="30000">
                <a:latin typeface="Times New Roman" pitchFamily="18" charset="0"/>
              </a:rPr>
              <a:t>-N</a:t>
            </a:r>
            <a:r>
              <a:rPr lang="cs-CZ" sz="1800">
                <a:latin typeface="Times New Roman" pitchFamily="18" charset="0"/>
              </a:rPr>
              <a:t> </a:t>
            </a:r>
            <a:r>
              <a:rPr lang="cs-CZ" sz="160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cs-CZ" sz="1800"/>
              <a:t> = </a:t>
            </a:r>
            <a:r>
              <a:rPr lang="cs-CZ" sz="1800" i="1">
                <a:latin typeface="Times New Roman" pitchFamily="18" charset="0"/>
              </a:rPr>
              <a:t>N</a:t>
            </a:r>
            <a:r>
              <a:rPr lang="cs-CZ" sz="1800"/>
              <a:t>  </a:t>
            </a:r>
            <a:r>
              <a:rPr lang="cs-CZ" sz="1600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cs-CZ" sz="1600" baseline="-2500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cs-CZ" sz="1800" i="1">
                <a:latin typeface="Times New Roman" pitchFamily="18" charset="0"/>
              </a:rPr>
              <a:t>L </a:t>
            </a:r>
          </a:p>
          <a:p>
            <a:pPr>
              <a:buFontTx/>
              <a:buNone/>
            </a:pPr>
            <a:r>
              <a:rPr lang="cs-CZ" sz="1800" i="1">
                <a:latin typeface="Times New Roman" pitchFamily="18" charset="0"/>
              </a:rPr>
              <a:t>     </a:t>
            </a:r>
            <a:r>
              <a:rPr lang="cs-CZ" sz="1800"/>
              <a:t>a obsažnost jazyka zpráv pro zprávy délky </a:t>
            </a:r>
            <a:r>
              <a:rPr lang="cs-CZ" sz="1800" i="1">
                <a:latin typeface="Times New Roman" pitchFamily="18" charset="0"/>
              </a:rPr>
              <a:t>N </a:t>
            </a:r>
            <a:r>
              <a:rPr lang="cs-CZ" sz="1800"/>
              <a:t> je tedy  </a:t>
            </a:r>
            <a:r>
              <a:rPr lang="cs-CZ" sz="1600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cs-CZ" sz="1600" baseline="-2500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cs-CZ" sz="1800" i="1">
                <a:latin typeface="Times New Roman" pitchFamily="18" charset="0"/>
              </a:rPr>
              <a:t>L .</a:t>
            </a:r>
            <a:r>
              <a:rPr lang="cs-CZ" sz="1800"/>
              <a:t> </a:t>
            </a:r>
          </a:p>
          <a:p>
            <a:r>
              <a:rPr lang="cs-CZ" sz="1800"/>
              <a:t>To je maximální možná obsažnost jazyka o </a:t>
            </a:r>
            <a:r>
              <a:rPr lang="cs-CZ" sz="1800" i="1">
                <a:latin typeface="Times New Roman" pitchFamily="18" charset="0"/>
              </a:rPr>
              <a:t>L </a:t>
            </a:r>
            <a:r>
              <a:rPr lang="cs-CZ" sz="1800"/>
              <a:t>stejně pravděpodobných znacích.  Označíme si ji </a:t>
            </a:r>
            <a:r>
              <a:rPr lang="cs-CZ" sz="1800" i="1">
                <a:latin typeface="Times New Roman" pitchFamily="18" charset="0"/>
              </a:rPr>
              <a:t> R</a:t>
            </a:r>
            <a:r>
              <a:rPr lang="cs-CZ" sz="1800"/>
              <a:t> .</a:t>
            </a:r>
          </a:p>
          <a:p>
            <a:r>
              <a:rPr lang="cs-CZ" sz="1800"/>
              <a:t>Přirozený jazyk jí nedosahuje.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0" grpId="0"/>
      <p:bldP spid="13005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08050"/>
          </a:xfrm>
        </p:spPr>
        <p:txBody>
          <a:bodyPr/>
          <a:lstStyle/>
          <a:p>
            <a:r>
              <a:rPr lang="cs-CZ" sz="4000"/>
              <a:t>Obsažnost a nadbytečnost jazyka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765175"/>
            <a:ext cx="8229600" cy="5903913"/>
          </a:xfrm>
        </p:spPr>
        <p:txBody>
          <a:bodyPr/>
          <a:lstStyle/>
          <a:p>
            <a:r>
              <a:rPr lang="cs-CZ" sz="2000"/>
              <a:t>Nedosahuje jí ze dvou důvodů.</a:t>
            </a:r>
          </a:p>
          <a:p>
            <a:r>
              <a:rPr lang="cs-CZ" sz="2000"/>
              <a:t>Jednotlivá písmena nejsou stejně pravděpodobná.</a:t>
            </a:r>
          </a:p>
          <a:p>
            <a:r>
              <a:rPr lang="cs-CZ" sz="2000"/>
              <a:t>Různé posloupnosti písmen délky </a:t>
            </a:r>
            <a:r>
              <a:rPr lang="cs-CZ" sz="2000" i="1">
                <a:latin typeface="Times New Roman" pitchFamily="18" charset="0"/>
              </a:rPr>
              <a:t> N  </a:t>
            </a:r>
            <a:r>
              <a:rPr lang="cs-CZ" sz="2000"/>
              <a:t>také nejsou stejně pravděpodobné.</a:t>
            </a:r>
          </a:p>
          <a:p>
            <a:r>
              <a:rPr lang="cs-CZ" sz="2000"/>
              <a:t>Proto prodloužíme-li zprávu  </a:t>
            </a:r>
            <a:r>
              <a:rPr lang="cs-CZ" sz="2000" i="1"/>
              <a:t>Kdyby na mě hajný přišel, on by mně to všech  </a:t>
            </a:r>
            <a:r>
              <a:rPr lang="cs-CZ" sz="2000"/>
              <a:t>o jedno písmeno, rozhodně tím nezvýšíme entropii této zprávy o </a:t>
            </a:r>
            <a:r>
              <a:rPr lang="cs-CZ" sz="1800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cs-CZ" sz="1800" baseline="-2500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cs-CZ" sz="2000" i="1">
                <a:latin typeface="Times New Roman" pitchFamily="18" charset="0"/>
              </a:rPr>
              <a:t>L </a:t>
            </a:r>
            <a:r>
              <a:rPr lang="cs-CZ" sz="2000"/>
              <a:t> bitů, spíš o žádný. </a:t>
            </a:r>
          </a:p>
          <a:p>
            <a:r>
              <a:rPr lang="cs-CZ" sz="2000"/>
              <a:t>S rostoucím </a:t>
            </a:r>
            <a:r>
              <a:rPr lang="cs-CZ" sz="2000" i="1">
                <a:latin typeface="Times New Roman" pitchFamily="18" charset="0"/>
              </a:rPr>
              <a:t>N   </a:t>
            </a:r>
            <a:r>
              <a:rPr lang="cs-CZ" sz="2000"/>
              <a:t>obsažnost přirozeného jazyka pro zprávy délky </a:t>
            </a:r>
            <a:r>
              <a:rPr lang="cs-CZ" sz="2000" i="1">
                <a:latin typeface="Times New Roman" pitchFamily="18" charset="0"/>
              </a:rPr>
              <a:t>N </a:t>
            </a:r>
            <a:r>
              <a:rPr lang="cs-CZ" sz="2000"/>
              <a:t> klesá. </a:t>
            </a:r>
          </a:p>
          <a:p>
            <a:r>
              <a:rPr lang="cs-CZ" sz="2000"/>
              <a:t>V limitě se blíží nějaké konstantě  </a:t>
            </a:r>
            <a:r>
              <a:rPr lang="cs-CZ" sz="2000" i="1"/>
              <a:t>r .</a:t>
            </a:r>
          </a:p>
          <a:p>
            <a:r>
              <a:rPr lang="cs-CZ" sz="2000"/>
              <a:t>Tuto konstantu</a:t>
            </a:r>
            <a:r>
              <a:rPr lang="cs-CZ" sz="2000" i="1"/>
              <a:t>  r </a:t>
            </a:r>
            <a:r>
              <a:rPr lang="cs-CZ" sz="2000"/>
              <a:t> nazýváme  </a:t>
            </a:r>
            <a:r>
              <a:rPr lang="cs-CZ" sz="2000" i="1"/>
              <a:t>obsažnost jazyka vzhledem k jednomu znaku</a:t>
            </a:r>
            <a:r>
              <a:rPr lang="cs-CZ" sz="2000"/>
              <a:t> .</a:t>
            </a:r>
          </a:p>
          <a:p>
            <a:r>
              <a:rPr lang="cs-CZ" sz="2000"/>
              <a:t>Ta udává, kolik bitů informace v průměru nese jeden znak jazyka.</a:t>
            </a:r>
          </a:p>
          <a:p>
            <a:r>
              <a:rPr lang="cs-CZ" sz="2000"/>
              <a:t>Rozdíl  </a:t>
            </a:r>
            <a:r>
              <a:rPr lang="cs-CZ" sz="2000" i="1">
                <a:latin typeface="Times New Roman" pitchFamily="18" charset="0"/>
              </a:rPr>
              <a:t>D = R – r </a:t>
            </a:r>
            <a:r>
              <a:rPr lang="cs-CZ" sz="2000"/>
              <a:t> pak nazýváme </a:t>
            </a:r>
            <a:r>
              <a:rPr lang="cs-CZ" sz="2000" i="1"/>
              <a:t>nadbytečnost jazyka vzhledem k jednomu písmenu</a:t>
            </a:r>
            <a:r>
              <a:rPr lang="cs-CZ" sz="2000"/>
              <a:t>.</a:t>
            </a:r>
          </a:p>
          <a:p>
            <a:r>
              <a:rPr lang="cs-CZ" sz="2000"/>
              <a:t>Pro angličtinu platí  </a:t>
            </a:r>
            <a:r>
              <a:rPr lang="cs-CZ" sz="2000" i="1">
                <a:latin typeface="Times New Roman" pitchFamily="18" charset="0"/>
              </a:rPr>
              <a:t>L = </a:t>
            </a:r>
            <a:r>
              <a:rPr lang="cs-CZ" sz="2000">
                <a:latin typeface="Times New Roman" pitchFamily="18" charset="0"/>
              </a:rPr>
              <a:t>26,  </a:t>
            </a:r>
            <a:r>
              <a:rPr lang="cs-CZ" sz="2000" i="1">
                <a:latin typeface="Times New Roman" pitchFamily="18" charset="0"/>
              </a:rPr>
              <a:t>R = </a:t>
            </a:r>
            <a:r>
              <a:rPr lang="cs-CZ" sz="1800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cs-CZ" sz="1800" baseline="-2500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cs-CZ" sz="2000" i="1">
                <a:latin typeface="Times New Roman" pitchFamily="18" charset="0"/>
              </a:rPr>
              <a:t>L = </a:t>
            </a:r>
            <a:r>
              <a:rPr lang="cs-CZ" sz="2000">
                <a:latin typeface="Times New Roman" pitchFamily="18" charset="0"/>
              </a:rPr>
              <a:t>4,7, </a:t>
            </a:r>
            <a:r>
              <a:rPr lang="cs-CZ" sz="2000" i="1">
                <a:latin typeface="Times New Roman" pitchFamily="18" charset="0"/>
              </a:rPr>
              <a:t>r = </a:t>
            </a:r>
            <a:r>
              <a:rPr lang="cs-CZ" sz="2000">
                <a:latin typeface="Times New Roman" pitchFamily="18" charset="0"/>
              </a:rPr>
              <a:t>1,5,  </a:t>
            </a:r>
            <a:r>
              <a:rPr lang="cs-CZ" sz="2000" i="1">
                <a:latin typeface="Times New Roman" pitchFamily="18" charset="0"/>
              </a:rPr>
              <a:t>D = </a:t>
            </a:r>
            <a:r>
              <a:rPr lang="cs-CZ" sz="2000">
                <a:latin typeface="Times New Roman" pitchFamily="18" charset="0"/>
              </a:rPr>
              <a:t>3,2 .</a:t>
            </a:r>
          </a:p>
          <a:p>
            <a:r>
              <a:rPr lang="cs-CZ" sz="2000"/>
              <a:t>Poměr  </a:t>
            </a:r>
            <a:r>
              <a:rPr lang="cs-CZ" sz="2000" i="1">
                <a:latin typeface="Times New Roman" pitchFamily="18" charset="0"/>
              </a:rPr>
              <a:t>D / R </a:t>
            </a:r>
            <a:r>
              <a:rPr lang="cs-CZ" sz="2000">
                <a:latin typeface="Times New Roman" pitchFamily="18" charset="0"/>
              </a:rPr>
              <a:t> </a:t>
            </a:r>
            <a:r>
              <a:rPr lang="cs-CZ" sz="2000"/>
              <a:t>udává v procentech, kolik bitů jazyka je nadbytečných.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4" grpId="0"/>
      <p:bldP spid="13107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08050"/>
          </a:xfrm>
        </p:spPr>
        <p:txBody>
          <a:bodyPr/>
          <a:lstStyle/>
          <a:p>
            <a:r>
              <a:rPr lang="cs-CZ" sz="3600"/>
              <a:t>Výpočet vzdálenosti jednoznačnosti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81075"/>
            <a:ext cx="8424862" cy="55435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000"/>
              <a:t>Aplikace na maturitní test z angličtiny.</a:t>
            </a:r>
          </a:p>
          <a:p>
            <a:pPr>
              <a:lnSpc>
                <a:spcPct val="90000"/>
              </a:lnSpc>
            </a:pPr>
            <a:r>
              <a:rPr lang="cs-CZ" sz="2000"/>
              <a:t>Mějme množinu zpráv </a:t>
            </a:r>
            <a:r>
              <a:rPr lang="cs-CZ" sz="2800">
                <a:latin typeface="Monotype Corsiva" pitchFamily="66" charset="0"/>
              </a:rPr>
              <a:t>P </a:t>
            </a:r>
            <a:r>
              <a:rPr lang="cs-CZ" sz="2800"/>
              <a:t> </a:t>
            </a:r>
            <a:r>
              <a:rPr lang="cs-CZ" sz="2000"/>
              <a:t>velikosti</a:t>
            </a:r>
            <a:r>
              <a:rPr lang="cs-CZ" sz="2800"/>
              <a:t> </a:t>
            </a:r>
            <a:r>
              <a:rPr lang="cs-CZ" sz="2000" i="1">
                <a:latin typeface="Times New Roman" pitchFamily="18" charset="0"/>
              </a:rPr>
              <a:t>P</a:t>
            </a:r>
            <a:r>
              <a:rPr lang="cs-CZ" sz="2800">
                <a:latin typeface="Monotype Corsiva" pitchFamily="66" charset="0"/>
              </a:rPr>
              <a:t>,  </a:t>
            </a:r>
            <a:r>
              <a:rPr lang="cs-CZ" sz="2000"/>
              <a:t>množinu šifrových textů  </a:t>
            </a:r>
            <a:r>
              <a:rPr lang="cs-CZ" sz="2800">
                <a:latin typeface="Monotype Corsiva" pitchFamily="66" charset="0"/>
              </a:rPr>
              <a:t>C </a:t>
            </a:r>
            <a:r>
              <a:rPr lang="cs-CZ" sz="2000"/>
              <a:t> velikosti  </a:t>
            </a:r>
            <a:r>
              <a:rPr lang="cs-CZ" sz="2000" i="1">
                <a:latin typeface="Times New Roman" pitchFamily="18" charset="0"/>
              </a:rPr>
              <a:t>C</a:t>
            </a:r>
            <a:r>
              <a:rPr lang="cs-CZ" sz="2000"/>
              <a:t>  a množinu klíčů  </a:t>
            </a:r>
            <a:r>
              <a:rPr lang="cs-CZ" sz="2800">
                <a:latin typeface="Monotype Corsiva" pitchFamily="66" charset="0"/>
              </a:rPr>
              <a:t>K</a:t>
            </a:r>
            <a:r>
              <a:rPr lang="cs-CZ" sz="2000"/>
              <a:t>  velikosti  </a:t>
            </a:r>
            <a:r>
              <a:rPr lang="cs-CZ" sz="2000" i="1">
                <a:latin typeface="Times New Roman" pitchFamily="18" charset="0"/>
              </a:rPr>
              <a:t>K</a:t>
            </a:r>
            <a:r>
              <a:rPr lang="cs-CZ" sz="2000" i="1"/>
              <a:t>.  </a:t>
            </a:r>
            <a:r>
              <a:rPr lang="cs-CZ" sz="2000"/>
              <a:t>Entropii zdroje klíčů označíme  </a:t>
            </a:r>
            <a:r>
              <a:rPr lang="cs-CZ" sz="2000" i="1">
                <a:latin typeface="Times New Roman" pitchFamily="18" charset="0"/>
              </a:rPr>
              <a:t>H = H(</a:t>
            </a:r>
            <a:r>
              <a:rPr lang="cs-CZ" sz="2800">
                <a:latin typeface="Monotype Corsiva" pitchFamily="66" charset="0"/>
              </a:rPr>
              <a:t>K</a:t>
            </a:r>
            <a:r>
              <a:rPr lang="cs-CZ" sz="2000" i="1">
                <a:latin typeface="Times New Roman" pitchFamily="18" charset="0"/>
              </a:rPr>
              <a:t> ) .  </a:t>
            </a:r>
          </a:p>
          <a:p>
            <a:pPr>
              <a:lnSpc>
                <a:spcPct val="90000"/>
              </a:lnSpc>
            </a:pPr>
            <a:r>
              <a:rPr lang="cs-CZ" sz="2000"/>
              <a:t>V množině </a:t>
            </a:r>
            <a:r>
              <a:rPr lang="cs-CZ" sz="2800">
                <a:latin typeface="Monotype Corsiva" pitchFamily="66" charset="0"/>
              </a:rPr>
              <a:t>P  </a:t>
            </a:r>
            <a:r>
              <a:rPr lang="cs-CZ" sz="2000"/>
              <a:t>je celkem  2</a:t>
            </a:r>
            <a:r>
              <a:rPr lang="cs-CZ" sz="2000" baseline="30000"/>
              <a:t>RN </a:t>
            </a:r>
            <a:r>
              <a:rPr lang="cs-CZ" sz="2000"/>
              <a:t> zpráv délky  </a:t>
            </a:r>
            <a:r>
              <a:rPr lang="cs-CZ" sz="2000" i="1">
                <a:latin typeface="Times New Roman" pitchFamily="18" charset="0"/>
              </a:rPr>
              <a:t>N , </a:t>
            </a:r>
            <a:r>
              <a:rPr lang="cs-CZ" sz="2000"/>
              <a:t>z nichž je pouze  2</a:t>
            </a:r>
            <a:r>
              <a:rPr lang="cs-CZ" sz="2000" baseline="30000"/>
              <a:t>rN  </a:t>
            </a:r>
            <a:r>
              <a:rPr lang="cs-CZ" sz="2000"/>
              <a:t>smysluplných zpráv a 2</a:t>
            </a:r>
            <a:r>
              <a:rPr lang="cs-CZ" sz="2000" baseline="30000"/>
              <a:t>RN </a:t>
            </a:r>
            <a:r>
              <a:rPr lang="cs-CZ" sz="2000"/>
              <a:t>-</a:t>
            </a:r>
            <a:r>
              <a:rPr lang="cs-CZ" sz="2000" baseline="30000"/>
              <a:t> </a:t>
            </a:r>
            <a:r>
              <a:rPr lang="cs-CZ" sz="2000"/>
              <a:t>2</a:t>
            </a:r>
            <a:r>
              <a:rPr lang="cs-CZ" sz="2000" baseline="30000"/>
              <a:t>rN </a:t>
            </a:r>
            <a:r>
              <a:rPr lang="cs-CZ" sz="2000"/>
              <a:t>nesmysluplných zpráv.</a:t>
            </a:r>
          </a:p>
          <a:p>
            <a:pPr>
              <a:lnSpc>
                <a:spcPct val="90000"/>
              </a:lnSpc>
            </a:pPr>
            <a:r>
              <a:rPr lang="cs-CZ" sz="2000"/>
              <a:t>Náhodně zpráva délky </a:t>
            </a:r>
            <a:r>
              <a:rPr lang="cs-CZ" sz="2000" i="1">
                <a:latin typeface="Times New Roman" pitchFamily="18" charset="0"/>
              </a:rPr>
              <a:t>N</a:t>
            </a:r>
            <a:r>
              <a:rPr lang="cs-CZ" sz="2000"/>
              <a:t>  je tedy smysluplná s pravděpodobností  </a:t>
            </a:r>
            <a:endParaRPr lang="en-US" sz="2000"/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/>
              <a:t>     </a:t>
            </a:r>
            <a:r>
              <a:rPr lang="cs-CZ" sz="2000"/>
              <a:t>2</a:t>
            </a:r>
            <a:r>
              <a:rPr lang="cs-CZ" sz="2000" baseline="30000"/>
              <a:t>rN </a:t>
            </a:r>
            <a:r>
              <a:rPr lang="cs-CZ" sz="2000"/>
              <a:t>/</a:t>
            </a:r>
            <a:r>
              <a:rPr lang="cs-CZ" sz="2000" baseline="30000"/>
              <a:t> </a:t>
            </a:r>
            <a:r>
              <a:rPr lang="cs-CZ" sz="2000"/>
              <a:t>2</a:t>
            </a:r>
            <a:r>
              <a:rPr lang="en-US" sz="2000" baseline="30000"/>
              <a:t>RN</a:t>
            </a:r>
            <a:r>
              <a:rPr lang="cs-CZ" sz="2000" baseline="30000"/>
              <a:t> </a:t>
            </a:r>
            <a:r>
              <a:rPr lang="cs-CZ" sz="2000"/>
              <a:t>= 2</a:t>
            </a:r>
            <a:r>
              <a:rPr lang="cs-CZ" sz="2000" baseline="30000"/>
              <a:t>(r-R)N </a:t>
            </a:r>
            <a:r>
              <a:rPr lang="cs-CZ" sz="2000"/>
              <a:t>.</a:t>
            </a:r>
            <a:endParaRPr lang="cs-CZ" sz="2000" baseline="30000"/>
          </a:p>
          <a:p>
            <a:pPr>
              <a:lnSpc>
                <a:spcPct val="90000"/>
              </a:lnSpc>
            </a:pPr>
            <a:r>
              <a:rPr lang="cs-CZ" sz="2000"/>
              <a:t>Provedeme-li dešifrování šifrového textu  </a:t>
            </a:r>
            <a:r>
              <a:rPr lang="cs-CZ" sz="2000" i="1">
                <a:latin typeface="Times New Roman" pitchFamily="18" charset="0"/>
              </a:rPr>
              <a:t>c  </a:t>
            </a:r>
            <a:r>
              <a:rPr lang="cs-CZ" sz="2000"/>
              <a:t>pomocí všech  2</a:t>
            </a:r>
            <a:r>
              <a:rPr lang="cs-CZ" sz="2000" baseline="30000"/>
              <a:t>H  </a:t>
            </a:r>
            <a:r>
              <a:rPr lang="cs-CZ" sz="2000"/>
              <a:t>klíčů, dostaneme 2</a:t>
            </a:r>
            <a:r>
              <a:rPr lang="cs-CZ" sz="2000" baseline="30000"/>
              <a:t>H  </a:t>
            </a:r>
            <a:r>
              <a:rPr lang="cs-CZ" sz="2000"/>
              <a:t>různých zpráv.</a:t>
            </a:r>
          </a:p>
          <a:p>
            <a:pPr>
              <a:lnSpc>
                <a:spcPct val="90000"/>
              </a:lnSpc>
            </a:pPr>
            <a:r>
              <a:rPr lang="cs-CZ" sz="2000"/>
              <a:t>Z nich je v průměru pouze </a:t>
            </a:r>
            <a:r>
              <a:rPr lang="cs-CZ" sz="2000" i="1">
                <a:latin typeface="Times New Roman" pitchFamily="18" charset="0"/>
              </a:rPr>
              <a:t>S</a:t>
            </a:r>
            <a:r>
              <a:rPr lang="cs-CZ" sz="2000"/>
              <a:t> = 2</a:t>
            </a:r>
            <a:r>
              <a:rPr lang="cs-CZ" sz="2000" baseline="30000"/>
              <a:t>H</a:t>
            </a:r>
            <a:r>
              <a:rPr lang="cs-CZ" sz="2000"/>
              <a:t> 2</a:t>
            </a:r>
            <a:r>
              <a:rPr lang="cs-CZ" sz="2000" baseline="30000"/>
              <a:t>(r-R)N </a:t>
            </a:r>
            <a:r>
              <a:rPr lang="cs-CZ" sz="2000"/>
              <a:t>= 2</a:t>
            </a:r>
            <a:r>
              <a:rPr lang="cs-CZ" sz="2000" baseline="30000"/>
              <a:t>H-DN </a:t>
            </a:r>
            <a:r>
              <a:rPr lang="cs-CZ" sz="2000"/>
              <a:t>smysluplných zpráv.</a:t>
            </a:r>
          </a:p>
          <a:p>
            <a:pPr>
              <a:lnSpc>
                <a:spcPct val="90000"/>
              </a:lnSpc>
            </a:pPr>
            <a:r>
              <a:rPr lang="cs-CZ" sz="2000"/>
              <a:t>Abychom dostali pouze jednu smysluplnou zprávu, musí být  </a:t>
            </a:r>
            <a:r>
              <a:rPr lang="cs-CZ" sz="2000" i="1">
                <a:latin typeface="Times New Roman" pitchFamily="18" charset="0"/>
              </a:rPr>
              <a:t>S</a:t>
            </a:r>
            <a:r>
              <a:rPr lang="cs-CZ" sz="2000"/>
              <a:t> = 1,  tj.  </a:t>
            </a:r>
            <a:r>
              <a:rPr lang="cs-CZ" sz="2000" i="1">
                <a:latin typeface="Times New Roman" pitchFamily="18" charset="0"/>
              </a:rPr>
              <a:t>H-DN </a:t>
            </a:r>
            <a:r>
              <a:rPr lang="cs-CZ" sz="2000"/>
              <a:t>= 0, jinak řečeno  </a:t>
            </a:r>
            <a:r>
              <a:rPr lang="cs-CZ" sz="2000" i="1">
                <a:latin typeface="Times New Roman" pitchFamily="18" charset="0"/>
              </a:rPr>
              <a:t>N = H / D</a:t>
            </a:r>
            <a:r>
              <a:rPr lang="cs-CZ" sz="2000"/>
              <a:t> .</a:t>
            </a:r>
          </a:p>
          <a:p>
            <a:pPr>
              <a:lnSpc>
                <a:spcPct val="90000"/>
              </a:lnSpc>
            </a:pPr>
            <a:r>
              <a:rPr lang="cs-CZ" sz="2000"/>
              <a:t>Pro jednoduchou záměnu je počet klíčů rovný  26!, entropie prostoru klíčů je tedy  H = </a:t>
            </a:r>
            <a:r>
              <a:rPr lang="cs-CZ" sz="2000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cs-CZ" sz="2000" baseline="-2500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cs-CZ" sz="2000">
                <a:latin typeface="Times New Roman" pitchFamily="18" charset="0"/>
                <a:cs typeface="Times New Roman" pitchFamily="18" charset="0"/>
              </a:rPr>
              <a:t>26! = </a:t>
            </a:r>
            <a:r>
              <a:rPr lang="cs-CZ" sz="2000" i="1">
                <a:latin typeface="Times New Roman" pitchFamily="18" charset="0"/>
                <a:cs typeface="Times New Roman" pitchFamily="18" charset="0"/>
              </a:rPr>
              <a:t>88,3 . </a:t>
            </a:r>
            <a:r>
              <a:rPr lang="cs-CZ" sz="2000">
                <a:cs typeface="Times New Roman" pitchFamily="18" charset="0"/>
              </a:rPr>
              <a:t>Protože nadbytečnost angličtiny je </a:t>
            </a:r>
            <a:r>
              <a:rPr lang="cs-CZ" sz="2000" i="1">
                <a:cs typeface="Times New Roman" pitchFamily="18" charset="0"/>
              </a:rPr>
              <a:t>D = 3,2 , </a:t>
            </a:r>
            <a:r>
              <a:rPr lang="cs-CZ" sz="2000">
                <a:cs typeface="Times New Roman" pitchFamily="18" charset="0"/>
              </a:rPr>
              <a:t>je vzdálenost jednoznačnosti </a:t>
            </a:r>
            <a:r>
              <a:rPr lang="cs-CZ" sz="2000" i="1">
                <a:cs typeface="Times New Roman" pitchFamily="18" charset="0"/>
              </a:rPr>
              <a:t>88,3 / 3,2 = 27,6</a:t>
            </a:r>
            <a:r>
              <a:rPr lang="cs-CZ" sz="2000">
                <a:cs typeface="Times New Roman" pitchFamily="18" charset="0"/>
              </a:rPr>
              <a:t> písmen.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sz="2000" i="1" baseline="-250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8" grpId="0"/>
      <p:bldP spid="13209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836613"/>
          </a:xfrm>
        </p:spPr>
        <p:txBody>
          <a:bodyPr/>
          <a:lstStyle/>
          <a:p>
            <a:r>
              <a:rPr lang="cs-CZ"/>
              <a:t>Obecné proudové šifry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12875"/>
            <a:ext cx="8424862" cy="4033838"/>
          </a:xfrm>
        </p:spPr>
        <p:txBody>
          <a:bodyPr/>
          <a:lstStyle/>
          <a:p>
            <a:r>
              <a:rPr lang="cs-CZ" sz="2000"/>
              <a:t>Z hlediska použití klíče ke zpracování otevřeného textu rozeznáváme dva základní druhy šifer.</a:t>
            </a:r>
          </a:p>
          <a:p>
            <a:r>
              <a:rPr lang="cs-CZ" sz="2000" i="1"/>
              <a:t>Bloková šifra  </a:t>
            </a:r>
            <a:r>
              <a:rPr lang="cs-CZ" sz="2000"/>
              <a:t>šifruje najednou bloky (řetězce) délky  </a:t>
            </a:r>
            <a:r>
              <a:rPr lang="cs-CZ" sz="2000" i="1">
                <a:latin typeface="Times New Roman" pitchFamily="18" charset="0"/>
              </a:rPr>
              <a:t>t  </a:t>
            </a:r>
            <a:r>
              <a:rPr lang="cs-CZ" sz="2000"/>
              <a:t>znaků. </a:t>
            </a:r>
          </a:p>
          <a:p>
            <a:r>
              <a:rPr lang="cs-CZ" sz="2000"/>
              <a:t>Blokové šifry zpracovávají (šifrují) každý blok otevřeného textu za použité stejné šifrovací funkce </a:t>
            </a:r>
            <a:r>
              <a:rPr lang="en-US" sz="2000" i="1">
                <a:latin typeface="Times New Roman" pitchFamily="18" charset="0"/>
              </a:rPr>
              <a:t>e</a:t>
            </a:r>
            <a:r>
              <a:rPr lang="cs-CZ" sz="2000" b="1" i="1" baseline="-25000">
                <a:latin typeface="Times New Roman" pitchFamily="18" charset="0"/>
              </a:rPr>
              <a:t>k</a:t>
            </a:r>
            <a:r>
              <a:rPr lang="cs-CZ" sz="2000" b="1" i="1" baseline="-25000"/>
              <a:t> </a:t>
            </a:r>
            <a:r>
              <a:rPr lang="cs-CZ" sz="2000" b="1" i="1"/>
              <a:t>, </a:t>
            </a:r>
            <a:r>
              <a:rPr lang="cs-CZ" sz="2000"/>
              <a:t>kde</a:t>
            </a:r>
            <a:r>
              <a:rPr lang="cs-CZ" sz="2000" b="1" i="1"/>
              <a:t> </a:t>
            </a:r>
            <a:r>
              <a:rPr lang="cs-CZ" sz="2000" i="1">
                <a:latin typeface="Times New Roman" pitchFamily="18" charset="0"/>
              </a:rPr>
              <a:t>k  </a:t>
            </a:r>
            <a:r>
              <a:rPr lang="cs-CZ" sz="2000"/>
              <a:t>je šifrovací klíč</a:t>
            </a:r>
            <a:r>
              <a:rPr lang="cs-CZ" sz="2000">
                <a:latin typeface="Times New Roman" pitchFamily="18" charset="0"/>
              </a:rPr>
              <a:t>. </a:t>
            </a:r>
          </a:p>
          <a:p>
            <a:r>
              <a:rPr lang="cs-CZ" sz="2000" i="1"/>
              <a:t>Proudová šifra </a:t>
            </a:r>
            <a:r>
              <a:rPr lang="cs-CZ" sz="2000"/>
              <a:t> šifruje každý znak abecedy otevřeného textu zvlášť.</a:t>
            </a:r>
          </a:p>
          <a:p>
            <a:r>
              <a:rPr lang="cs-CZ" sz="2000"/>
              <a:t>Proudové šifry napřed z klíče  </a:t>
            </a:r>
            <a:r>
              <a:rPr lang="cs-CZ" sz="2000" i="1">
                <a:latin typeface="Times New Roman" pitchFamily="18" charset="0"/>
              </a:rPr>
              <a:t>k</a:t>
            </a:r>
            <a:r>
              <a:rPr lang="cs-CZ" sz="2000"/>
              <a:t>  vygenerují posloupnost klíčů  </a:t>
            </a:r>
            <a:r>
              <a:rPr lang="cs-CZ" sz="2000" i="1">
                <a:latin typeface="Times New Roman" pitchFamily="18" charset="0"/>
              </a:rPr>
              <a:t>h</a:t>
            </a:r>
            <a:r>
              <a:rPr lang="cs-CZ" sz="2000" baseline="-25000">
                <a:latin typeface="Times New Roman" pitchFamily="18" charset="0"/>
              </a:rPr>
              <a:t>1</a:t>
            </a:r>
            <a:r>
              <a:rPr lang="cs-CZ" sz="2000" i="1">
                <a:latin typeface="Times New Roman" pitchFamily="18" charset="0"/>
              </a:rPr>
              <a:t>, h</a:t>
            </a:r>
            <a:r>
              <a:rPr lang="cs-CZ" sz="2000" baseline="-25000">
                <a:latin typeface="Times New Roman" pitchFamily="18" charset="0"/>
              </a:rPr>
              <a:t>2</a:t>
            </a:r>
            <a:r>
              <a:rPr lang="cs-CZ" sz="2000" i="1">
                <a:latin typeface="Times New Roman" pitchFamily="18" charset="0"/>
              </a:rPr>
              <a:t>,…,h</a:t>
            </a:r>
            <a:r>
              <a:rPr lang="cs-CZ" sz="2000" baseline="-25000">
                <a:latin typeface="Times New Roman" pitchFamily="18" charset="0"/>
              </a:rPr>
              <a:t>n</a:t>
            </a:r>
            <a:r>
              <a:rPr lang="cs-CZ" sz="2000"/>
              <a:t>  ( této posloupnosti se říká </a:t>
            </a:r>
            <a:r>
              <a:rPr lang="cs-CZ" sz="2000" i="1"/>
              <a:t>proud klíče, </a:t>
            </a:r>
            <a:r>
              <a:rPr lang="cs-CZ" sz="2000"/>
              <a:t>anglicky </a:t>
            </a:r>
            <a:r>
              <a:rPr lang="cs-CZ" sz="2000" i="1"/>
              <a:t>running key</a:t>
            </a:r>
            <a:r>
              <a:rPr lang="en-US" sz="2000" i="1"/>
              <a:t>, key stream</a:t>
            </a:r>
            <a:r>
              <a:rPr lang="cs-CZ" sz="2000"/>
              <a:t>)    a poté šifruje jednotlivé znaky otevřeného textu za pomoci různých šifrovacích transformací  </a:t>
            </a:r>
            <a:r>
              <a:rPr lang="cs-CZ" sz="2000" i="1">
                <a:latin typeface="Times New Roman" pitchFamily="18" charset="0"/>
              </a:rPr>
              <a:t>e</a:t>
            </a:r>
            <a:r>
              <a:rPr lang="en-US" sz="2000" i="1" baseline="-25000">
                <a:latin typeface="Times New Roman" pitchFamily="18" charset="0"/>
              </a:rPr>
              <a:t>h</a:t>
            </a:r>
            <a:r>
              <a:rPr lang="cs-CZ" sz="2000" baseline="-25000">
                <a:latin typeface="Times New Roman" pitchFamily="18" charset="0"/>
              </a:rPr>
              <a:t>1</a:t>
            </a:r>
            <a:r>
              <a:rPr lang="cs-CZ" sz="2000" i="1">
                <a:latin typeface="Times New Roman" pitchFamily="18" charset="0"/>
              </a:rPr>
              <a:t>, e</a:t>
            </a:r>
            <a:r>
              <a:rPr lang="en-US" sz="2000" i="1" baseline="-25000">
                <a:latin typeface="Times New Roman" pitchFamily="18" charset="0"/>
              </a:rPr>
              <a:t>h</a:t>
            </a:r>
            <a:r>
              <a:rPr lang="cs-CZ" sz="2000" baseline="-25000">
                <a:latin typeface="Times New Roman" pitchFamily="18" charset="0"/>
              </a:rPr>
              <a:t>2</a:t>
            </a:r>
            <a:r>
              <a:rPr lang="cs-CZ" sz="2000" i="1">
                <a:latin typeface="Times New Roman" pitchFamily="18" charset="0"/>
              </a:rPr>
              <a:t>, … , e</a:t>
            </a:r>
            <a:r>
              <a:rPr lang="en-US" sz="2000" i="1" baseline="-25000">
                <a:latin typeface="Times New Roman" pitchFamily="18" charset="0"/>
              </a:rPr>
              <a:t>h</a:t>
            </a:r>
            <a:r>
              <a:rPr lang="cs-CZ" sz="2000" baseline="-25000">
                <a:latin typeface="Times New Roman" pitchFamily="18" charset="0"/>
              </a:rPr>
              <a:t>n .</a:t>
            </a:r>
          </a:p>
          <a:p>
            <a:pPr>
              <a:buFontTx/>
              <a:buNone/>
            </a:pPr>
            <a:endParaRPr lang="cs-CZ" sz="2000"/>
          </a:p>
          <a:p>
            <a:pPr>
              <a:buFontTx/>
              <a:buNone/>
            </a:pPr>
            <a:endParaRPr lang="cs-CZ" sz="2000" b="1" i="1" baseline="-25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2" grpId="0"/>
      <p:bldP spid="13312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08050"/>
          </a:xfrm>
        </p:spPr>
        <p:txBody>
          <a:bodyPr/>
          <a:lstStyle/>
          <a:p>
            <a:r>
              <a:rPr lang="cs-CZ"/>
              <a:t>Schéma proudových šifer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52513"/>
            <a:ext cx="8229600" cy="5545137"/>
          </a:xfrm>
        </p:spPr>
        <p:txBody>
          <a:bodyPr/>
          <a:lstStyle/>
          <a:p>
            <a:pPr>
              <a:buFontTx/>
              <a:buNone/>
            </a:pPr>
            <a:r>
              <a:rPr lang="cs-CZ" sz="2000"/>
              <a:t>  </a:t>
            </a:r>
          </a:p>
        </p:txBody>
      </p:sp>
      <p:pic>
        <p:nvPicPr>
          <p:cNvPr id="13414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8038" y="1700213"/>
            <a:ext cx="4941887" cy="403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4149" name="Text Box 5"/>
          <p:cNvSpPr txBox="1">
            <a:spLocks noChangeArrowheads="1"/>
          </p:cNvSpPr>
          <p:nvPr/>
        </p:nvSpPr>
        <p:spPr bwMode="auto">
          <a:xfrm>
            <a:off x="323850" y="1341438"/>
            <a:ext cx="2808288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/>
              <a:t>Toto je obecné schéma</a:t>
            </a:r>
          </a:p>
          <a:p>
            <a:r>
              <a:rPr lang="cs-CZ"/>
              <a:t>šifrování a dešifrování</a:t>
            </a:r>
          </a:p>
          <a:p>
            <a:r>
              <a:rPr lang="cs-CZ"/>
              <a:t>u proudových šifer.</a:t>
            </a:r>
          </a:p>
        </p:txBody>
      </p:sp>
      <p:sp>
        <p:nvSpPr>
          <p:cNvPr id="134150" name="Text Box 6"/>
          <p:cNvSpPr txBox="1">
            <a:spLocks noChangeArrowheads="1"/>
          </p:cNvSpPr>
          <p:nvPr/>
        </p:nvSpPr>
        <p:spPr bwMode="auto">
          <a:xfrm>
            <a:off x="250825" y="2276475"/>
            <a:ext cx="300355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U moderních proudových</a:t>
            </a:r>
          </a:p>
          <a:p>
            <a:r>
              <a:rPr lang="cs-CZ"/>
              <a:t> šifer je proudem klíče</a:t>
            </a:r>
          </a:p>
          <a:p>
            <a:r>
              <a:rPr lang="cs-CZ"/>
              <a:t>posloupnost bitů, otevřený </a:t>
            </a:r>
          </a:p>
          <a:p>
            <a:r>
              <a:rPr lang="cs-CZ"/>
              <a:t>text je také zakódován </a:t>
            </a:r>
          </a:p>
          <a:p>
            <a:r>
              <a:rPr lang="cs-CZ"/>
              <a:t>jako posloupnost bitů, </a:t>
            </a:r>
          </a:p>
          <a:p>
            <a:r>
              <a:rPr lang="cs-CZ"/>
              <a:t>a operací pro šifrování a </a:t>
            </a:r>
          </a:p>
          <a:p>
            <a:r>
              <a:rPr lang="cs-CZ"/>
              <a:t>dešifrování je    xor</a:t>
            </a:r>
          </a:p>
          <a:p>
            <a:r>
              <a:rPr lang="cs-CZ"/>
              <a:t>příslušného bitu otevřeného</a:t>
            </a:r>
          </a:p>
          <a:p>
            <a:r>
              <a:rPr lang="cs-CZ"/>
              <a:t>textu s odpovídajícím bitem</a:t>
            </a:r>
          </a:p>
          <a:p>
            <a:r>
              <a:rPr lang="cs-CZ"/>
              <a:t>proudu klíče. </a:t>
            </a:r>
          </a:p>
        </p:txBody>
      </p:sp>
      <p:sp>
        <p:nvSpPr>
          <p:cNvPr id="134151" name="Text Box 7"/>
          <p:cNvSpPr txBox="1">
            <a:spLocks noChangeArrowheads="1"/>
          </p:cNvSpPr>
          <p:nvPr/>
        </p:nvSpPr>
        <p:spPr bwMode="auto">
          <a:xfrm>
            <a:off x="250825" y="5229225"/>
            <a:ext cx="382905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U moderních proudových</a:t>
            </a:r>
          </a:p>
          <a:p>
            <a:r>
              <a:rPr lang="cs-CZ"/>
              <a:t>šifer se algoritmus pro </a:t>
            </a:r>
          </a:p>
          <a:p>
            <a:r>
              <a:rPr lang="cs-CZ"/>
              <a:t>výpočet proudu klíče </a:t>
            </a:r>
          </a:p>
          <a:p>
            <a:r>
              <a:rPr lang="cs-CZ"/>
              <a:t>nastavuje pomoci inicializačního</a:t>
            </a:r>
          </a:p>
          <a:p>
            <a:r>
              <a:rPr lang="cs-CZ"/>
              <a:t>vektoru, který se předává otevřeně.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6" grpId="0"/>
      <p:bldP spid="134149" grpId="0"/>
      <p:bldP spid="134150" grpId="0"/>
      <p:bldP spid="134151" grpId="0"/>
    </p:bld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3860</TotalTime>
  <Words>1996</Words>
  <Application>Microsoft Office PowerPoint</Application>
  <PresentationFormat>Předvádění na obrazovce (4:3)</PresentationFormat>
  <Paragraphs>175</Paragraphs>
  <Slides>19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Arial</vt:lpstr>
      <vt:lpstr>Monotype Corsiva</vt:lpstr>
      <vt:lpstr>Times New Roman</vt:lpstr>
      <vt:lpstr>Výchozí návrh</vt:lpstr>
      <vt:lpstr>Obrázek aplikace Microsoft Word</vt:lpstr>
      <vt:lpstr>Úvod do klasických a moderních metod šifrování</vt:lpstr>
      <vt:lpstr>Vzdálenost jednoznačnosti</vt:lpstr>
      <vt:lpstr>Entropie</vt:lpstr>
      <vt:lpstr>Matematická definice entropie</vt:lpstr>
      <vt:lpstr>Maximální entropie, obsažnost jazyka</vt:lpstr>
      <vt:lpstr>Obsažnost a nadbytečnost jazyka</vt:lpstr>
      <vt:lpstr>Výpočet vzdálenosti jednoznačnosti</vt:lpstr>
      <vt:lpstr>Obecné proudové šifry</vt:lpstr>
      <vt:lpstr>Schéma proudových šifer</vt:lpstr>
      <vt:lpstr>Proudová šifra RC4</vt:lpstr>
      <vt:lpstr>Tvorba náhodné permutace z  r</vt:lpstr>
      <vt:lpstr>Šifra A5</vt:lpstr>
      <vt:lpstr>Synchronní šifry</vt:lpstr>
      <vt:lpstr>Asynchronní šifry</vt:lpstr>
      <vt:lpstr>Blokové šifry</vt:lpstr>
      <vt:lpstr>DES – Data encryption standard</vt:lpstr>
      <vt:lpstr>Základní schéma DES</vt:lpstr>
      <vt:lpstr>Rundovní funkce</vt:lpstr>
      <vt:lpstr>AES – Advanced encryption standard</vt:lpstr>
    </vt:vector>
  </TitlesOfParts>
  <Company>KA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klasických a moderních metod šifrování</dc:title>
  <dc:creator>Jiri Tuma</dc:creator>
  <cp:lastModifiedBy>Jiri Tuma</cp:lastModifiedBy>
  <cp:revision>28</cp:revision>
  <dcterms:created xsi:type="dcterms:W3CDTF">2008-02-26T07:12:08Z</dcterms:created>
  <dcterms:modified xsi:type="dcterms:W3CDTF">2012-04-04T14:37:21Z</dcterms:modified>
</cp:coreProperties>
</file>