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5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9" r:id="rId12"/>
    <p:sldId id="300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  <a:srgbClr val="000066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F4282-2E73-4870-B5E9-2CBCD9C6980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BE6EE9-6707-47F4-9CD7-6DF62FD5B53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CBD36B-8AC5-43B9-AAFD-48FFE52181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75F1-A164-4F42-B472-47D52F61A7AB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D5F54-1D2E-4C53-A52E-EAD4993E449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B86685-7DC6-453F-B627-58AEB3D9E9A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C16031-1695-4272-9A9C-8974FA7776F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34AD5E-B9BE-47AB-8920-9D21D099DC4A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F9D4E-2BBD-4C3B-9B10-BBF67D8D0F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69E815-BD3E-4A2A-8120-F240C830889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55E8E5-9503-42D7-859A-331993F9AF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5949882-E125-4D9C-8E70-930D2416110E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25538"/>
            <a:ext cx="7772400" cy="2159000"/>
          </a:xfrm>
        </p:spPr>
        <p:txBody>
          <a:bodyPr/>
          <a:lstStyle/>
          <a:p>
            <a:r>
              <a:rPr lang="cs-CZ" b="1"/>
              <a:t>Úvod do klasických a moderních metod šifrování</a:t>
            </a:r>
            <a:endParaRPr lang="en-US" b="1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37063"/>
            <a:ext cx="6400800" cy="720725"/>
          </a:xfrm>
        </p:spPr>
        <p:txBody>
          <a:bodyPr/>
          <a:lstStyle/>
          <a:p>
            <a:r>
              <a:rPr lang="cs-CZ" dirty="0"/>
              <a:t>Jaro </a:t>
            </a:r>
            <a:r>
              <a:rPr lang="cs-CZ" dirty="0" smtClean="0"/>
              <a:t>201</a:t>
            </a:r>
            <a:r>
              <a:rPr lang="en-US" smtClean="0"/>
              <a:t>2</a:t>
            </a:r>
            <a:r>
              <a:rPr lang="cs-CZ" smtClean="0"/>
              <a:t>, </a:t>
            </a:r>
            <a:r>
              <a:rPr lang="en-US" dirty="0"/>
              <a:t>4</a:t>
            </a:r>
            <a:r>
              <a:rPr lang="cs-CZ" dirty="0"/>
              <a:t>. přednáška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908050"/>
          </a:xfrm>
        </p:spPr>
        <p:txBody>
          <a:bodyPr/>
          <a:lstStyle/>
          <a:p>
            <a:r>
              <a:rPr lang="cs-CZ"/>
              <a:t>Konec výpočtů</a:t>
            </a:r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82550" y="1773238"/>
            <a:ext cx="2617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66688" y="2276475"/>
            <a:ext cx="28051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47638" y="2781300"/>
            <a:ext cx="2835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07950" y="3270250"/>
            <a:ext cx="27765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07950" y="3716338"/>
            <a:ext cx="28368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Z =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179388" y="1268413"/>
            <a:ext cx="2625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9339" name="Text Box 11"/>
          <p:cNvSpPr txBox="1">
            <a:spLocks noChangeArrowheads="1"/>
          </p:cNvSpPr>
          <p:nvPr/>
        </p:nvSpPr>
        <p:spPr bwMode="auto">
          <a:xfrm>
            <a:off x="690563" y="901700"/>
            <a:ext cx="107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 volbě</a:t>
            </a:r>
          </a:p>
        </p:txBody>
      </p:sp>
      <p:sp>
        <p:nvSpPr>
          <p:cNvPr id="99340" name="Text Box 12"/>
          <p:cNvSpPr txBox="1">
            <a:spLocks noChangeArrowheads="1"/>
          </p:cNvSpPr>
          <p:nvPr/>
        </p:nvSpPr>
        <p:spPr bwMode="auto">
          <a:xfrm>
            <a:off x="447675" y="4506913"/>
            <a:ext cx="308610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měly součiny  </a:t>
            </a:r>
            <a:r>
              <a:rPr lang="cs-CZ" sz="2000" i="1">
                <a:latin typeface="Times New Roman" pitchFamily="18" charset="0"/>
              </a:rPr>
              <a:t>UV, VW, WX, </a:t>
            </a:r>
          </a:p>
          <a:p>
            <a:r>
              <a:rPr lang="cs-CZ" sz="2000" i="1">
                <a:latin typeface="Times New Roman" pitchFamily="18" charset="0"/>
              </a:rPr>
              <a:t>XY, YZ  </a:t>
            </a:r>
            <a:r>
              <a:rPr lang="cs-CZ"/>
              <a:t>stejný cyklický typ,</a:t>
            </a:r>
          </a:p>
          <a:p>
            <a:r>
              <a:rPr lang="cs-CZ"/>
              <a:t>výpočty prošly okamžikem </a:t>
            </a:r>
          </a:p>
          <a:p>
            <a:r>
              <a:rPr lang="cs-CZ"/>
              <a:t>pravdy.</a:t>
            </a:r>
            <a:endParaRPr lang="cs-CZ">
              <a:latin typeface="Times New Roman" pitchFamily="18" charset="0"/>
            </a:endParaRPr>
          </a:p>
        </p:txBody>
      </p:sp>
      <p:sp>
        <p:nvSpPr>
          <p:cNvPr id="99342" name="Text Box 14"/>
          <p:cNvSpPr txBox="1">
            <a:spLocks noChangeArrowheads="1"/>
          </p:cNvSpPr>
          <p:nvPr/>
        </p:nvSpPr>
        <p:spPr bwMode="auto">
          <a:xfrm>
            <a:off x="4211638" y="1073150"/>
            <a:ext cx="112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 rovnice</a:t>
            </a:r>
          </a:p>
        </p:txBody>
      </p:sp>
      <p:sp>
        <p:nvSpPr>
          <p:cNvPr id="99343" name="Text Box 15"/>
          <p:cNvSpPr txBox="1">
            <a:spLocks noChangeArrowheads="1"/>
          </p:cNvSpPr>
          <p:nvPr/>
        </p:nvSpPr>
        <p:spPr bwMode="auto">
          <a:xfrm>
            <a:off x="4160838" y="14843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4119563" y="2060575"/>
            <a:ext cx="1085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vypočítal</a:t>
            </a:r>
          </a:p>
        </p:txBody>
      </p:sp>
      <p:sp>
        <p:nvSpPr>
          <p:cNvPr id="99345" name="Text Box 17"/>
          <p:cNvSpPr txBox="1">
            <a:spLocks noChangeArrowheads="1"/>
          </p:cNvSpPr>
          <p:nvPr/>
        </p:nvSpPr>
        <p:spPr bwMode="auto">
          <a:xfrm>
            <a:off x="4211638" y="247808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6" name="Text Box 18"/>
          <p:cNvSpPr txBox="1">
            <a:spLocks noChangeArrowheads="1"/>
          </p:cNvSpPr>
          <p:nvPr/>
        </p:nvSpPr>
        <p:spPr bwMode="auto">
          <a:xfrm>
            <a:off x="4232275" y="3486150"/>
            <a:ext cx="15636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baseline="30000">
              <a:latin typeface="Times New Roman" pitchFamily="18" charset="0"/>
            </a:endParaRPr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4016375" y="3062288"/>
            <a:ext cx="170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dosadil výraz</a:t>
            </a:r>
          </a:p>
        </p:txBody>
      </p: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4270375" y="4141788"/>
            <a:ext cx="123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 rovnice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4232275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903663" y="5084763"/>
            <a:ext cx="1200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95288" y="5734050"/>
            <a:ext cx="8569325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=</a:t>
            </a:r>
          </a:p>
          <a:p>
            <a:r>
              <a:rPr lang="cs-CZ" sz="2400" i="1">
                <a:solidFill>
                  <a:srgbClr val="FF3300"/>
                </a:solidFill>
                <a:latin typeface="Times New Roman" pitchFamily="18" charset="0"/>
              </a:rPr>
              <a:t>           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/>
              <a:t> </a:t>
            </a:r>
            <a:r>
              <a:rPr lang="cs-CZ" sz="2800" i="1">
                <a:latin typeface="Times New Roman" pitchFamily="18" charset="0"/>
              </a:rPr>
              <a:t>UV </a:t>
            </a:r>
            <a:r>
              <a:rPr lang="cs-CZ" sz="2800"/>
              <a:t>(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>
                <a:latin typeface="Times New Roman" pitchFamily="18" charset="0"/>
              </a:rPr>
              <a:t>)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 .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/>
      <p:bldP spid="99333" grpId="0"/>
      <p:bldP spid="99334" grpId="0"/>
      <p:bldP spid="99335" grpId="0"/>
      <p:bldP spid="99336" grpId="0"/>
      <p:bldP spid="99337" grpId="0"/>
      <p:bldP spid="99338" grpId="0"/>
      <p:bldP spid="99339" grpId="0"/>
      <p:bldP spid="99340" grpId="0"/>
      <p:bldP spid="99342" grpId="0"/>
      <p:bldP spid="99343" grpId="0"/>
      <p:bldP spid="99344" grpId="0"/>
      <p:bldP spid="99345" grpId="0"/>
      <p:bldP spid="99346" grpId="0"/>
      <p:bldP spid="99347" grpId="0"/>
      <p:bldP spid="99348" grpId="0"/>
      <p:bldP spid="99349" grpId="0"/>
      <p:bldP spid="99350" grpId="0"/>
      <p:bldP spid="993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900113" y="2549525"/>
            <a:ext cx="4092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VW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29" name="Text Box 5"/>
          <p:cNvSpPr txBox="1">
            <a:spLocks noChangeArrowheads="1"/>
          </p:cNvSpPr>
          <p:nvPr/>
        </p:nvSpPr>
        <p:spPr bwMode="auto">
          <a:xfrm>
            <a:off x="971550" y="3054350"/>
            <a:ext cx="3994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WX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0" name="Text Box 6"/>
          <p:cNvSpPr txBox="1">
            <a:spLocks noChangeArrowheads="1"/>
          </p:cNvSpPr>
          <p:nvPr/>
        </p:nvSpPr>
        <p:spPr bwMode="auto">
          <a:xfrm>
            <a:off x="971550" y="3630613"/>
            <a:ext cx="3876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XY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1" name="Text Box 7"/>
          <p:cNvSpPr txBox="1">
            <a:spLocks noChangeArrowheads="1"/>
          </p:cNvSpPr>
          <p:nvPr/>
        </p:nvSpPr>
        <p:spPr bwMode="auto">
          <a:xfrm>
            <a:off x="431800" y="4437063"/>
            <a:ext cx="8461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 b="1"/>
              <a:t>Tato soustava měla jediné řešení pro výraz  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 .</a:t>
            </a:r>
            <a:r>
              <a:rPr lang="cs-CZ" sz="2400" b="1"/>
              <a:t> </a:t>
            </a:r>
            <a:endParaRPr lang="en-US" sz="2400" b="1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468313" y="5795963"/>
            <a:ext cx="68881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A známe-li permutaci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>
                <a:latin typeface="Times New Roman" pitchFamily="18" charset="0"/>
              </a:rPr>
              <a:t>,</a:t>
            </a:r>
            <a:r>
              <a:rPr lang="cs-CZ" sz="2400" b="1"/>
              <a:t> existuje přesně </a:t>
            </a:r>
          </a:p>
          <a:p>
            <a:r>
              <a:rPr lang="cs-CZ" sz="2400" b="1"/>
              <a:t>26 možností pro propojení v pravém rotoru  </a:t>
            </a:r>
            <a:r>
              <a:rPr lang="cs-CZ" sz="2800" i="1">
                <a:latin typeface="Times New Roman" pitchFamily="18" charset="0"/>
              </a:rPr>
              <a:t>N.</a:t>
            </a:r>
            <a:endParaRPr lang="en-US">
              <a:latin typeface="Courier New" pitchFamily="49" charset="0"/>
            </a:endParaRPr>
          </a:p>
        </p:txBody>
      </p:sp>
      <p:sp>
        <p:nvSpPr>
          <p:cNvPr id="103434" name="Rectangle 10"/>
          <p:cNvSpPr>
            <a:spLocks noChangeArrowheads="1"/>
          </p:cNvSpPr>
          <p:nvPr/>
        </p:nvSpPr>
        <p:spPr bwMode="auto">
          <a:xfrm>
            <a:off x="673100" y="-26988"/>
            <a:ext cx="8229600" cy="85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cs-CZ" sz="4400">
                <a:solidFill>
                  <a:schemeClr val="tx2"/>
                </a:solidFill>
              </a:rPr>
              <a:t>26 možností pro </a:t>
            </a:r>
            <a:r>
              <a:rPr lang="cs-CZ" sz="4400" i="1">
                <a:solidFill>
                  <a:schemeClr val="tx2"/>
                </a:solidFill>
                <a:latin typeface="Times New Roman" pitchFamily="18" charset="0"/>
              </a:rPr>
              <a:t>N</a:t>
            </a:r>
            <a:endParaRPr lang="cs-CZ" sz="4400">
              <a:solidFill>
                <a:schemeClr val="tx2"/>
              </a:solidFill>
            </a:endParaRPr>
          </a:p>
        </p:txBody>
      </p:sp>
      <p:sp>
        <p:nvSpPr>
          <p:cNvPr id="103436" name="Text Box 12"/>
          <p:cNvSpPr txBox="1">
            <a:spLocks noChangeArrowheads="1"/>
          </p:cNvSpPr>
          <p:nvPr/>
        </p:nvSpPr>
        <p:spPr bwMode="auto">
          <a:xfrm>
            <a:off x="663575" y="836613"/>
            <a:ext cx="5300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Odtud získal několik desítek možností pro</a:t>
            </a:r>
            <a:r>
              <a:rPr lang="cs-CZ" sz="2000" i="1">
                <a:latin typeface="Times New Roman" pitchFamily="18" charset="0"/>
              </a:rPr>
              <a:t>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 i="1">
                <a:latin typeface="Times New Roman" pitchFamily="18" charset="0"/>
              </a:rPr>
              <a:t>P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/>
              <a:t> .</a:t>
            </a:r>
          </a:p>
        </p:txBody>
      </p:sp>
      <p:sp>
        <p:nvSpPr>
          <p:cNvPr id="103437" name="Text Box 13"/>
          <p:cNvSpPr txBox="1">
            <a:spLocks noChangeArrowheads="1"/>
          </p:cNvSpPr>
          <p:nvPr/>
        </p:nvSpPr>
        <p:spPr bwMode="auto">
          <a:xfrm>
            <a:off x="684213" y="1333500"/>
            <a:ext cx="3092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Podobně získal další rovnice</a:t>
            </a:r>
          </a:p>
        </p:txBody>
      </p:sp>
      <p:sp>
        <p:nvSpPr>
          <p:cNvPr id="103438" name="Text Box 14"/>
          <p:cNvSpPr txBox="1">
            <a:spLocks noChangeArrowheads="1"/>
          </p:cNvSpPr>
          <p:nvPr/>
        </p:nvSpPr>
        <p:spPr bwMode="auto">
          <a:xfrm>
            <a:off x="900113" y="2046288"/>
            <a:ext cx="40528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solidFill>
                  <a:srgbClr val="FF3300"/>
                </a:solidFill>
                <a:latin typeface="Times New Roman" pitchFamily="18" charset="0"/>
              </a:rPr>
              <a:t>)</a:t>
            </a:r>
            <a:r>
              <a:rPr lang="cs-CZ" sz="2800" i="1">
                <a:latin typeface="Times New Roman" pitchFamily="18" charset="0"/>
              </a:rPr>
              <a:t>UV</a:t>
            </a:r>
            <a:r>
              <a:rPr lang="cs-CZ" sz="2800">
                <a:latin typeface="Times New Roman" pitchFamily="18" charset="0"/>
              </a:rPr>
              <a:t>(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>
                <a:latin typeface="Times New Roman" pitchFamily="18" charset="0"/>
              </a:rPr>
              <a:t>)</a:t>
            </a:r>
            <a:endParaRPr lang="en-US" sz="2800">
              <a:latin typeface="Times New Roman" pitchFamily="18" charset="0"/>
            </a:endParaRPr>
          </a:p>
        </p:txBody>
      </p:sp>
      <p:sp>
        <p:nvSpPr>
          <p:cNvPr id="103439" name="Text Box 15"/>
          <p:cNvSpPr txBox="1">
            <a:spLocks noChangeArrowheads="1"/>
          </p:cNvSpPr>
          <p:nvPr/>
        </p:nvSpPr>
        <p:spPr bwMode="auto">
          <a:xfrm>
            <a:off x="447675" y="5132388"/>
            <a:ext cx="6430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/>
              <a:t>Tímto jediným řešením byl cyklus délky 26.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8" grpId="0"/>
      <p:bldP spid="103429" grpId="0"/>
      <p:bldP spid="103430" grpId="0"/>
      <p:bldP spid="103431" grpId="0"/>
      <p:bldP spid="103432" grpId="0"/>
      <p:bldP spid="103434" grpId="0"/>
      <p:bldP spid="103436" grpId="0"/>
      <p:bldP spid="103437" grpId="0"/>
      <p:bldP spid="10343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Důsledky</a:t>
            </a:r>
            <a:endParaRPr lang="en-US"/>
          </a:p>
        </p:txBody>
      </p:sp>
      <p:sp>
        <p:nvSpPr>
          <p:cNvPr id="104451" name="Text Box 3"/>
          <p:cNvSpPr txBox="1">
            <a:spLocks noChangeArrowheads="1"/>
          </p:cNvSpPr>
          <p:nvPr/>
        </p:nvSpPr>
        <p:spPr bwMode="auto">
          <a:xfrm>
            <a:off x="250825" y="1341438"/>
            <a:ext cx="8424863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Z odposlechnutých zpráv z dalších dní, kdy bylo pořadí rotorů jiné, Rejewski dokázal vybrat tu správnou z 26 možností pro </a:t>
            </a:r>
            <a:r>
              <a:rPr lang="cs-CZ" sz="2800" i="1">
                <a:latin typeface="Times New Roman" pitchFamily="18" charset="0"/>
              </a:rPr>
              <a:t>N</a:t>
            </a:r>
            <a:r>
              <a:rPr lang="cs-CZ" sz="2400"/>
              <a:t>, </a:t>
            </a:r>
            <a:r>
              <a:rPr lang="en-US" sz="2400"/>
              <a:t>vypo</a:t>
            </a:r>
            <a:r>
              <a:rPr lang="cs-CZ" sz="2400"/>
              <a:t>čítat propojení ve zbývajících rotorech a reflektoru, polohu zářezů na abecedních kroužcích a všechny ostatní detaily konstrukce Enigmy.</a:t>
            </a:r>
            <a:r>
              <a:rPr lang="cs-CZ">
                <a:latin typeface="Courier New" pitchFamily="49" charset="0"/>
              </a:rPr>
              <a:t> </a:t>
            </a:r>
            <a:endParaRPr lang="en-US">
              <a:latin typeface="Courier New" pitchFamily="49" charset="0"/>
            </a:endParaRPr>
          </a:p>
        </p:txBody>
      </p:sp>
      <p:sp>
        <p:nvSpPr>
          <p:cNvPr id="104452" name="Text Box 4"/>
          <p:cNvSpPr txBox="1">
            <a:spLocks noChangeArrowheads="1"/>
          </p:cNvSpPr>
          <p:nvPr/>
        </p:nvSpPr>
        <p:spPr bwMode="auto">
          <a:xfrm>
            <a:off x="250825" y="3470275"/>
            <a:ext cx="835342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Koncem roku 1932 polská tajná služba sestrojila funkční repliku Enigmy a luštila s její pomocí šifrované depeše.</a:t>
            </a:r>
            <a:endParaRPr lang="en-US" sz="2400"/>
          </a:p>
        </p:txBody>
      </p:sp>
      <p:sp>
        <p:nvSpPr>
          <p:cNvPr id="104453" name="Text Box 5"/>
          <p:cNvSpPr txBox="1">
            <a:spLocks noChangeArrowheads="1"/>
          </p:cNvSpPr>
          <p:nvPr/>
        </p:nvSpPr>
        <p:spPr bwMode="auto">
          <a:xfrm>
            <a:off x="250825" y="4437063"/>
            <a:ext cx="84963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400"/>
              <a:t>V červenci 1939 Polsko předalo kopie Enigmy a veškeré informace o jejím řešení britské a francouzské tajné službě.</a:t>
            </a:r>
            <a:endParaRPr lang="en-US" sz="2400"/>
          </a:p>
        </p:txBody>
      </p:sp>
      <p:sp>
        <p:nvSpPr>
          <p:cNvPr id="104454" name="Text Box 6"/>
          <p:cNvSpPr txBox="1">
            <a:spLocks noChangeArrowheads="1"/>
          </p:cNvSpPr>
          <p:nvPr/>
        </p:nvSpPr>
        <p:spPr bwMode="auto">
          <a:xfrm>
            <a:off x="3635375" y="5445125"/>
            <a:ext cx="2049463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4800" b="1">
                <a:solidFill>
                  <a:srgbClr val="0000FF"/>
                </a:solidFill>
              </a:rPr>
              <a:t>Konec</a:t>
            </a:r>
            <a:endParaRPr lang="en-US" sz="4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/>
      <p:bldP spid="104452" grpId="0"/>
      <p:bldP spid="104453" grpId="0"/>
      <p:bldP spid="1044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92162"/>
          </a:xfrm>
        </p:spPr>
        <p:txBody>
          <a:bodyPr/>
          <a:lstStyle/>
          <a:p>
            <a:r>
              <a:rPr lang="cs-CZ"/>
              <a:t>Nastupuje psychologie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482600" y="1046163"/>
            <a:ext cx="7689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Až sem bylo možné se dostat pouze za použití matematických prostředků.</a:t>
            </a:r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503238" y="1492250"/>
            <a:ext cx="817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Problém byl v tom, že uvedenou soustavu tří rovnic o třech neznámých neuměl</a:t>
            </a:r>
          </a:p>
          <a:p>
            <a:r>
              <a:rPr lang="cs-CZ"/>
              <a:t>Marian Rejewski vyřešit (a neumí to dosud nikdo).</a:t>
            </a:r>
          </a:p>
        </p:txBody>
      </p:sp>
      <p:sp>
        <p:nvSpPr>
          <p:cNvPr id="74759" name="Text Box 7"/>
          <p:cNvSpPr txBox="1">
            <a:spLocks noChangeArrowheads="1"/>
          </p:cNvSpPr>
          <p:nvPr/>
        </p:nvSpPr>
        <p:spPr bwMode="auto">
          <a:xfrm>
            <a:off x="468313" y="2198688"/>
            <a:ext cx="3778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Věděl ale, že by z původních rovnic</a:t>
            </a:r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611188" y="2549525"/>
            <a:ext cx="70564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A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1" name="Text Box 9"/>
          <p:cNvSpPr txBox="1">
            <a:spLocks noChangeArrowheads="1"/>
          </p:cNvSpPr>
          <p:nvPr/>
        </p:nvSpPr>
        <p:spPr bwMode="auto">
          <a:xfrm>
            <a:off x="611188" y="2981325"/>
            <a:ext cx="66246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B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2" name="Text Box 10"/>
          <p:cNvSpPr txBox="1">
            <a:spLocks noChangeArrowheads="1"/>
          </p:cNvSpPr>
          <p:nvPr/>
        </p:nvSpPr>
        <p:spPr bwMode="auto">
          <a:xfrm>
            <a:off x="611188" y="34147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C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3" name="Text Box 11"/>
          <p:cNvSpPr txBox="1">
            <a:spLocks noChangeArrowheads="1"/>
          </p:cNvSpPr>
          <p:nvPr/>
        </p:nvSpPr>
        <p:spPr bwMode="auto">
          <a:xfrm>
            <a:off x="611188" y="3846513"/>
            <a:ext cx="67691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D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4" name="Text Box 12"/>
          <p:cNvSpPr txBox="1">
            <a:spLocks noChangeArrowheads="1"/>
          </p:cNvSpPr>
          <p:nvPr/>
        </p:nvSpPr>
        <p:spPr bwMode="auto">
          <a:xfrm>
            <a:off x="682625" y="4278313"/>
            <a:ext cx="7058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E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5" name="Text Box 13"/>
          <p:cNvSpPr txBox="1">
            <a:spLocks noChangeArrowheads="1"/>
          </p:cNvSpPr>
          <p:nvPr/>
        </p:nvSpPr>
        <p:spPr bwMode="auto">
          <a:xfrm>
            <a:off x="684213" y="4710113"/>
            <a:ext cx="7272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F</a:t>
            </a:r>
            <a:r>
              <a:rPr lang="cs-CZ" sz="2800" i="1">
                <a:latin typeface="Times New Roman" pitchFamily="18" charset="0"/>
              </a:rPr>
              <a:t>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H</a:t>
            </a:r>
            <a:r>
              <a:rPr lang="cs-CZ" sz="2800" i="1">
                <a:latin typeface="Times New Roman" pitchFamily="18" charset="0"/>
              </a:rPr>
              <a:t>S</a:t>
            </a:r>
          </a:p>
        </p:txBody>
      </p:sp>
      <p:sp>
        <p:nvSpPr>
          <p:cNvPr id="74766" name="Text Box 14"/>
          <p:cNvSpPr txBox="1">
            <a:spLocks noChangeArrowheads="1"/>
          </p:cNvSpPr>
          <p:nvPr/>
        </p:nvSpPr>
        <p:spPr bwMode="auto">
          <a:xfrm>
            <a:off x="592138" y="5264150"/>
            <a:ext cx="71278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uměl vypočítat  </a:t>
            </a:r>
            <a:r>
              <a:rPr lang="cs-CZ" sz="2000" i="1">
                <a:latin typeface="Times New Roman" pitchFamily="18" charset="0"/>
              </a:rPr>
              <a:t>N</a:t>
            </a:r>
            <a:r>
              <a:rPr lang="cs-CZ"/>
              <a:t>, pokud by znal permutace </a:t>
            </a:r>
            <a:r>
              <a:rPr lang="cs-CZ" i="1"/>
              <a:t>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A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C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E</a:t>
            </a:r>
            <a:r>
              <a:rPr lang="cs-CZ" sz="2000" i="1">
                <a:latin typeface="Times New Roman" pitchFamily="18" charset="0"/>
              </a:rPr>
              <a:t>,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F</a:t>
            </a:r>
            <a:r>
              <a:rPr lang="cs-CZ" sz="2000" i="1">
                <a:latin typeface="Times New Roman" pitchFamily="18" charset="0"/>
              </a:rPr>
              <a:t>  </a:t>
            </a:r>
            <a:r>
              <a:rPr lang="cs-CZ"/>
              <a:t> a   </a:t>
            </a:r>
            <a:r>
              <a:rPr lang="cs-CZ" sz="2000" i="1">
                <a:solidFill>
                  <a:srgbClr val="FF0000"/>
                </a:solidFill>
                <a:latin typeface="Times New Roman" pitchFamily="18" charset="0"/>
              </a:rPr>
              <a:t>H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74767" name="Text Box 15"/>
          <p:cNvSpPr txBox="1">
            <a:spLocks noChangeArrowheads="1"/>
          </p:cNvSpPr>
          <p:nvPr/>
        </p:nvSpPr>
        <p:spPr bwMode="auto">
          <a:xfrm>
            <a:off x="579438" y="5897563"/>
            <a:ext cx="5797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A v tom mu německá armáda pomohla  svými chybami.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3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3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3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3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  <p:bldP spid="74758" grpId="0"/>
      <p:bldP spid="74759" grpId="0"/>
      <p:bldP spid="74760" grpId="0"/>
      <p:bldP spid="74761" grpId="0"/>
      <p:bldP spid="74762" grpId="0"/>
      <p:bldP spid="74763" grpId="0"/>
      <p:bldP spid="74764" grpId="0"/>
      <p:bldP spid="74765" grpId="0"/>
      <p:bldP spid="74766" grpId="0"/>
      <p:bldP spid="747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Chyby operátorů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323850" y="1052513"/>
            <a:ext cx="8566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tabulce počátků odposlechnutých zpráv odvysílaných během manévrů se mnoho</a:t>
            </a:r>
          </a:p>
          <a:p>
            <a:r>
              <a:rPr lang="cs-CZ"/>
              <a:t>počátečních šestic vyskytuje vícekrát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323850" y="1773238"/>
            <a:ext cx="82994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Kdyby operátoři opravdu volili klíče zpráv jako náhodné trojice písmen, tak by se</a:t>
            </a:r>
          </a:p>
          <a:p>
            <a:r>
              <a:rPr lang="cs-CZ"/>
              <a:t>mezi 64 odposlechnutými zprávami mohla vyskytnout nejvýše jedna dvojice se </a:t>
            </a:r>
          </a:p>
          <a:p>
            <a:r>
              <a:rPr lang="cs-CZ"/>
              <a:t>stejnými počátečními šesti písmeny.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323850" y="2781300"/>
            <a:ext cx="8096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jejich velkému výskytu bylo zřejmé, že operátoři nevolí klíče zpráv</a:t>
            </a:r>
          </a:p>
          <a:p>
            <a:r>
              <a:rPr lang="cs-CZ"/>
              <a:t>náhodně.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303213" y="3573463"/>
            <a:ext cx="8794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Pokud je nevolili náhodně, jaké stereotypy pro jejich výběr pravděpodobně používali?</a:t>
            </a:r>
          </a:p>
        </p:txBody>
      </p:sp>
      <p:sp>
        <p:nvSpPr>
          <p:cNvPr id="85001" name="Text Box 9"/>
          <p:cNvSpPr txBox="1">
            <a:spLocks noChangeArrowheads="1"/>
          </p:cNvSpPr>
          <p:nvPr/>
        </p:nvSpPr>
        <p:spPr bwMode="auto">
          <a:xfrm>
            <a:off x="303213" y="4076700"/>
            <a:ext cx="8261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si řekl, že nejspíš volí trojice stejných písmen nebo trojice sousedních </a:t>
            </a:r>
          </a:p>
          <a:p>
            <a:r>
              <a:rPr lang="cs-CZ"/>
              <a:t>písmen na klávesnici.</a:t>
            </a:r>
          </a:p>
        </p:txBody>
      </p:sp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303213" y="4760913"/>
            <a:ext cx="738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Dejme tomu, že nějaká obsluha zvolila v daný den klíč zprávy </a:t>
            </a:r>
            <a:r>
              <a:rPr lang="cs-CZ" sz="2000">
                <a:latin typeface="Courier New" pitchFamily="49" charset="0"/>
              </a:rPr>
              <a:t> AAA .</a:t>
            </a:r>
            <a:endParaRPr lang="cs-CZ"/>
          </a:p>
        </p:txBody>
      </p:sp>
      <p:sp>
        <p:nvSpPr>
          <p:cNvPr id="85003" name="Text Box 11"/>
          <p:cNvSpPr txBox="1">
            <a:spLocks noChangeArrowheads="1"/>
          </p:cNvSpPr>
          <p:nvPr/>
        </p:nvSpPr>
        <p:spPr bwMode="auto">
          <a:xfrm>
            <a:off x="376238" y="5176838"/>
            <a:ext cx="297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Vzhledem k charakteristice </a:t>
            </a:r>
          </a:p>
        </p:txBody>
      </p:sp>
      <p:sp>
        <p:nvSpPr>
          <p:cNvPr id="85004" name="Text Box 12"/>
          <p:cNvSpPr txBox="1">
            <a:spLocks noChangeArrowheads="1"/>
          </p:cNvSpPr>
          <p:nvPr/>
        </p:nvSpPr>
        <p:spPr bwMode="auto">
          <a:xfrm>
            <a:off x="395288" y="5589588"/>
            <a:ext cx="73755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DA = </a:t>
            </a:r>
            <a:r>
              <a:rPr lang="cs-CZ" sz="2000">
                <a:latin typeface="Courier New" pitchFamily="49" charset="0"/>
              </a:rPr>
              <a:t>(a),(s),(bc),(rw),(dvpfkxgzyo),(eijmunqlht)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250825" y="6040438"/>
            <a:ext cx="8893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musí permutace  </a:t>
            </a:r>
            <a:r>
              <a:rPr lang="cs-CZ" sz="2000" i="1">
                <a:latin typeface="Times New Roman" pitchFamily="18" charset="0"/>
              </a:rPr>
              <a:t>A</a:t>
            </a:r>
            <a:r>
              <a:rPr lang="cs-CZ"/>
              <a:t>  zobrazovat písmeno </a:t>
            </a:r>
            <a:r>
              <a:rPr lang="cs-CZ" sz="2000">
                <a:latin typeface="Courier New" pitchFamily="49" charset="0"/>
              </a:rPr>
              <a:t> A </a:t>
            </a:r>
            <a:r>
              <a:rPr lang="cs-CZ"/>
              <a:t>do písmene</a:t>
            </a:r>
            <a:r>
              <a:rPr lang="cs-CZ" sz="2000">
                <a:latin typeface="Courier New" pitchFamily="49" charset="0"/>
              </a:rPr>
              <a:t> S, </a:t>
            </a:r>
            <a:r>
              <a:rPr lang="cs-CZ"/>
              <a:t>a proto šifrovou</a:t>
            </a:r>
          </a:p>
          <a:p>
            <a:r>
              <a:rPr lang="cs-CZ"/>
              <a:t>podobou klíče zprávy  </a:t>
            </a:r>
            <a:r>
              <a:rPr lang="cs-CZ" sz="2000">
                <a:latin typeface="Courier New" pitchFamily="49" charset="0"/>
              </a:rPr>
              <a:t>AAA </a:t>
            </a:r>
            <a:r>
              <a:rPr lang="cs-CZ"/>
              <a:t>musí být některá z počátečních šestic začínajících na </a:t>
            </a:r>
            <a:r>
              <a:rPr lang="cs-CZ" sz="2000">
                <a:latin typeface="Courier New" pitchFamily="49" charset="0"/>
              </a:rPr>
              <a:t>S.  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/>
      <p:bldP spid="84997" grpId="0"/>
      <p:bldP spid="84998" grpId="0"/>
      <p:bldP spid="84999" grpId="0"/>
      <p:bldP spid="85000" grpId="0"/>
      <p:bldP spid="85001" grpId="0"/>
      <p:bldP spid="85002" grpId="0"/>
      <p:bldP spid="85003" grpId="0"/>
      <p:bldP spid="85004" grpId="0"/>
      <p:bldP spid="8500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777875"/>
          </a:xfrm>
        </p:spPr>
        <p:txBody>
          <a:bodyPr/>
          <a:lstStyle/>
          <a:p>
            <a:r>
              <a:rPr lang="cs-CZ"/>
              <a:t>Která volba je správná?</a:t>
            </a:r>
          </a:p>
        </p:txBody>
      </p:sp>
      <p:sp>
        <p:nvSpPr>
          <p:cNvPr id="87045" name="Text Box 5"/>
          <p:cNvSpPr txBox="1">
            <a:spLocks noChangeArrowheads="1"/>
          </p:cNvSpPr>
          <p:nvPr/>
        </p:nvSpPr>
        <p:spPr bwMode="auto">
          <a:xfrm>
            <a:off x="519113" y="1052513"/>
            <a:ext cx="8197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úvahu tak přicházejí počáteční šestice  </a:t>
            </a:r>
            <a:r>
              <a:rPr lang="cs-CZ" sz="2000">
                <a:latin typeface="Courier New" pitchFamily="49" charset="0"/>
              </a:rPr>
              <a:t>35. SYX SCW, 40. SJM SPO,</a:t>
            </a:r>
          </a:p>
          <a:p>
            <a:r>
              <a:rPr lang="cs-CZ" sz="2000">
                <a:latin typeface="Courier New" pitchFamily="49" charset="0"/>
              </a:rPr>
              <a:t>43. SUG SMF .</a:t>
            </a:r>
          </a:p>
        </p:txBody>
      </p:sp>
      <p:sp>
        <p:nvSpPr>
          <p:cNvPr id="87046" name="Text Box 6"/>
          <p:cNvSpPr txBox="1">
            <a:spLocks noChangeArrowheads="1"/>
          </p:cNvSpPr>
          <p:nvPr/>
        </p:nvSpPr>
        <p:spPr bwMode="auto">
          <a:xfrm>
            <a:off x="519113" y="1766888"/>
            <a:ext cx="6432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Ověříme, jsou-li tyto volby také v souladu s charakteristikami  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609600" y="2205038"/>
            <a:ext cx="77787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EB = </a:t>
            </a:r>
            <a:r>
              <a:rPr lang="cs-CZ" sz="2000">
                <a:latin typeface="Courier New" pitchFamily="49" charset="0"/>
              </a:rPr>
              <a:t>(axt),(blfqveoum),(cgy),(d),(hjpswizrn),(k)  </a:t>
            </a:r>
            <a:r>
              <a:rPr lang="cs-CZ"/>
              <a:t>a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8" name="Text Box 8"/>
          <p:cNvSpPr txBox="1">
            <a:spLocks noChangeArrowheads="1"/>
          </p:cNvSpPr>
          <p:nvPr/>
        </p:nvSpPr>
        <p:spPr bwMode="auto">
          <a:xfrm>
            <a:off x="623888" y="2636838"/>
            <a:ext cx="5532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i="1">
                <a:latin typeface="Times New Roman" pitchFamily="18" charset="0"/>
              </a:rPr>
              <a:t>FC = </a:t>
            </a:r>
            <a:r>
              <a:rPr lang="cs-CZ" sz="2000">
                <a:latin typeface="Courier New" pitchFamily="49" charset="0"/>
              </a:rPr>
              <a:t>(abviktjgfcqny),(duzrehlxwpsmo)</a:t>
            </a:r>
            <a:endParaRPr lang="cs-CZ" sz="2000" i="1">
              <a:latin typeface="Times New Roman" pitchFamily="18" charset="0"/>
            </a:endParaRPr>
          </a:p>
        </p:txBody>
      </p:sp>
      <p:sp>
        <p:nvSpPr>
          <p:cNvPr id="87049" name="Text Box 9"/>
          <p:cNvSpPr txBox="1">
            <a:spLocks noChangeArrowheads="1"/>
          </p:cNvSpPr>
          <p:nvPr/>
        </p:nvSpPr>
        <p:spPr bwMode="auto">
          <a:xfrm>
            <a:off x="250825" y="3141663"/>
            <a:ext cx="8210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Písmeno  </a:t>
            </a:r>
            <a:r>
              <a:rPr lang="cs-CZ" sz="2000">
                <a:latin typeface="Courier New" pitchFamily="49" charset="0"/>
              </a:rPr>
              <a:t>A</a:t>
            </a:r>
            <a:r>
              <a:rPr lang="cs-CZ"/>
              <a:t>  musí totiž ležet spolu s druhým písmenem každé zprávy v různých</a:t>
            </a:r>
          </a:p>
          <a:p>
            <a:r>
              <a:rPr lang="cs-CZ"/>
              <a:t>cyklech téže délky charakteristiky </a:t>
            </a:r>
            <a:r>
              <a:rPr lang="cs-CZ" sz="2000" i="1">
                <a:latin typeface="Times New Roman" pitchFamily="18" charset="0"/>
              </a:rPr>
              <a:t>EB .</a:t>
            </a:r>
            <a:r>
              <a:rPr lang="cs-CZ"/>
              <a:t> </a:t>
            </a:r>
          </a:p>
        </p:txBody>
      </p:sp>
      <p:sp>
        <p:nvSpPr>
          <p:cNvPr id="87050" name="Text Box 10"/>
          <p:cNvSpPr txBox="1">
            <a:spLocks noChangeArrowheads="1"/>
          </p:cNvSpPr>
          <p:nvPr/>
        </p:nvSpPr>
        <p:spPr bwMode="auto">
          <a:xfrm>
            <a:off x="231775" y="3951288"/>
            <a:ext cx="5060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ale splňuje pouze šestice   </a:t>
            </a:r>
            <a:r>
              <a:rPr lang="cs-CZ" sz="2000">
                <a:latin typeface="Courier New" pitchFamily="49" charset="0"/>
              </a:rPr>
              <a:t>35. SYX SCW</a:t>
            </a:r>
            <a:r>
              <a:rPr lang="cs-CZ"/>
              <a:t> .</a:t>
            </a:r>
          </a:p>
        </p:txBody>
      </p:sp>
      <p:sp>
        <p:nvSpPr>
          <p:cNvPr id="87051" name="Text Box 11"/>
          <p:cNvSpPr txBox="1">
            <a:spLocks noChangeArrowheads="1"/>
          </p:cNvSpPr>
          <p:nvPr/>
        </p:nvSpPr>
        <p:spPr bwMode="auto">
          <a:xfrm>
            <a:off x="303213" y="4527550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 tuto šestici platí také, že písmeno  </a:t>
            </a:r>
            <a:r>
              <a:rPr lang="cs-CZ" sz="2000">
                <a:latin typeface="Courier New" pitchFamily="49" charset="0"/>
              </a:rPr>
              <a:t>A</a:t>
            </a:r>
            <a:r>
              <a:rPr lang="cs-CZ"/>
              <a:t> leží s třetím písmenem</a:t>
            </a:r>
            <a:r>
              <a:rPr lang="cs-CZ" sz="2000">
                <a:latin typeface="Courier New" pitchFamily="49" charset="0"/>
              </a:rPr>
              <a:t> X </a:t>
            </a:r>
            <a:r>
              <a:rPr lang="cs-CZ"/>
              <a:t>v různých</a:t>
            </a:r>
          </a:p>
          <a:p>
            <a:r>
              <a:rPr lang="cs-CZ"/>
              <a:t>cyklech stejné délky charakteristiky  </a:t>
            </a:r>
            <a:r>
              <a:rPr lang="cs-CZ" sz="2000" i="1">
                <a:latin typeface="Times New Roman" pitchFamily="18" charset="0"/>
              </a:rPr>
              <a:t>FC</a:t>
            </a:r>
            <a:r>
              <a:rPr lang="cs-CZ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250825" y="5445125"/>
            <a:ext cx="8794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Šestice   </a:t>
            </a:r>
            <a:r>
              <a:rPr lang="cs-CZ" sz="2000">
                <a:latin typeface="Courier New" pitchFamily="49" charset="0"/>
              </a:rPr>
              <a:t>35. SYX SCW</a:t>
            </a:r>
            <a:r>
              <a:rPr lang="cs-CZ"/>
              <a:t>   je tak stále možným kandidátem na šifrovou podobu klíče</a:t>
            </a:r>
          </a:p>
          <a:p>
            <a:r>
              <a:rPr lang="cs-CZ"/>
              <a:t>zprávy   </a:t>
            </a:r>
            <a:r>
              <a:rPr lang="cs-CZ" sz="2000">
                <a:latin typeface="Courier New" pitchFamily="49" charset="0"/>
              </a:rPr>
              <a:t>AAA  </a:t>
            </a:r>
            <a:r>
              <a:rPr lang="cs-CZ"/>
              <a:t>v daný den.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/>
      <p:bldP spid="87045" grpId="0"/>
      <p:bldP spid="87046" grpId="0"/>
      <p:bldP spid="87047" grpId="0"/>
      <p:bldP spid="87049" grpId="0"/>
      <p:bldP spid="87050" grpId="0"/>
      <p:bldP spid="87051" grpId="0"/>
      <p:bldP spid="8705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777875"/>
          </a:xfrm>
        </p:spPr>
        <p:txBody>
          <a:bodyPr/>
          <a:lstStyle/>
          <a:p>
            <a:r>
              <a:rPr lang="cs-CZ"/>
              <a:t>Klíče zpráv při manévrech</a:t>
            </a:r>
          </a:p>
        </p:txBody>
      </p:sp>
      <p:sp>
        <p:nvSpPr>
          <p:cNvPr id="89093" name="Text Box 5"/>
          <p:cNvSpPr txBox="1">
            <a:spLocks noChangeArrowheads="1"/>
          </p:cNvSpPr>
          <p:nvPr/>
        </p:nvSpPr>
        <p:spPr bwMode="auto">
          <a:xfrm>
            <a:off x="376238" y="908050"/>
            <a:ext cx="845978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Tato volba jednoznačně určuje  permutace  </a:t>
            </a:r>
            <a:r>
              <a:rPr lang="cs-CZ" sz="2000" i="1">
                <a:latin typeface="Times New Roman" pitchFamily="18" charset="0"/>
              </a:rPr>
              <a:t>C,F</a:t>
            </a:r>
            <a:r>
              <a:rPr lang="cs-CZ"/>
              <a:t>, hodnoty permutací </a:t>
            </a:r>
            <a:r>
              <a:rPr lang="cs-CZ" sz="2000" i="1"/>
              <a:t> </a:t>
            </a:r>
            <a:r>
              <a:rPr lang="cs-CZ" sz="2000" i="1">
                <a:latin typeface="Times New Roman" pitchFamily="18" charset="0"/>
              </a:rPr>
              <a:t>B,E</a:t>
            </a:r>
            <a:r>
              <a:rPr lang="cs-CZ"/>
              <a:t>  na šesti</a:t>
            </a:r>
          </a:p>
          <a:p>
            <a:r>
              <a:rPr lang="cs-CZ"/>
              <a:t>prvcích dvou cyklů délky  3  charakteristiky  </a:t>
            </a:r>
            <a:r>
              <a:rPr lang="cs-CZ" sz="2000" i="1">
                <a:latin typeface="Times New Roman" pitchFamily="18" charset="0"/>
              </a:rPr>
              <a:t>EB</a:t>
            </a:r>
            <a:r>
              <a:rPr lang="cs-CZ"/>
              <a:t>  a hodnoty permutací  </a:t>
            </a:r>
            <a:r>
              <a:rPr lang="cs-CZ" sz="2000" i="1">
                <a:latin typeface="Times New Roman" pitchFamily="18" charset="0"/>
              </a:rPr>
              <a:t>A,D</a:t>
            </a:r>
            <a:r>
              <a:rPr lang="cs-CZ"/>
              <a:t>  na</a:t>
            </a:r>
          </a:p>
          <a:p>
            <a:r>
              <a:rPr lang="cs-CZ"/>
              <a:t>prvcích  </a:t>
            </a:r>
            <a:r>
              <a:rPr lang="cs-CZ" sz="2000">
                <a:latin typeface="Courier New" pitchFamily="49" charset="0"/>
              </a:rPr>
              <a:t>A,S.</a:t>
            </a:r>
            <a:r>
              <a:rPr lang="cs-CZ"/>
              <a:t>    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376238" y="1916113"/>
            <a:ext cx="82486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Pomocí dvou dalších odhadů podobného druhu byl schopen rekonstruovat klíče</a:t>
            </a:r>
          </a:p>
          <a:p>
            <a:r>
              <a:rPr lang="cs-CZ"/>
              <a:t>všech zpráv odeslaných během manévrů.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400050" y="2708275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342900" indent="-342900"/>
            <a:r>
              <a:rPr lang="en-US" sz="1600">
                <a:latin typeface="Courier New" pitchFamily="49" charset="0"/>
              </a:rPr>
              <a:t>A</a:t>
            </a:r>
            <a:r>
              <a:rPr lang="cs-CZ" sz="1600">
                <a:latin typeface="Courier New" pitchFamily="49" charset="0"/>
              </a:rPr>
              <a:t>UQ AMN</a:t>
            </a:r>
            <a:r>
              <a:rPr lang="en-US" sz="1600">
                <a:latin typeface="Courier New" pitchFamily="49" charset="0"/>
              </a:rPr>
              <a:t>  sss</a:t>
            </a:r>
          </a:p>
          <a:p>
            <a:pPr marL="342900" indent="-342900"/>
            <a:r>
              <a:rPr lang="cs-CZ" sz="1600">
                <a:latin typeface="Courier New" pitchFamily="49" charset="0"/>
              </a:rPr>
              <a:t>BNH CHL</a:t>
            </a:r>
            <a:r>
              <a:rPr lang="en-US" sz="1600">
                <a:latin typeface="Courier New" pitchFamily="49" charset="0"/>
              </a:rPr>
              <a:t>  rfv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BCT CGJ</a:t>
            </a:r>
            <a:r>
              <a:rPr lang="en-US" sz="1600">
                <a:latin typeface="Courier New" pitchFamily="49" charset="0"/>
              </a:rPr>
              <a:t>  rtz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CIK BZT</a:t>
            </a:r>
            <a:r>
              <a:rPr lang="en-US" sz="1600">
                <a:latin typeface="Courier New" pitchFamily="49" charset="0"/>
              </a:rPr>
              <a:t>  wer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DDB VDV</a:t>
            </a:r>
            <a:r>
              <a:rPr lang="en-US" sz="1600">
                <a:latin typeface="Courier New" pitchFamily="49" charset="0"/>
              </a:rPr>
              <a:t>  ikl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EJP IPS</a:t>
            </a:r>
            <a:r>
              <a:rPr lang="en-US" sz="1600">
                <a:latin typeface="Courier New" pitchFamily="49" charset="0"/>
              </a:rPr>
              <a:t>  vbn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GPB ZSV</a:t>
            </a:r>
            <a:r>
              <a:rPr lang="en-US" sz="1600">
                <a:latin typeface="Courier New" pitchFamily="49" charset="0"/>
              </a:rPr>
              <a:t>  hjk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GPB ZSV</a:t>
            </a:r>
            <a:r>
              <a:rPr lang="en-US" sz="1600">
                <a:latin typeface="Courier New" pitchFamily="49" charset="0"/>
              </a:rPr>
              <a:t>  hjk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HNO THD</a:t>
            </a:r>
            <a:r>
              <a:rPr lang="en-US" sz="1600">
                <a:latin typeface="Courier New" pitchFamily="49" charset="0"/>
              </a:rPr>
              <a:t>  fff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HNO THD</a:t>
            </a:r>
            <a:r>
              <a:rPr lang="en-US" sz="1600">
                <a:latin typeface="Courier New" pitchFamily="49" charset="0"/>
              </a:rPr>
              <a:t>  fff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HXV TTI</a:t>
            </a:r>
            <a:r>
              <a:rPr lang="en-US" sz="1600">
                <a:latin typeface="Courier New" pitchFamily="49" charset="0"/>
              </a:rPr>
              <a:t>  fgh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IKG JKF</a:t>
            </a:r>
            <a:r>
              <a:rPr lang="en-US" sz="1600">
                <a:latin typeface="Courier New" pitchFamily="49" charset="0"/>
              </a:rPr>
              <a:t>  ddd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IKG JKF</a:t>
            </a:r>
            <a:r>
              <a:rPr lang="en-US" sz="1600">
                <a:latin typeface="Courier New" pitchFamily="49" charset="0"/>
              </a:rPr>
              <a:t>  ddd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IND JHU</a:t>
            </a:r>
            <a:r>
              <a:rPr lang="en-US" sz="1600">
                <a:latin typeface="Courier New" pitchFamily="49" charset="0"/>
              </a:rPr>
              <a:t>  dfg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JWF MIC</a:t>
            </a:r>
            <a:r>
              <a:rPr lang="en-US" sz="1600">
                <a:latin typeface="Courier New" pitchFamily="49" charset="0"/>
              </a:rPr>
              <a:t>  ooo</a:t>
            </a:r>
            <a:endParaRPr lang="cs-CZ" sz="1600">
              <a:latin typeface="Courier New" pitchFamily="49" charset="0"/>
            </a:endParaRPr>
          </a:p>
          <a:p>
            <a:pPr marL="342900" indent="-342900"/>
            <a:r>
              <a:rPr lang="cs-CZ" sz="1600">
                <a:latin typeface="Courier New" pitchFamily="49" charset="0"/>
              </a:rPr>
              <a:t>JWF MIC</a:t>
            </a:r>
            <a:r>
              <a:rPr lang="en-US" sz="1600">
                <a:latin typeface="Courier New" pitchFamily="49" charset="0"/>
              </a:rPr>
              <a:t>  ooo</a:t>
            </a:r>
            <a:endParaRPr lang="cs-CZ" sz="1600">
              <a:latin typeface="Courier New" pitchFamily="49" charset="0"/>
            </a:endParaRPr>
          </a:p>
        </p:txBody>
      </p:sp>
      <p:sp>
        <p:nvSpPr>
          <p:cNvPr id="89096" name="Text Box 8"/>
          <p:cNvSpPr txBox="1">
            <a:spLocks noChangeArrowheads="1"/>
          </p:cNvSpPr>
          <p:nvPr/>
        </p:nvSpPr>
        <p:spPr bwMode="auto">
          <a:xfrm>
            <a:off x="2416175" y="2717800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KHB XJV</a:t>
            </a:r>
            <a:r>
              <a:rPr lang="en-US" sz="1600">
                <a:latin typeface="Courier New" pitchFamily="49" charset="0"/>
              </a:rPr>
              <a:t>  lll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KHB XJV</a:t>
            </a:r>
            <a:r>
              <a:rPr lang="en-US" sz="1600">
                <a:latin typeface="Courier New" pitchFamily="49" charset="0"/>
              </a:rPr>
              <a:t>  lll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LDR HDE</a:t>
            </a:r>
            <a:r>
              <a:rPr lang="en-US" sz="1600">
                <a:latin typeface="Courier New" pitchFamily="49" charset="0"/>
              </a:rPr>
              <a:t>  kkk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LDR HDE</a:t>
            </a:r>
            <a:r>
              <a:rPr lang="en-US" sz="1600">
                <a:latin typeface="Courier New" pitchFamily="49" charset="0"/>
              </a:rPr>
              <a:t>  kkk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MAW UXP</a:t>
            </a:r>
            <a:r>
              <a:rPr lang="en-US" sz="1600">
                <a:latin typeface="Courier New" pitchFamily="49" charset="0"/>
              </a:rPr>
              <a:t>  yyy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MAW UXP</a:t>
            </a:r>
            <a:r>
              <a:rPr lang="en-US" sz="1600">
                <a:latin typeface="Courier New" pitchFamily="49" charset="0"/>
              </a:rPr>
              <a:t>  yyy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NXD QTU</a:t>
            </a:r>
            <a:r>
              <a:rPr lang="en-US" sz="1600">
                <a:latin typeface="Courier New" pitchFamily="49" charset="0"/>
              </a:rPr>
              <a:t>  ggg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NXD QTU</a:t>
            </a:r>
            <a:r>
              <a:rPr lang="en-US" sz="1600">
                <a:latin typeface="Courier New" pitchFamily="49" charset="0"/>
              </a:rPr>
              <a:t>  ggg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NLU QFZ</a:t>
            </a:r>
            <a:r>
              <a:rPr lang="en-US" sz="1600">
                <a:latin typeface="Courier New" pitchFamily="49" charset="0"/>
              </a:rPr>
              <a:t>  ghj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OBU DLZ</a:t>
            </a:r>
            <a:r>
              <a:rPr lang="en-US" sz="1600">
                <a:latin typeface="Courier New" pitchFamily="49" charset="0"/>
              </a:rPr>
              <a:t>  jjj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PVJ FEG</a:t>
            </a:r>
            <a:r>
              <a:rPr lang="en-US" sz="1600">
                <a:latin typeface="Courier New" pitchFamily="49" charset="0"/>
              </a:rPr>
              <a:t>  tzu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QGA LYB</a:t>
            </a:r>
            <a:r>
              <a:rPr lang="en-US" sz="1600">
                <a:latin typeface="Courier New" pitchFamily="49" charset="0"/>
              </a:rPr>
              <a:t>  xxx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QGA LYB</a:t>
            </a:r>
            <a:r>
              <a:rPr lang="en-US" sz="1600">
                <a:latin typeface="Courier New" pitchFamily="49" charset="0"/>
              </a:rPr>
              <a:t>  xxx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</p:txBody>
      </p:sp>
      <p:sp>
        <p:nvSpPr>
          <p:cNvPr id="89097" name="Text Box 9"/>
          <p:cNvSpPr txBox="1">
            <a:spLocks noChangeArrowheads="1"/>
          </p:cNvSpPr>
          <p:nvPr/>
        </p:nvSpPr>
        <p:spPr bwMode="auto">
          <a:xfrm>
            <a:off x="4505325" y="2736850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RJL WPX</a:t>
            </a:r>
            <a:r>
              <a:rPr lang="en-US" sz="1600">
                <a:latin typeface="Courier New" pitchFamily="49" charset="0"/>
              </a:rPr>
              <a:t>  bbb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RFC WQQ</a:t>
            </a:r>
            <a:r>
              <a:rPr lang="en-US" sz="1600">
                <a:latin typeface="Courier New" pitchFamily="49" charset="0"/>
              </a:rPr>
              <a:t>  bnm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SYX SCW</a:t>
            </a:r>
            <a:r>
              <a:rPr lang="en-US" sz="1600">
                <a:latin typeface="Courier New" pitchFamily="49" charset="0"/>
              </a:rPr>
              <a:t>  aaa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SJM SPO</a:t>
            </a:r>
            <a:r>
              <a:rPr lang="en-US" sz="1600">
                <a:latin typeface="Courier New" pitchFamily="49" charset="0"/>
              </a:rPr>
              <a:t>  abc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SJM SPO</a:t>
            </a:r>
            <a:r>
              <a:rPr lang="en-US" sz="1600">
                <a:latin typeface="Courier New" pitchFamily="49" charset="0"/>
              </a:rPr>
              <a:t>  abc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SJM SPO</a:t>
            </a:r>
            <a:r>
              <a:rPr lang="en-US" sz="1600">
                <a:latin typeface="Courier New" pitchFamily="49" charset="0"/>
              </a:rPr>
              <a:t>  abc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SUG SMF</a:t>
            </a:r>
            <a:r>
              <a:rPr lang="en-US" sz="1600">
                <a:latin typeface="Courier New" pitchFamily="49" charset="0"/>
              </a:rPr>
              <a:t>  asd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SUG SMF</a:t>
            </a:r>
            <a:r>
              <a:rPr lang="en-US" sz="1600">
                <a:latin typeface="Courier New" pitchFamily="49" charset="0"/>
              </a:rPr>
              <a:t>  asd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TMN EBY</a:t>
            </a:r>
            <a:r>
              <a:rPr lang="en-US" sz="1600">
                <a:latin typeface="Courier New" pitchFamily="49" charset="0"/>
              </a:rPr>
              <a:t>  ppp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TMN EBY</a:t>
            </a:r>
            <a:r>
              <a:rPr lang="en-US" sz="1600">
                <a:latin typeface="Courier New" pitchFamily="49" charset="0"/>
              </a:rPr>
              <a:t>  ppp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TAA EXB</a:t>
            </a:r>
            <a:r>
              <a:rPr lang="en-US" sz="1600">
                <a:latin typeface="Courier New" pitchFamily="49" charset="0"/>
              </a:rPr>
              <a:t>  pyx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USE NWH</a:t>
            </a:r>
            <a:r>
              <a:rPr lang="en-US" sz="1600">
                <a:latin typeface="Courier New" pitchFamily="49" charset="0"/>
              </a:rPr>
              <a:t>  zui</a:t>
            </a:r>
            <a:endParaRPr lang="cs-CZ" sz="1600">
              <a:latin typeface="Courier New" pitchFamily="49" charset="0"/>
            </a:endParaRPr>
          </a:p>
        </p:txBody>
      </p:sp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6665913" y="2736850"/>
            <a:ext cx="1651000" cy="400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1600">
                <a:latin typeface="Courier New" pitchFamily="49" charset="0"/>
              </a:rPr>
              <a:t>VII PZK</a:t>
            </a:r>
            <a:r>
              <a:rPr lang="en-US" sz="1600">
                <a:latin typeface="Courier New" pitchFamily="49" charset="0"/>
              </a:rPr>
              <a:t>  eee</a:t>
            </a:r>
          </a:p>
          <a:p>
            <a:r>
              <a:rPr lang="cs-CZ" sz="1600">
                <a:latin typeface="Courier New" pitchFamily="49" charset="0"/>
              </a:rPr>
              <a:t>VII PZK</a:t>
            </a:r>
            <a:r>
              <a:rPr lang="en-US" sz="1600">
                <a:latin typeface="Courier New" pitchFamily="49" charset="0"/>
              </a:rPr>
              <a:t>  eee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VQZ PVR</a:t>
            </a:r>
            <a:r>
              <a:rPr lang="en-US" sz="1600">
                <a:latin typeface="Courier New" pitchFamily="49" charset="0"/>
              </a:rPr>
              <a:t>  ert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VQZ PVR</a:t>
            </a:r>
            <a:r>
              <a:rPr lang="en-US" sz="1600">
                <a:latin typeface="Courier New" pitchFamily="49" charset="0"/>
              </a:rPr>
              <a:t>  ert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WTM RAO</a:t>
            </a:r>
            <a:r>
              <a:rPr lang="en-US" sz="1600">
                <a:latin typeface="Courier New" pitchFamily="49" charset="0"/>
              </a:rPr>
              <a:t>  ccc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WTM RAO</a:t>
            </a:r>
            <a:r>
              <a:rPr lang="en-US" sz="1600">
                <a:latin typeface="Courier New" pitchFamily="49" charset="0"/>
              </a:rPr>
              <a:t>  ccc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WTM RAO</a:t>
            </a:r>
            <a:r>
              <a:rPr lang="en-US" sz="1600">
                <a:latin typeface="Courier New" pitchFamily="49" charset="0"/>
              </a:rPr>
              <a:t>  ccc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WKI RKK</a:t>
            </a:r>
            <a:r>
              <a:rPr lang="en-US" sz="1600">
                <a:latin typeface="Courier New" pitchFamily="49" charset="0"/>
              </a:rPr>
              <a:t>  cde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XRS GNM</a:t>
            </a:r>
            <a:r>
              <a:rPr lang="en-US" sz="1600">
                <a:latin typeface="Courier New" pitchFamily="49" charset="0"/>
              </a:rPr>
              <a:t>  qqq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XRS GNM</a:t>
            </a:r>
            <a:r>
              <a:rPr lang="en-US" sz="1600">
                <a:latin typeface="Courier New" pitchFamily="49" charset="0"/>
              </a:rPr>
              <a:t>  qqq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XOI GUK</a:t>
            </a:r>
            <a:r>
              <a:rPr lang="en-US" sz="1600">
                <a:latin typeface="Courier New" pitchFamily="49" charset="0"/>
              </a:rPr>
              <a:t>  qwe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XYW GCP</a:t>
            </a:r>
            <a:r>
              <a:rPr lang="en-US" sz="1600">
                <a:latin typeface="Courier New" pitchFamily="49" charset="0"/>
              </a:rPr>
              <a:t>  qay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YPC OSQ</a:t>
            </a:r>
            <a:r>
              <a:rPr lang="en-US" sz="1600">
                <a:latin typeface="Courier New" pitchFamily="49" charset="0"/>
              </a:rPr>
              <a:t>  mmm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ZZY YRA</a:t>
            </a:r>
            <a:r>
              <a:rPr lang="en-US" sz="1600">
                <a:latin typeface="Courier New" pitchFamily="49" charset="0"/>
              </a:rPr>
              <a:t>  uvw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ZEF YOC</a:t>
            </a:r>
            <a:r>
              <a:rPr lang="en-US" sz="1600">
                <a:latin typeface="Courier New" pitchFamily="49" charset="0"/>
              </a:rPr>
              <a:t>  uio</a:t>
            </a:r>
            <a:endParaRPr lang="cs-CZ" sz="1600">
              <a:latin typeface="Courier New" pitchFamily="49" charset="0"/>
            </a:endParaRPr>
          </a:p>
          <a:p>
            <a:r>
              <a:rPr lang="cs-CZ" sz="1600">
                <a:latin typeface="Courier New" pitchFamily="49" charset="0"/>
              </a:rPr>
              <a:t>ZSJ YWG</a:t>
            </a:r>
            <a:r>
              <a:rPr lang="en-US" sz="1600">
                <a:latin typeface="Courier New" pitchFamily="49" charset="0"/>
              </a:rPr>
              <a:t>  uuu</a:t>
            </a:r>
            <a:endParaRPr lang="cs-CZ" sz="160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/>
      <p:bldP spid="89093" grpId="0"/>
      <p:bldP spid="89094" grpId="0"/>
      <p:bldP spid="89095" grpId="0"/>
      <p:bldP spid="89096" grpId="0"/>
      <p:bldP spid="89097" grpId="0"/>
      <p:bldP spid="890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850901"/>
          </a:xfrm>
        </p:spPr>
        <p:txBody>
          <a:bodyPr/>
          <a:lstStyle/>
          <a:p>
            <a:r>
              <a:rPr lang="en-US"/>
              <a:t>Odhad permutace </a:t>
            </a:r>
            <a:r>
              <a:rPr lang="en-US" i="1">
                <a:latin typeface="Times New Roman" pitchFamily="18" charset="0"/>
              </a:rPr>
              <a:t>H</a:t>
            </a:r>
            <a:endParaRPr lang="cs-CZ"/>
          </a:p>
        </p:txBody>
      </p:sp>
      <p:sp>
        <p:nvSpPr>
          <p:cNvPr id="91141" name="Text Box 5"/>
          <p:cNvSpPr txBox="1">
            <a:spLocks noChangeArrowheads="1"/>
          </p:cNvSpPr>
          <p:nvPr/>
        </p:nvSpPr>
        <p:spPr bwMode="auto">
          <a:xfrm>
            <a:off x="376238" y="981075"/>
            <a:ext cx="84629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  <a:r>
              <a:rPr lang="cs-CZ"/>
              <a:t>í</a:t>
            </a:r>
            <a:r>
              <a:rPr lang="en-US"/>
              <a:t>m z</a:t>
            </a:r>
            <a:r>
              <a:rPr lang="cs-CZ"/>
              <a:t>í</a:t>
            </a:r>
            <a:r>
              <a:rPr lang="en-US"/>
              <a:t>skal </a:t>
            </a:r>
            <a:r>
              <a:rPr lang="cs-CZ"/>
              <a:t>pro daný den </a:t>
            </a:r>
            <a:r>
              <a:rPr lang="en-US"/>
              <a:t>permutace </a:t>
            </a:r>
            <a:r>
              <a:rPr lang="cs-CZ"/>
              <a:t> </a:t>
            </a:r>
            <a:r>
              <a:rPr lang="cs-CZ" sz="2000" i="1">
                <a:latin typeface="Times New Roman" pitchFamily="18" charset="0"/>
              </a:rPr>
              <a:t>A,B,C,D,E,F  </a:t>
            </a:r>
            <a:r>
              <a:rPr lang="cs-CZ"/>
              <a:t>a mohl je považovat za známé</a:t>
            </a:r>
            <a:r>
              <a:rPr lang="cs-CZ" sz="2000" i="1">
                <a:latin typeface="Times New Roman" pitchFamily="18" charset="0"/>
              </a:rPr>
              <a:t>.</a:t>
            </a:r>
            <a:endParaRPr lang="cs-CZ"/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369888" y="1557338"/>
            <a:ext cx="8147050" cy="1220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 komerční verzi přístroje  byly klávesy propojené na obvod vstupního </a:t>
            </a:r>
          </a:p>
          <a:p>
            <a:r>
              <a:rPr lang="cs-CZ"/>
              <a:t>rotoru podle jejich pořadí na klávesnici, Rejewski si řekl, že tomuto propojení </a:t>
            </a:r>
          </a:p>
          <a:p>
            <a:r>
              <a:rPr lang="cs-CZ"/>
              <a:t>konstruktéři nepřikládali kryptologický význam, a zkusil dosadit toto propojení</a:t>
            </a:r>
          </a:p>
          <a:p>
            <a:r>
              <a:rPr lang="cs-CZ" sz="2000" i="1">
                <a:latin typeface="Times New Roman" pitchFamily="18" charset="0"/>
              </a:rPr>
              <a:t>H</a:t>
            </a:r>
            <a:r>
              <a:rPr lang="cs-CZ"/>
              <a:t>  do svých rovnic.   </a:t>
            </a:r>
          </a:p>
        </p:txBody>
      </p:sp>
      <p:sp>
        <p:nvSpPr>
          <p:cNvPr id="91143" name="Text Box 7"/>
          <p:cNvSpPr txBox="1">
            <a:spLocks noChangeArrowheads="1"/>
          </p:cNvSpPr>
          <p:nvPr/>
        </p:nvSpPr>
        <p:spPr bwMode="auto">
          <a:xfrm>
            <a:off x="377825" y="2852738"/>
            <a:ext cx="338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soustavu šesti rovnic</a:t>
            </a:r>
          </a:p>
        </p:txBody>
      </p:sp>
      <p:sp>
        <p:nvSpPr>
          <p:cNvPr id="91144" name="Text Box 8"/>
          <p:cNvSpPr txBox="1">
            <a:spLocks noChangeArrowheads="1"/>
          </p:cNvSpPr>
          <p:nvPr/>
        </p:nvSpPr>
        <p:spPr bwMode="auto">
          <a:xfrm>
            <a:off x="468313" y="3197225"/>
            <a:ext cx="58324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A=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PHS                </a:t>
            </a: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468313" y="36306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B=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6" name="Text Box 10"/>
          <p:cNvSpPr txBox="1">
            <a:spLocks noChangeArrowheads="1"/>
          </p:cNvSpPr>
          <p:nvPr/>
        </p:nvSpPr>
        <p:spPr bwMode="auto">
          <a:xfrm>
            <a:off x="468313" y="40624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C=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8" name="Text Box 12"/>
          <p:cNvSpPr txBox="1">
            <a:spLocks noChangeArrowheads="1"/>
          </p:cNvSpPr>
          <p:nvPr/>
        </p:nvSpPr>
        <p:spPr bwMode="auto">
          <a:xfrm>
            <a:off x="468313" y="44942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D=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49" name="Text Box 13"/>
          <p:cNvSpPr txBox="1">
            <a:spLocks noChangeArrowheads="1"/>
          </p:cNvSpPr>
          <p:nvPr/>
        </p:nvSpPr>
        <p:spPr bwMode="auto">
          <a:xfrm>
            <a:off x="468313" y="49260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E=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P5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0" name="Text Box 14"/>
          <p:cNvSpPr txBox="1">
            <a:spLocks noChangeArrowheads="1"/>
          </p:cNvSpPr>
          <p:nvPr/>
        </p:nvSpPr>
        <p:spPr bwMode="auto">
          <a:xfrm>
            <a:off x="468313" y="5357813"/>
            <a:ext cx="58324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F= 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P6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0000"/>
                </a:solidFill>
                <a:latin typeface="Times New Roman" pitchFamily="18" charset="0"/>
              </a:rPr>
              <a:t>N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                </a:t>
            </a:r>
          </a:p>
        </p:txBody>
      </p:sp>
      <p:sp>
        <p:nvSpPr>
          <p:cNvPr id="91151" name="Text Box 15"/>
          <p:cNvSpPr txBox="1">
            <a:spLocks noChangeArrowheads="1"/>
          </p:cNvSpPr>
          <p:nvPr/>
        </p:nvSpPr>
        <p:spPr bwMode="auto">
          <a:xfrm>
            <a:off x="519113" y="5897563"/>
            <a:ext cx="216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o dvou neznámých.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0" grpId="0"/>
      <p:bldP spid="91141" grpId="0"/>
      <p:bldP spid="91142" grpId="0"/>
      <p:bldP spid="91143" grpId="0"/>
      <p:bldP spid="91144" grpId="0"/>
      <p:bldP spid="91145" grpId="0"/>
      <p:bldP spid="91146" grpId="0"/>
      <p:bldP spid="91148" grpId="0"/>
      <p:bldP spid="91149" grpId="0"/>
      <p:bldP spid="91150" grpId="0"/>
      <p:bldP spid="911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17463"/>
            <a:ext cx="8229600" cy="925513"/>
          </a:xfrm>
        </p:spPr>
        <p:txBody>
          <a:bodyPr/>
          <a:lstStyle/>
          <a:p>
            <a:r>
              <a:rPr lang="cs-CZ"/>
              <a:t>Řešení</a:t>
            </a: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250825" y="1052513"/>
            <a:ext cx="8616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Tu už šlo řešit rutinním způsobem. Co nejvíce známých permutací převedl na levou</a:t>
            </a:r>
          </a:p>
          <a:p>
            <a:r>
              <a:rPr lang="cs-CZ"/>
              <a:t>stranu.</a:t>
            </a:r>
          </a:p>
        </p:txBody>
      </p:sp>
      <p:sp>
        <p:nvSpPr>
          <p:cNvPr id="93190" name="Text Box 6"/>
          <p:cNvSpPr txBox="1">
            <a:spLocks noChangeArrowheads="1"/>
          </p:cNvSpPr>
          <p:nvPr/>
        </p:nvSpPr>
        <p:spPr bwMode="auto">
          <a:xfrm>
            <a:off x="395288" y="1773238"/>
            <a:ext cx="2000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Dostal tak rovnice</a:t>
            </a:r>
          </a:p>
        </p:txBody>
      </p:sp>
      <p:sp>
        <p:nvSpPr>
          <p:cNvPr id="93191" name="Text Box 7"/>
          <p:cNvSpPr txBox="1">
            <a:spLocks noChangeArrowheads="1"/>
          </p:cNvSpPr>
          <p:nvPr/>
        </p:nvSpPr>
        <p:spPr bwMode="auto">
          <a:xfrm>
            <a:off x="468313" y="2276475"/>
            <a:ext cx="48307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2" name="Text Box 8"/>
          <p:cNvSpPr txBox="1">
            <a:spLocks noChangeArrowheads="1"/>
          </p:cNvSpPr>
          <p:nvPr/>
        </p:nvSpPr>
        <p:spPr bwMode="auto">
          <a:xfrm>
            <a:off x="388938" y="2693988"/>
            <a:ext cx="50720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3" name="Text Box 9"/>
          <p:cNvSpPr txBox="1">
            <a:spLocks noChangeArrowheads="1"/>
          </p:cNvSpPr>
          <p:nvPr/>
        </p:nvSpPr>
        <p:spPr bwMode="auto">
          <a:xfrm>
            <a:off x="382588" y="3125788"/>
            <a:ext cx="52689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4" name="Text Box 10"/>
          <p:cNvSpPr txBox="1">
            <a:spLocks noChangeArrowheads="1"/>
          </p:cNvSpPr>
          <p:nvPr/>
        </p:nvSpPr>
        <p:spPr bwMode="auto">
          <a:xfrm>
            <a:off x="363538" y="3486150"/>
            <a:ext cx="51117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5" name="Text Box 11"/>
          <p:cNvSpPr txBox="1">
            <a:spLocks noChangeArrowheads="1"/>
          </p:cNvSpPr>
          <p:nvPr/>
        </p:nvSpPr>
        <p:spPr bwMode="auto">
          <a:xfrm>
            <a:off x="323850" y="38465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6" name="Text Box 12"/>
          <p:cNvSpPr txBox="1">
            <a:spLocks noChangeArrowheads="1"/>
          </p:cNvSpPr>
          <p:nvPr/>
        </p:nvSpPr>
        <p:spPr bwMode="auto">
          <a:xfrm>
            <a:off x="323850" y="4278313"/>
            <a:ext cx="5072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latin typeface="Times New Roman" pitchFamily="18" charset="0"/>
              </a:rPr>
              <a:t>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3197" name="Text Box 13"/>
          <p:cNvSpPr txBox="1">
            <a:spLocks noChangeArrowheads="1"/>
          </p:cNvSpPr>
          <p:nvPr/>
        </p:nvSpPr>
        <p:spPr bwMode="auto">
          <a:xfrm>
            <a:off x="663575" y="4960938"/>
            <a:ext cx="7905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Levé strany jsou samé známé permutace, mohl tedy spočítat jejich složení a</a:t>
            </a:r>
          </a:p>
          <a:p>
            <a:r>
              <a:rPr lang="cs-CZ"/>
              <a:t>nahradit je jedinou permutací.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  <p:bldP spid="93189" grpId="1"/>
      <p:bldP spid="93190" grpId="0"/>
      <p:bldP spid="93191" grpId="0"/>
      <p:bldP spid="93192" grpId="0"/>
      <p:bldP spid="93193" grpId="0"/>
      <p:bldP spid="93194" grpId="0"/>
      <p:bldP spid="93195" grpId="0"/>
      <p:bldP spid="93196" grpId="0"/>
      <p:bldP spid="9319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865188"/>
          </a:xfrm>
        </p:spPr>
        <p:txBody>
          <a:bodyPr/>
          <a:lstStyle/>
          <a:p>
            <a:r>
              <a:rPr lang="cs-CZ"/>
              <a:t>Okamžik pravdy</a:t>
            </a:r>
          </a:p>
        </p:txBody>
      </p:sp>
      <p:sp>
        <p:nvSpPr>
          <p:cNvPr id="95237" name="Text Box 5"/>
          <p:cNvSpPr txBox="1">
            <a:spLocks noChangeArrowheads="1"/>
          </p:cNvSpPr>
          <p:nvPr/>
        </p:nvSpPr>
        <p:spPr bwMode="auto">
          <a:xfrm>
            <a:off x="376238" y="692150"/>
            <a:ext cx="1314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 soustavě</a:t>
            </a:r>
          </a:p>
        </p:txBody>
      </p:sp>
      <p:sp>
        <p:nvSpPr>
          <p:cNvPr id="95238" name="Text Box 6"/>
          <p:cNvSpPr txBox="1">
            <a:spLocks noChangeArrowheads="1"/>
          </p:cNvSpPr>
          <p:nvPr/>
        </p:nvSpPr>
        <p:spPr bwMode="auto">
          <a:xfrm>
            <a:off x="395288" y="1125538"/>
            <a:ext cx="24272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39" name="Text Box 7"/>
          <p:cNvSpPr txBox="1">
            <a:spLocks noChangeArrowheads="1"/>
          </p:cNvSpPr>
          <p:nvPr/>
        </p:nvSpPr>
        <p:spPr bwMode="auto">
          <a:xfrm>
            <a:off x="388938" y="1557338"/>
            <a:ext cx="25082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0" name="Text Box 8"/>
          <p:cNvSpPr txBox="1">
            <a:spLocks noChangeArrowheads="1"/>
          </p:cNvSpPr>
          <p:nvPr/>
        </p:nvSpPr>
        <p:spPr bwMode="auto">
          <a:xfrm>
            <a:off x="382588" y="1916113"/>
            <a:ext cx="27654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1" name="Text Box 9"/>
          <p:cNvSpPr txBox="1">
            <a:spLocks noChangeArrowheads="1"/>
          </p:cNvSpPr>
          <p:nvPr/>
        </p:nvSpPr>
        <p:spPr bwMode="auto">
          <a:xfrm>
            <a:off x="363538" y="2349500"/>
            <a:ext cx="2597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2" name="Text Box 10"/>
          <p:cNvSpPr txBox="1">
            <a:spLocks noChangeArrowheads="1"/>
          </p:cNvSpPr>
          <p:nvPr/>
        </p:nvSpPr>
        <p:spPr bwMode="auto">
          <a:xfrm>
            <a:off x="323850" y="27813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3" name="Text Box 11"/>
          <p:cNvSpPr txBox="1">
            <a:spLocks noChangeArrowheads="1"/>
          </p:cNvSpPr>
          <p:nvPr/>
        </p:nvSpPr>
        <p:spPr bwMode="auto">
          <a:xfrm>
            <a:off x="323850" y="3213100"/>
            <a:ext cx="2578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4" name="Text Box 12"/>
          <p:cNvSpPr txBox="1">
            <a:spLocks noChangeArrowheads="1"/>
          </p:cNvSpPr>
          <p:nvPr/>
        </p:nvSpPr>
        <p:spPr bwMode="auto">
          <a:xfrm>
            <a:off x="179388" y="3789363"/>
            <a:ext cx="2635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Vynásobil vždy dvojice </a:t>
            </a:r>
          </a:p>
          <a:p>
            <a:r>
              <a:rPr lang="cs-CZ"/>
              <a:t>po sobě jsoucích rovnic.</a:t>
            </a:r>
          </a:p>
        </p:txBody>
      </p:sp>
      <p:sp>
        <p:nvSpPr>
          <p:cNvPr id="95245" name="Text Box 13"/>
          <p:cNvSpPr txBox="1">
            <a:spLocks noChangeArrowheads="1"/>
          </p:cNvSpPr>
          <p:nvPr/>
        </p:nvSpPr>
        <p:spPr bwMode="auto">
          <a:xfrm>
            <a:off x="3297238" y="13414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6" name="Text Box 14"/>
          <p:cNvSpPr txBox="1">
            <a:spLocks noChangeArrowheads="1"/>
          </p:cNvSpPr>
          <p:nvPr/>
        </p:nvSpPr>
        <p:spPr bwMode="auto">
          <a:xfrm>
            <a:off x="3297238" y="17732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7" name="Text Box 15"/>
          <p:cNvSpPr txBox="1">
            <a:spLocks noChangeArrowheads="1"/>
          </p:cNvSpPr>
          <p:nvPr/>
        </p:nvSpPr>
        <p:spPr bwMode="auto">
          <a:xfrm>
            <a:off x="3276600" y="22050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8" name="Text Box 16"/>
          <p:cNvSpPr txBox="1">
            <a:spLocks noChangeArrowheads="1"/>
          </p:cNvSpPr>
          <p:nvPr/>
        </p:nvSpPr>
        <p:spPr bwMode="auto">
          <a:xfrm>
            <a:off x="3368675" y="26368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49" name="Text Box 17"/>
          <p:cNvSpPr txBox="1">
            <a:spLocks noChangeArrowheads="1"/>
          </p:cNvSpPr>
          <p:nvPr/>
        </p:nvSpPr>
        <p:spPr bwMode="auto">
          <a:xfrm>
            <a:off x="3276600" y="3068638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0" name="Text Box 18"/>
          <p:cNvSpPr txBox="1">
            <a:spLocks noChangeArrowheads="1"/>
          </p:cNvSpPr>
          <p:nvPr/>
        </p:nvSpPr>
        <p:spPr bwMode="auto">
          <a:xfrm>
            <a:off x="3419475" y="3789363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Po úpravě</a:t>
            </a:r>
          </a:p>
        </p:txBody>
      </p:sp>
      <p:sp>
        <p:nvSpPr>
          <p:cNvPr id="95251" name="Text Box 19"/>
          <p:cNvSpPr txBox="1">
            <a:spLocks noChangeArrowheads="1"/>
          </p:cNvSpPr>
          <p:nvPr/>
        </p:nvSpPr>
        <p:spPr bwMode="auto">
          <a:xfrm>
            <a:off x="271463" y="4508500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UV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2" name="Text Box 20"/>
          <p:cNvSpPr txBox="1">
            <a:spLocks noChangeArrowheads="1"/>
          </p:cNvSpPr>
          <p:nvPr/>
        </p:nvSpPr>
        <p:spPr bwMode="auto">
          <a:xfrm>
            <a:off x="250825" y="492601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VW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3" name="Text Box 21"/>
          <p:cNvSpPr txBox="1">
            <a:spLocks noChangeArrowheads="1"/>
          </p:cNvSpPr>
          <p:nvPr/>
        </p:nvSpPr>
        <p:spPr bwMode="auto">
          <a:xfrm>
            <a:off x="250825" y="5300663"/>
            <a:ext cx="45878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WX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4" name="Text Box 22"/>
          <p:cNvSpPr txBox="1">
            <a:spLocks noChangeArrowheads="1"/>
          </p:cNvSpPr>
          <p:nvPr/>
        </p:nvSpPr>
        <p:spPr bwMode="auto">
          <a:xfrm>
            <a:off x="250825" y="57181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XY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endParaRPr lang="en-US" sz="2800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95255" name="Text Box 23"/>
          <p:cNvSpPr txBox="1">
            <a:spLocks noChangeArrowheads="1"/>
          </p:cNvSpPr>
          <p:nvPr/>
        </p:nvSpPr>
        <p:spPr bwMode="auto">
          <a:xfrm>
            <a:off x="271463" y="6149975"/>
            <a:ext cx="4587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YZ = 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r>
              <a:rPr lang="cs-CZ" sz="2800" i="1">
                <a:solidFill>
                  <a:srgbClr val="FF3300"/>
                </a:solidFill>
                <a:latin typeface="Times New Roman" pitchFamily="18" charset="0"/>
              </a:rPr>
              <a:t>N </a:t>
            </a:r>
            <a:r>
              <a:rPr lang="cs-CZ" sz="2800" i="1">
                <a:latin typeface="Times New Roman" pitchFamily="18" charset="0"/>
              </a:rPr>
              <a:t>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5256" name="Text Box 24"/>
          <p:cNvSpPr txBox="1">
            <a:spLocks noChangeArrowheads="1"/>
          </p:cNvSpPr>
          <p:nvPr/>
        </p:nvSpPr>
        <p:spPr bwMode="auto">
          <a:xfrm>
            <a:off x="4211638" y="4479925"/>
            <a:ext cx="4787900" cy="1281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/>
              <a:t>Všechny známé permutace  </a:t>
            </a:r>
            <a:r>
              <a:rPr lang="cs-CZ" sz="2000" i="1">
                <a:latin typeface="Times New Roman" pitchFamily="18" charset="0"/>
              </a:rPr>
              <a:t>UV,VW,WX,XY</a:t>
            </a:r>
          </a:p>
          <a:p>
            <a:r>
              <a:rPr lang="cs-CZ"/>
              <a:t>a</a:t>
            </a:r>
            <a:r>
              <a:rPr lang="cs-CZ" sz="2000" i="1">
                <a:latin typeface="Times New Roman" pitchFamily="18" charset="0"/>
              </a:rPr>
              <a:t> YZ</a:t>
            </a:r>
            <a:r>
              <a:rPr lang="cs-CZ" i="1">
                <a:latin typeface="Times New Roman" pitchFamily="18" charset="0"/>
              </a:rPr>
              <a:t>   </a:t>
            </a:r>
            <a:r>
              <a:rPr lang="cs-CZ"/>
              <a:t>jsou tak konjugované s neznámou</a:t>
            </a:r>
          </a:p>
          <a:p>
            <a:r>
              <a:rPr lang="cs-CZ"/>
              <a:t>permutací  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i="1">
                <a:solidFill>
                  <a:srgbClr val="FF3300"/>
                </a:solidFill>
                <a:latin typeface="Times New Roman" pitchFamily="18" charset="0"/>
              </a:rPr>
              <a:t>Q</a:t>
            </a:r>
            <a:r>
              <a:rPr lang="cs-CZ" sz="2000" i="1">
                <a:latin typeface="Times New Roman" pitchFamily="18" charset="0"/>
              </a:rPr>
              <a:t>P</a:t>
            </a:r>
            <a:r>
              <a:rPr lang="cs-CZ" sz="2000" baseline="30000">
                <a:latin typeface="Times New Roman" pitchFamily="18" charset="0"/>
              </a:rPr>
              <a:t>-1</a:t>
            </a:r>
            <a:r>
              <a:rPr lang="cs-CZ" sz="2000">
                <a:latin typeface="Times New Roman" pitchFamily="18" charset="0"/>
              </a:rPr>
              <a:t>, </a:t>
            </a:r>
            <a:r>
              <a:rPr lang="cs-CZ"/>
              <a:t>a</a:t>
            </a:r>
            <a:r>
              <a:rPr lang="cs-CZ" sz="2000">
                <a:latin typeface="Times New Roman" pitchFamily="18" charset="0"/>
              </a:rPr>
              <a:t> </a:t>
            </a:r>
            <a:r>
              <a:rPr lang="cs-CZ"/>
              <a:t>musí mít proto stejný</a:t>
            </a:r>
          </a:p>
          <a:p>
            <a:r>
              <a:rPr lang="cs-CZ"/>
              <a:t>cyklický typ.</a:t>
            </a:r>
          </a:p>
        </p:txBody>
      </p:sp>
      <p:sp>
        <p:nvSpPr>
          <p:cNvPr id="95257" name="Text Box 25"/>
          <p:cNvSpPr txBox="1">
            <a:spLocks noChangeArrowheads="1"/>
          </p:cNvSpPr>
          <p:nvPr/>
        </p:nvSpPr>
        <p:spPr bwMode="auto">
          <a:xfrm>
            <a:off x="4284663" y="6021388"/>
            <a:ext cx="1758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neměly !!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  <p:bldP spid="95236" grpId="1"/>
      <p:bldP spid="95237" grpId="0"/>
      <p:bldP spid="95238" grpId="0"/>
      <p:bldP spid="95239" grpId="0"/>
      <p:bldP spid="95240" grpId="0"/>
      <p:bldP spid="95241" grpId="0"/>
      <p:bldP spid="95242" grpId="0"/>
      <p:bldP spid="95243" grpId="0"/>
      <p:bldP spid="95244" grpId="0"/>
      <p:bldP spid="95245" grpId="0"/>
      <p:bldP spid="95246" grpId="0"/>
      <p:bldP spid="95247" grpId="0"/>
      <p:bldP spid="95248" grpId="0"/>
      <p:bldP spid="95249" grpId="0"/>
      <p:bldP spid="95250" grpId="0"/>
      <p:bldP spid="95251" grpId="0"/>
      <p:bldP spid="95252" grpId="0"/>
      <p:bldP spid="95253" grpId="0"/>
      <p:bldP spid="95254" grpId="0"/>
      <p:bldP spid="95255" grpId="0"/>
      <p:bldP spid="952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44450"/>
            <a:ext cx="8229600" cy="863600"/>
          </a:xfrm>
        </p:spPr>
        <p:txBody>
          <a:bodyPr/>
          <a:lstStyle/>
          <a:p>
            <a:r>
              <a:rPr lang="cs-CZ"/>
              <a:t>Chyba konstruktérů</a:t>
            </a:r>
          </a:p>
        </p:txBody>
      </p:sp>
      <p:sp>
        <p:nvSpPr>
          <p:cNvPr id="97285" name="Text Box 5"/>
          <p:cNvSpPr txBox="1">
            <a:spLocks noChangeArrowheads="1"/>
          </p:cNvSpPr>
          <p:nvPr/>
        </p:nvSpPr>
        <p:spPr bwMode="auto">
          <a:xfrm>
            <a:off x="468313" y="908050"/>
            <a:ext cx="3651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Kde se při výpočtech stala chyba?</a:t>
            </a:r>
          </a:p>
        </p:txBody>
      </p:sp>
      <p:sp>
        <p:nvSpPr>
          <p:cNvPr id="97286" name="Text Box 6"/>
          <p:cNvSpPr txBox="1">
            <a:spLocks noChangeArrowheads="1"/>
          </p:cNvSpPr>
          <p:nvPr/>
        </p:nvSpPr>
        <p:spPr bwMode="auto">
          <a:xfrm>
            <a:off x="468313" y="1341438"/>
            <a:ext cx="80835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Rejewski zkoušel různé dny, aby vyloučil možnost, že si zvolil den, ve kterém </a:t>
            </a:r>
          </a:p>
          <a:p>
            <a:r>
              <a:rPr lang="cs-CZ"/>
              <a:t>došlo při šifrování klíče zprávy ke změně polohy prostředního rotoru. Problém </a:t>
            </a:r>
          </a:p>
          <a:p>
            <a:r>
              <a:rPr lang="cs-CZ"/>
              <a:t>ale stále zůstával.</a:t>
            </a:r>
          </a:p>
        </p:txBody>
      </p:sp>
      <p:sp>
        <p:nvSpPr>
          <p:cNvPr id="97287" name="Text Box 7"/>
          <p:cNvSpPr txBox="1">
            <a:spLocks noChangeArrowheads="1"/>
          </p:cNvSpPr>
          <p:nvPr/>
        </p:nvSpPr>
        <p:spPr bwMode="auto">
          <a:xfrm>
            <a:off x="519113" y="2270125"/>
            <a:ext cx="2203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Připomeňme si, že  </a:t>
            </a:r>
          </a:p>
        </p:txBody>
      </p:sp>
      <p:sp>
        <p:nvSpPr>
          <p:cNvPr id="97288" name="Text Box 8"/>
          <p:cNvSpPr txBox="1">
            <a:spLocks noChangeArrowheads="1"/>
          </p:cNvSpPr>
          <p:nvPr/>
        </p:nvSpPr>
        <p:spPr bwMode="auto">
          <a:xfrm>
            <a:off x="252413" y="2636838"/>
            <a:ext cx="33416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U = PHSAS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-1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89" name="Text Box 9"/>
          <p:cNvSpPr txBox="1">
            <a:spLocks noChangeArrowheads="1"/>
          </p:cNvSpPr>
          <p:nvPr/>
        </p:nvSpPr>
        <p:spPr bwMode="auto">
          <a:xfrm>
            <a:off x="173038" y="3054350"/>
            <a:ext cx="351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V = P</a:t>
            </a:r>
            <a:r>
              <a:rPr lang="cs-CZ" sz="2800" baseline="30000">
                <a:latin typeface="Times New Roman" pitchFamily="18" charset="0"/>
              </a:rPr>
              <a:t>2</a:t>
            </a:r>
            <a:r>
              <a:rPr lang="cs-CZ" sz="2800" i="1">
                <a:latin typeface="Times New Roman" pitchFamily="18" charset="0"/>
              </a:rPr>
              <a:t>HSBS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-2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0" name="Text Box 10"/>
          <p:cNvSpPr txBox="1">
            <a:spLocks noChangeArrowheads="1"/>
          </p:cNvSpPr>
          <p:nvPr/>
        </p:nvSpPr>
        <p:spPr bwMode="auto">
          <a:xfrm>
            <a:off x="166688" y="3486150"/>
            <a:ext cx="3521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W = P</a:t>
            </a:r>
            <a:r>
              <a:rPr lang="cs-CZ" sz="2800" baseline="30000">
                <a:latin typeface="Times New Roman" pitchFamily="18" charset="0"/>
              </a:rPr>
              <a:t>3</a:t>
            </a:r>
            <a:r>
              <a:rPr lang="cs-CZ" sz="2800" i="1">
                <a:latin typeface="Times New Roman" pitchFamily="18" charset="0"/>
              </a:rPr>
              <a:t>HSCS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-3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1" name="Text Box 11"/>
          <p:cNvSpPr txBox="1">
            <a:spLocks noChangeArrowheads="1"/>
          </p:cNvSpPr>
          <p:nvPr/>
        </p:nvSpPr>
        <p:spPr bwMode="auto">
          <a:xfrm>
            <a:off x="147638" y="3917950"/>
            <a:ext cx="3551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X = P</a:t>
            </a:r>
            <a:r>
              <a:rPr lang="cs-CZ" sz="2800" baseline="30000">
                <a:latin typeface="Times New Roman" pitchFamily="18" charset="0"/>
              </a:rPr>
              <a:t>4</a:t>
            </a:r>
            <a:r>
              <a:rPr lang="cs-CZ" sz="2800" i="1">
                <a:latin typeface="Times New Roman" pitchFamily="18" charset="0"/>
              </a:rPr>
              <a:t>HSDS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-4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2" name="Text Box 12"/>
          <p:cNvSpPr txBox="1">
            <a:spLocks noChangeArrowheads="1"/>
          </p:cNvSpPr>
          <p:nvPr/>
        </p:nvSpPr>
        <p:spPr bwMode="auto">
          <a:xfrm>
            <a:off x="107950" y="4349750"/>
            <a:ext cx="3492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Y = P</a:t>
            </a:r>
            <a:r>
              <a:rPr lang="cs-CZ" sz="2800" baseline="30000">
                <a:latin typeface="Times New Roman" pitchFamily="18" charset="0"/>
              </a:rPr>
              <a:t>5</a:t>
            </a:r>
            <a:r>
              <a:rPr lang="cs-CZ" sz="2800" i="1">
                <a:latin typeface="Times New Roman" pitchFamily="18" charset="0"/>
              </a:rPr>
              <a:t>HSES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-5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3" name="Text Box 13"/>
          <p:cNvSpPr txBox="1">
            <a:spLocks noChangeArrowheads="1"/>
          </p:cNvSpPr>
          <p:nvPr/>
        </p:nvSpPr>
        <p:spPr bwMode="auto">
          <a:xfrm>
            <a:off x="107950" y="4781550"/>
            <a:ext cx="3552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800" i="1">
                <a:latin typeface="Times New Roman" pitchFamily="18" charset="0"/>
              </a:rPr>
              <a:t>     Z = P</a:t>
            </a:r>
            <a:r>
              <a:rPr lang="cs-CZ" sz="2800" baseline="30000">
                <a:latin typeface="Times New Roman" pitchFamily="18" charset="0"/>
              </a:rPr>
              <a:t>6</a:t>
            </a:r>
            <a:r>
              <a:rPr lang="cs-CZ" sz="2800" i="1">
                <a:latin typeface="Times New Roman" pitchFamily="18" charset="0"/>
              </a:rPr>
              <a:t>HSAS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H</a:t>
            </a:r>
            <a:r>
              <a:rPr lang="cs-CZ" sz="2800" baseline="30000">
                <a:latin typeface="Times New Roman" pitchFamily="18" charset="0"/>
              </a:rPr>
              <a:t>-1</a:t>
            </a:r>
            <a:r>
              <a:rPr lang="cs-CZ" sz="2800" i="1">
                <a:latin typeface="Times New Roman" pitchFamily="18" charset="0"/>
              </a:rPr>
              <a:t>P</a:t>
            </a:r>
            <a:r>
              <a:rPr lang="cs-CZ" sz="2800" baseline="30000">
                <a:latin typeface="Times New Roman" pitchFamily="18" charset="0"/>
              </a:rPr>
              <a:t>-6.</a:t>
            </a:r>
            <a:endParaRPr lang="en-US" sz="2800" i="1">
              <a:latin typeface="Times New Roman" pitchFamily="18" charset="0"/>
            </a:endParaRPr>
          </a:p>
        </p:txBody>
      </p:sp>
      <p:sp>
        <p:nvSpPr>
          <p:cNvPr id="97295" name="Text Box 15"/>
          <p:cNvSpPr txBox="1">
            <a:spLocks noChangeArrowheads="1"/>
          </p:cNvSpPr>
          <p:nvPr/>
        </p:nvSpPr>
        <p:spPr bwMode="auto">
          <a:xfrm>
            <a:off x="4284663" y="2562225"/>
            <a:ext cx="4464050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permutací  </a:t>
            </a:r>
            <a:r>
              <a:rPr lang="cs-CZ" sz="2000" i="1">
                <a:latin typeface="Times New Roman" pitchFamily="18" charset="0"/>
              </a:rPr>
              <a:t>A,B,C,D,E,F </a:t>
            </a:r>
            <a:r>
              <a:rPr lang="cs-CZ"/>
              <a:t> </a:t>
            </a:r>
          </a:p>
          <a:p>
            <a:r>
              <a:rPr lang="cs-CZ"/>
              <a:t>dávala velké množství stereotypních klíčů,</a:t>
            </a:r>
          </a:p>
          <a:p>
            <a:r>
              <a:rPr lang="cs-CZ"/>
              <a:t>poslední podezřelou volbou byla volba </a:t>
            </a:r>
          </a:p>
          <a:p>
            <a:r>
              <a:rPr lang="cs-CZ"/>
              <a:t>propojení do vstupního rotoru </a:t>
            </a:r>
            <a:r>
              <a:rPr lang="cs-CZ" sz="2000" i="1">
                <a:latin typeface="Times New Roman" pitchFamily="18" charset="0"/>
              </a:rPr>
              <a:t>H.</a:t>
            </a:r>
            <a:endParaRPr lang="cs-CZ"/>
          </a:p>
        </p:txBody>
      </p:sp>
      <p:sp>
        <p:nvSpPr>
          <p:cNvPr id="97296" name="Text Box 16"/>
          <p:cNvSpPr txBox="1">
            <a:spLocks noChangeArrowheads="1"/>
          </p:cNvSpPr>
          <p:nvPr/>
        </p:nvSpPr>
        <p:spPr bwMode="auto">
          <a:xfrm>
            <a:off x="4264025" y="4005263"/>
            <a:ext cx="4730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Protože volba propojení v pořadí písmen na </a:t>
            </a:r>
          </a:p>
          <a:p>
            <a:r>
              <a:rPr lang="cs-CZ"/>
              <a:t>klávesnici nefungovala, Rejewski zkusil</a:t>
            </a:r>
          </a:p>
          <a:p>
            <a:r>
              <a:rPr lang="cs-CZ"/>
              <a:t>jiné pravidelné propojení na obvod vstupního</a:t>
            </a:r>
          </a:p>
          <a:p>
            <a:r>
              <a:rPr lang="cs-CZ"/>
              <a:t>rotoru, tentokrát v pořadí podle abecedy.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447675" y="5445125"/>
            <a:ext cx="8432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Ze zdířky   </a:t>
            </a:r>
            <a:r>
              <a:rPr lang="cs-CZ" sz="2000">
                <a:latin typeface="Courier New" pitchFamily="49" charset="0"/>
              </a:rPr>
              <a:t>A </a:t>
            </a:r>
            <a:r>
              <a:rPr lang="cs-CZ"/>
              <a:t>na místo</a:t>
            </a:r>
            <a:r>
              <a:rPr lang="cs-CZ" sz="2000">
                <a:latin typeface="Courier New" pitchFamily="49" charset="0"/>
              </a:rPr>
              <a:t> A </a:t>
            </a:r>
            <a:r>
              <a:rPr lang="cs-CZ"/>
              <a:t>na vstupním rotoru, ze zdířky</a:t>
            </a:r>
            <a:r>
              <a:rPr lang="cs-CZ" sz="2000">
                <a:latin typeface="Courier New" pitchFamily="49" charset="0"/>
              </a:rPr>
              <a:t> B </a:t>
            </a:r>
            <a:r>
              <a:rPr lang="cs-CZ" sz="1600"/>
              <a:t>na místo</a:t>
            </a:r>
            <a:r>
              <a:rPr lang="cs-CZ" sz="2000">
                <a:latin typeface="Courier New" pitchFamily="49" charset="0"/>
              </a:rPr>
              <a:t> B, </a:t>
            </a:r>
            <a:r>
              <a:rPr lang="cs-CZ"/>
              <a:t>atd.</a:t>
            </a:r>
            <a:r>
              <a:rPr lang="cs-CZ" sz="2000">
                <a:latin typeface="Courier New" pitchFamily="49" charset="0"/>
              </a:rPr>
              <a:t>  </a:t>
            </a:r>
            <a:endParaRPr lang="cs-CZ"/>
          </a:p>
        </p:txBody>
      </p:sp>
      <p:sp>
        <p:nvSpPr>
          <p:cNvPr id="97298" name="Text Box 18"/>
          <p:cNvSpPr txBox="1">
            <a:spLocks noChangeArrowheads="1"/>
          </p:cNvSpPr>
          <p:nvPr/>
        </p:nvSpPr>
        <p:spPr bwMode="auto">
          <a:xfrm>
            <a:off x="447675" y="5876925"/>
            <a:ext cx="8553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/>
              <a:t>To znamenalo volbu </a:t>
            </a:r>
            <a:r>
              <a:rPr lang="cs-CZ" sz="2000" i="1">
                <a:latin typeface="Times New Roman" pitchFamily="18" charset="0"/>
              </a:rPr>
              <a:t> H  </a:t>
            </a:r>
            <a:r>
              <a:rPr lang="cs-CZ"/>
              <a:t>jako identické permutace, čili úplné vypuštění </a:t>
            </a:r>
            <a:r>
              <a:rPr lang="cs-CZ" sz="2000" i="1">
                <a:latin typeface="Times New Roman" pitchFamily="18" charset="0"/>
              </a:rPr>
              <a:t>H</a:t>
            </a:r>
            <a:r>
              <a:rPr lang="cs-CZ"/>
              <a:t>  z rovnic. </a:t>
            </a:r>
          </a:p>
        </p:txBody>
      </p:sp>
      <p:sp>
        <p:nvSpPr>
          <p:cNvPr id="97299" name="Text Box 19"/>
          <p:cNvSpPr txBox="1">
            <a:spLocks noChangeArrowheads="1"/>
          </p:cNvSpPr>
          <p:nvPr/>
        </p:nvSpPr>
        <p:spPr bwMode="auto">
          <a:xfrm>
            <a:off x="468313" y="6375400"/>
            <a:ext cx="2063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b="1"/>
              <a:t>A to fungovalo  !!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5" grpId="0"/>
      <p:bldP spid="97286" grpId="0"/>
      <p:bldP spid="97287" grpId="0"/>
      <p:bldP spid="97288" grpId="0"/>
      <p:bldP spid="97289" grpId="0"/>
      <p:bldP spid="97290" grpId="0"/>
      <p:bldP spid="97291" grpId="0"/>
      <p:bldP spid="97292" grpId="0"/>
      <p:bldP spid="97293" grpId="0"/>
      <p:bldP spid="97295" grpId="0"/>
      <p:bldP spid="97296" grpId="0"/>
      <p:bldP spid="97297" grpId="0"/>
      <p:bldP spid="97298" grpId="0"/>
      <p:bldP spid="97299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2690</TotalTime>
  <Words>1267</Words>
  <Application>Microsoft Office PowerPoint</Application>
  <PresentationFormat>Předvádění na obrazovce (4:3)</PresentationFormat>
  <Paragraphs>228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Courier New</vt:lpstr>
      <vt:lpstr>Výchozí návrh</vt:lpstr>
      <vt:lpstr>Úvod do klasických a moderních metod šifrování</vt:lpstr>
      <vt:lpstr>Nastupuje psychologie</vt:lpstr>
      <vt:lpstr>Chyby operátorů</vt:lpstr>
      <vt:lpstr>Která volba je správná?</vt:lpstr>
      <vt:lpstr>Klíče zpráv při manévrech</vt:lpstr>
      <vt:lpstr>Odhad permutace H</vt:lpstr>
      <vt:lpstr>Řešení</vt:lpstr>
      <vt:lpstr>Okamžik pravdy</vt:lpstr>
      <vt:lpstr>Chyba konstruktérů</vt:lpstr>
      <vt:lpstr>Konec výpočtů</vt:lpstr>
      <vt:lpstr>Snímek 11</vt:lpstr>
      <vt:lpstr>Důsledky</vt:lpstr>
    </vt:vector>
  </TitlesOfParts>
  <Company>KA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klasických a moderních metod šifrování</dc:title>
  <dc:creator>Jiri Tuma</dc:creator>
  <cp:lastModifiedBy>Jiri Tuma</cp:lastModifiedBy>
  <cp:revision>21</cp:revision>
  <dcterms:created xsi:type="dcterms:W3CDTF">2008-02-26T07:12:08Z</dcterms:created>
  <dcterms:modified xsi:type="dcterms:W3CDTF">2012-03-14T15:47:04Z</dcterms:modified>
</cp:coreProperties>
</file>