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5A048-3DEB-4DEC-B9A6-43F2D26848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21431-2A19-47CE-B644-10D704B439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46BC3-947A-4E63-BC10-31493EC43E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1552E-1710-40E7-93BC-B7504FD945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22E04-5AB8-4718-9E2E-A0F1784BA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099E1-7FAD-40AD-8CB5-1914D23225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685FC-2F60-4A40-B7F2-07566BD062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609FC-4C9E-483D-A6ED-47FC602084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800F5-8220-48A0-8278-FD4C2EF080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7C5A-9352-43D5-8D2C-747B2C9ACB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5E139-6694-4AFE-888B-3ACB0AAAA6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432885-75A5-442F-B022-65964CD9E42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/>
              <a:t>Úvod do klasických a moderních metod šifrování</a:t>
            </a:r>
            <a:endParaRPr lang="en-US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cs-CZ" dirty="0"/>
              <a:t>Jaro 20</a:t>
            </a:r>
            <a:r>
              <a:rPr lang="en-US" smtClean="0"/>
              <a:t>12</a:t>
            </a:r>
            <a:r>
              <a:rPr lang="cs-CZ" smtClean="0"/>
              <a:t>, </a:t>
            </a:r>
            <a:r>
              <a:rPr lang="en-US" dirty="0"/>
              <a:t>3</a:t>
            </a:r>
            <a:r>
              <a:rPr lang="cs-CZ" dirty="0"/>
              <a:t>. přednáška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Porušení pravidel bezpečnosti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Všechny klíče zpráv byly ve stejném dni šifrovány pomocí stejného klíče (stejného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Každý konkrétní klíč zprávy byl šifrován dvakrát pomocí dvou různých klíčů (tj. různých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Porušení pravidel bezpečnosti bylo počátkem matematické analýzy šifry. Jak jich využít k prolomení šifry?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Konec roku 1932</a:t>
            </a:r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16013" y="4797425"/>
            <a:ext cx="194468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/>
              <a:t>Marian Rejewski</a:t>
            </a:r>
          </a:p>
          <a:p>
            <a:pPr marL="342900" indent="-342900">
              <a:spcBef>
                <a:spcPct val="20000"/>
              </a:spcBef>
            </a:pPr>
            <a:r>
              <a:rPr lang="en-US"/>
              <a:t>     1905-1980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695825" y="5105400"/>
            <a:ext cx="1028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Times New Roman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211638" y="4149725"/>
            <a:ext cx="1871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Henryk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/>
              <a:t>Zygalski</a:t>
            </a:r>
          </a:p>
          <a:p>
            <a:r>
              <a:rPr lang="en-US"/>
              <a:t>    1906-1978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6156325" y="4149725"/>
            <a:ext cx="159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Jerzy R</a:t>
            </a:r>
            <a:r>
              <a:rPr lang="cs-CZ"/>
              <a:t>ózycki</a:t>
            </a:r>
          </a:p>
          <a:p>
            <a:r>
              <a:rPr lang="cs-CZ"/>
              <a:t>   1907-1942</a:t>
            </a:r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84313"/>
            <a:ext cx="2335212" cy="3124200"/>
          </a:xfrm>
          <a:prstGeom prst="rect">
            <a:avLst/>
          </a:prstGeom>
          <a:noFill/>
        </p:spPr>
      </p:pic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700213"/>
            <a:ext cx="1716087" cy="2270125"/>
          </a:xfrm>
          <a:prstGeom prst="rect">
            <a:avLst/>
          </a:prstGeom>
          <a:noFill/>
        </p:spPr>
      </p:pic>
      <p:pic>
        <p:nvPicPr>
          <p:cNvPr id="4608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700213"/>
            <a:ext cx="1724025" cy="2249487"/>
          </a:xfrm>
          <a:prstGeom prst="rect">
            <a:avLst/>
          </a:prstGeom>
          <a:noFill/>
        </p:spPr>
      </p:pic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92138" y="5511800"/>
            <a:ext cx="8477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Tři nejlepší absolventu kurzu kryptoanalýzy, který uspořádalo Biuro </a:t>
            </a:r>
          </a:p>
          <a:p>
            <a:r>
              <a:rPr lang="cs-CZ" sz="2000"/>
              <a:t>Szyfrów v roce 1928 pro posluchače matematiky na univerzitě v Poznani.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5" grpId="0"/>
      <p:bldP spid="46086" grpId="0"/>
      <p:bldP spid="460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4067175" y="1628775"/>
            <a:ext cx="1368425" cy="4968875"/>
            <a:chOff x="4150" y="981"/>
            <a:chExt cx="862" cy="3130"/>
          </a:xfrm>
        </p:grpSpPr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4150" y="1029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 flipH="1">
              <a:off x="4294" y="981"/>
              <a:ext cx="528" cy="31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H="1">
              <a:off x="4294" y="1125"/>
              <a:ext cx="537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 flipH="1">
              <a:off x="4294" y="1221"/>
              <a:ext cx="537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H="1" flipV="1">
              <a:off x="4294" y="1125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 flipH="1" flipV="1">
              <a:off x="4294" y="1344"/>
              <a:ext cx="537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H="1">
              <a:off x="4294" y="1557"/>
              <a:ext cx="537" cy="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4" name="Line 10"/>
            <p:cNvSpPr>
              <a:spLocks noChangeShapeType="1"/>
            </p:cNvSpPr>
            <p:nvPr/>
          </p:nvSpPr>
          <p:spPr bwMode="auto">
            <a:xfrm flipH="1">
              <a:off x="4287" y="1707"/>
              <a:ext cx="54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 flipH="1">
              <a:off x="4287" y="1934"/>
              <a:ext cx="544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 flipH="1">
              <a:off x="4294" y="2037"/>
              <a:ext cx="537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 flipH="1">
              <a:off x="4294" y="2133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 flipH="1" flipV="1">
              <a:off x="4294" y="1707"/>
              <a:ext cx="537" cy="5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H="1">
              <a:off x="4294" y="2373"/>
              <a:ext cx="537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 flipH="1">
              <a:off x="4294" y="3189"/>
              <a:ext cx="537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 flipH="1" flipV="1">
              <a:off x="4294" y="1797"/>
              <a:ext cx="537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H="1">
              <a:off x="4294" y="2613"/>
              <a:ext cx="537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>
              <a:off x="4294" y="2949"/>
              <a:ext cx="537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H="1" flipV="1">
              <a:off x="4294" y="2387"/>
              <a:ext cx="537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4294" y="2853"/>
              <a:ext cx="537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4294" y="2841"/>
              <a:ext cx="537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H="1" flipV="1">
              <a:off x="4287" y="3204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 flipH="1">
              <a:off x="4287" y="3068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4294" y="3430"/>
              <a:ext cx="53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 flipH="1">
              <a:off x="4294" y="3621"/>
              <a:ext cx="537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1" name="Text Box 27"/>
            <p:cNvSpPr txBox="1">
              <a:spLocks noChangeArrowheads="1"/>
            </p:cNvSpPr>
            <p:nvPr/>
          </p:nvSpPr>
          <p:spPr bwMode="auto">
            <a:xfrm>
              <a:off x="4821" y="1027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auto">
            <a:xfrm flipH="1" flipV="1">
              <a:off x="4287" y="1571"/>
              <a:ext cx="54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3" name="Line 29"/>
            <p:cNvSpPr>
              <a:spLocks noChangeShapeType="1"/>
            </p:cNvSpPr>
            <p:nvPr/>
          </p:nvSpPr>
          <p:spPr bwMode="auto">
            <a:xfrm flipH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 flipH="1" flipV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5" name="Line 31"/>
            <p:cNvSpPr>
              <a:spLocks noChangeShapeType="1"/>
            </p:cNvSpPr>
            <p:nvPr/>
          </p:nvSpPr>
          <p:spPr bwMode="auto">
            <a:xfrm flipH="1" flipV="1">
              <a:off x="4287" y="3657"/>
              <a:ext cx="54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36" name="Rectangle 32"/>
          <p:cNvSpPr>
            <a:spLocks noGrp="1" noChangeArrowheads="1"/>
          </p:cNvSpPr>
          <p:nvPr>
            <p:ph type="title"/>
          </p:nvPr>
        </p:nvSpPr>
        <p:spPr>
          <a:xfrm>
            <a:off x="493713" y="312738"/>
            <a:ext cx="8158162" cy="1081087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 rot="-5400000">
            <a:off x="4610893" y="2224882"/>
            <a:ext cx="3032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 rot="-5400000">
            <a:off x="4332288" y="1665287"/>
            <a:ext cx="838200" cy="4968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 rot="5400000" flipV="1">
            <a:off x="2170906" y="4039394"/>
            <a:ext cx="852488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 rot="5400000" flipV="1">
            <a:off x="2427288" y="3935412"/>
            <a:ext cx="852488" cy="41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rot="5400000">
            <a:off x="2266950" y="395922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rot="5400000">
            <a:off x="2509838" y="4048125"/>
            <a:ext cx="852488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 rot="5400000" flipV="1">
            <a:off x="3125788" y="3770312"/>
            <a:ext cx="852488" cy="741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 rot="5400000" flipV="1">
            <a:off x="3167857" y="3967956"/>
            <a:ext cx="8636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 rot="5400000" flipV="1">
            <a:off x="3635376" y="3860800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3614738" y="4043362"/>
            <a:ext cx="852488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3981450" y="3844925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 rot="5400000">
            <a:off x="3445669" y="3688556"/>
            <a:ext cx="852488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rot="5400000" flipV="1">
            <a:off x="4241800" y="3949700"/>
            <a:ext cx="852488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 rot="5400000" flipV="1">
            <a:off x="5609431" y="3877469"/>
            <a:ext cx="8524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 rot="5400000">
            <a:off x="3669506" y="3607594"/>
            <a:ext cx="852488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2" name="Line 48"/>
          <p:cNvSpPr>
            <a:spLocks noChangeShapeType="1"/>
          </p:cNvSpPr>
          <p:nvPr/>
        </p:nvSpPr>
        <p:spPr bwMode="auto">
          <a:xfrm rot="5400000" flipV="1">
            <a:off x="4540250" y="4032250"/>
            <a:ext cx="8524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 rot="5400000" flipV="1">
            <a:off x="5059363" y="4046537"/>
            <a:ext cx="852488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 rot="5400000">
            <a:off x="4328319" y="3885406"/>
            <a:ext cx="8524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 rot="5400000" flipV="1">
            <a:off x="4910931" y="4042569"/>
            <a:ext cx="852488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 rot="5400000">
            <a:off x="5145881" y="3788569"/>
            <a:ext cx="852488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 rot="5400000">
            <a:off x="55435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 rot="5400000" flipV="1">
            <a:off x="53276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 rot="5400000">
            <a:off x="5803900" y="4065588"/>
            <a:ext cx="852488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 rot="5400000" flipV="1">
            <a:off x="6348413" y="3824287"/>
            <a:ext cx="852488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1" name="Text Box 57"/>
          <p:cNvSpPr txBox="1">
            <a:spLocks noChangeArrowheads="1"/>
          </p:cNvSpPr>
          <p:nvPr/>
        </p:nvSpPr>
        <p:spPr bwMode="auto">
          <a:xfrm rot="-5400000">
            <a:off x="4607719" y="1159669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2" name="Line 58"/>
          <p:cNvSpPr>
            <a:spLocks noChangeShapeType="1"/>
          </p:cNvSpPr>
          <p:nvPr/>
        </p:nvSpPr>
        <p:spPr bwMode="auto">
          <a:xfrm rot="5400000">
            <a:off x="2986881" y="3933032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3" name="Line 59"/>
          <p:cNvSpPr>
            <a:spLocks noChangeShapeType="1"/>
          </p:cNvSpPr>
          <p:nvPr/>
        </p:nvSpPr>
        <p:spPr bwMode="auto">
          <a:xfrm rot="5400000" flipV="1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4" name="Line 60"/>
          <p:cNvSpPr>
            <a:spLocks noChangeShapeType="1"/>
          </p:cNvSpPr>
          <p:nvPr/>
        </p:nvSpPr>
        <p:spPr bwMode="auto">
          <a:xfrm rot="5400000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5" name="Line 61"/>
          <p:cNvSpPr>
            <a:spLocks noChangeShapeType="1"/>
          </p:cNvSpPr>
          <p:nvPr/>
        </p:nvSpPr>
        <p:spPr bwMode="auto">
          <a:xfrm rot="5400000">
            <a:off x="6371432" y="3860006"/>
            <a:ext cx="8636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6" name="Text Box 62"/>
          <p:cNvSpPr txBox="1">
            <a:spLocks noChangeArrowheads="1"/>
          </p:cNvSpPr>
          <p:nvPr/>
        </p:nvSpPr>
        <p:spPr bwMode="auto">
          <a:xfrm>
            <a:off x="2374900" y="4667250"/>
            <a:ext cx="252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b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7" name="Text Box 63"/>
          <p:cNvSpPr txBox="1">
            <a:spLocks noChangeArrowheads="1"/>
          </p:cNvSpPr>
          <p:nvPr/>
        </p:nvSpPr>
        <p:spPr bwMode="auto">
          <a:xfrm>
            <a:off x="2536825" y="4667250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d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8" name="Text Box 64"/>
          <p:cNvSpPr txBox="1">
            <a:spLocks noChangeArrowheads="1"/>
          </p:cNvSpPr>
          <p:nvPr/>
        </p:nvSpPr>
        <p:spPr bwMode="auto">
          <a:xfrm>
            <a:off x="2736850" y="4667250"/>
            <a:ext cx="453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a   c   i   h    e   l    j   m  f   n   g   o   l   q    r   t   v   p   s   u   </a:t>
            </a:r>
            <a:r>
              <a:rPr lang="en-US" sz="1200">
                <a:latin typeface="Times New Roman" pitchFamily="18" charset="0"/>
              </a:rPr>
              <a:t>z   y   x   w 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9" name="Text Box 65"/>
          <p:cNvSpPr txBox="1">
            <a:spLocks noChangeArrowheads="1"/>
          </p:cNvSpPr>
          <p:nvPr/>
        </p:nvSpPr>
        <p:spPr bwMode="auto">
          <a:xfrm>
            <a:off x="1611313" y="3357563"/>
            <a:ext cx="578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=</a:t>
            </a:r>
            <a:r>
              <a:rPr lang="en-US" sz="3200">
                <a:latin typeface="Times New Roman" pitchFamily="18" charset="0"/>
              </a:rPr>
              <a:t> (                                               )</a:t>
            </a:r>
            <a:endParaRPr lang="cs-CZ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5" dur="2000" fill="hold"/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7" dur="2000" fill="hold"/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9" dur="2000" fill="hold"/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1" dur="2000" fill="hold"/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3" dur="2000" fill="hold"/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5" dur="2000" fill="hold"/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7" dur="2000" fill="hold"/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9" dur="2000" fill="hold"/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1" dur="2000" fill="hold"/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3" dur="2000" fill="hold"/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5" dur="2000" fill="hold"/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7" dur="2000" fill="hold"/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9" dur="2000" fill="hold"/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1" dur="2000" fill="hold"/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3" dur="2000" fill="hold"/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5" dur="2000" fill="hold"/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7" dur="2000" fill="hold"/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9" dur="2000" fill="hold"/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1" dur="2000" fill="hold"/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3" dur="2000" fill="hold"/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5" dur="2000" fill="hold"/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7" dur="2000" fill="hold"/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9" dur="2000" fill="hold"/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1" dur="2000" fill="hold"/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3" dur="2000" fill="hold"/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5" dur="2000" fill="hold"/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7" dur="2000" fill="hold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9" dur="2000" fill="hold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1" dur="2000" fill="hold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3" dur="2000" fill="hold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5" dur="2000" fill="hold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7" dur="2000" fill="hold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9" dur="2000" fill="hold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1" dur="2000" fill="hold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3" dur="2000" fill="hold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5" dur="2000" fill="hold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7" dur="2000" fill="hold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9" dur="2000" fill="hold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1" dur="2000" fill="hold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3" dur="2000" fill="hold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5" dur="2000" fill="hold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7" dur="2000" fill="hold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9" dur="2000" fill="hold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1" dur="2000" fill="hold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3" dur="2000" fill="hold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5" dur="2000" fill="hold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7" dur="2000" fill="hold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9" dur="2000" fill="hold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1" dur="2000" fill="hold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3" dur="2000" fill="hold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5" dur="2000" fill="hold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7" dur="2000" fill="hold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4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5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2000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2000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2000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2000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2000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2000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2000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2000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2000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2000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2000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2000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2000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20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20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20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20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20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20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20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20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20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20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0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20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20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47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2000"/>
                                        <p:tgtEl>
                                          <p:spTgt spid="47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2000"/>
                                        <p:tgtEl>
                                          <p:spTgt spid="47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47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2000"/>
                                        <p:tgtEl>
                                          <p:spTgt spid="47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47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1" dur="2000" fill="hold"/>
                                        <p:tgtEl>
                                          <p:spTgt spid="47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3" dur="20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5" dur="20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2000"/>
                            </p:stCondLst>
                            <p:childTnLst>
                              <p:par>
                                <p:cTn id="4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6" grpId="0"/>
      <p:bldP spid="47137" grpId="0" build="allAtOnce"/>
      <p:bldP spid="47137" grpId="1" build="allAtOnce"/>
      <p:bldP spid="47138" grpId="0" animBg="1"/>
      <p:bldP spid="47138" grpId="1" animBg="1"/>
      <p:bldP spid="47139" grpId="0" animBg="1"/>
      <p:bldP spid="47139" grpId="1" animBg="1"/>
      <p:bldP spid="47140" grpId="0" animBg="1"/>
      <p:bldP spid="47140" grpId="1" animBg="1"/>
      <p:bldP spid="47141" grpId="0" animBg="1"/>
      <p:bldP spid="47141" grpId="1" animBg="1"/>
      <p:bldP spid="47142" grpId="0" animBg="1"/>
      <p:bldP spid="47142" grpId="1" animBg="1"/>
      <p:bldP spid="47143" grpId="0" animBg="1"/>
      <p:bldP spid="47143" grpId="1" animBg="1"/>
      <p:bldP spid="47144" grpId="0" animBg="1"/>
      <p:bldP spid="47144" grpId="1" animBg="1"/>
      <p:bldP spid="47145" grpId="0" animBg="1"/>
      <p:bldP spid="47145" grpId="1" animBg="1"/>
      <p:bldP spid="47146" grpId="0" animBg="1"/>
      <p:bldP spid="47146" grpId="1" animBg="1"/>
      <p:bldP spid="47147" grpId="0" animBg="1"/>
      <p:bldP spid="47147" grpId="1" animBg="1"/>
      <p:bldP spid="47148" grpId="0" animBg="1"/>
      <p:bldP spid="47148" grpId="1" animBg="1"/>
      <p:bldP spid="47149" grpId="0" animBg="1"/>
      <p:bldP spid="47149" grpId="1" animBg="1"/>
      <p:bldP spid="47150" grpId="0" animBg="1"/>
      <p:bldP spid="47150" grpId="1" animBg="1"/>
      <p:bldP spid="47151" grpId="0" animBg="1"/>
      <p:bldP spid="47151" grpId="1" animBg="1"/>
      <p:bldP spid="47152" grpId="0" animBg="1"/>
      <p:bldP spid="47152" grpId="1" animBg="1"/>
      <p:bldP spid="47153" grpId="0" animBg="1"/>
      <p:bldP spid="47153" grpId="1" animBg="1"/>
      <p:bldP spid="47154" grpId="0" animBg="1"/>
      <p:bldP spid="47154" grpId="1" animBg="1"/>
      <p:bldP spid="47155" grpId="0" animBg="1"/>
      <p:bldP spid="47155" grpId="1" animBg="1"/>
      <p:bldP spid="47156" grpId="0" animBg="1"/>
      <p:bldP spid="47156" grpId="1" animBg="1"/>
      <p:bldP spid="47157" grpId="0" animBg="1"/>
      <p:bldP spid="47157" grpId="1" animBg="1"/>
      <p:bldP spid="47158" grpId="0" animBg="1"/>
      <p:bldP spid="47158" grpId="1" animBg="1"/>
      <p:bldP spid="47159" grpId="0" animBg="1"/>
      <p:bldP spid="47159" grpId="1" animBg="1"/>
      <p:bldP spid="47160" grpId="0" animBg="1"/>
      <p:bldP spid="47160" grpId="1" animBg="1"/>
      <p:bldP spid="47161" grpId="0" build="allAtOnce"/>
      <p:bldP spid="47162" grpId="0" animBg="1"/>
      <p:bldP spid="47162" grpId="1" animBg="1"/>
      <p:bldP spid="47163" grpId="0" animBg="1"/>
      <p:bldP spid="47163" grpId="1" animBg="1"/>
      <p:bldP spid="47164" grpId="0" animBg="1"/>
      <p:bldP spid="47164" grpId="1" animBg="1"/>
      <p:bldP spid="47165" grpId="0" animBg="1"/>
      <p:bldP spid="47165" grpId="1" animBg="1"/>
      <p:bldP spid="47166" grpId="0"/>
      <p:bldP spid="47166" grpId="1"/>
      <p:bldP spid="47167" grpId="0"/>
      <p:bldP spid="47167" grpId="1"/>
      <p:bldP spid="47168" grpId="0"/>
      <p:bldP spid="47168" grpId="1"/>
      <p:bldP spid="471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843213" y="2565400"/>
            <a:ext cx="561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651125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267700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122488" y="2565400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052513"/>
            <a:ext cx="1352550" cy="5457825"/>
          </a:xfrm>
          <a:prstGeom prst="rect">
            <a:avLst/>
          </a:prstGeom>
          <a:noFill/>
        </p:spPr>
      </p:pic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755650" y="659765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742950" y="10064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6088" y="3632200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l j m f n g o l q r t v p s u z y x v</a:t>
            </a:r>
          </a:p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795588" y="350043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8412163" y="352425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955800" y="3573463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 baseline="30000">
                <a:latin typeface="Times New Roman" pitchFamily="18" charset="0"/>
              </a:rPr>
              <a:t>-1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503488" y="3573463"/>
            <a:ext cx="41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>
                <a:latin typeface="Times New Roman" pitchFamily="18" charset="0"/>
              </a:rPr>
              <a:t>=</a:t>
            </a:r>
            <a:endParaRPr lang="en-US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33" grpId="0"/>
      <p:bldP spid="48134" grpId="0"/>
      <p:bldP spid="48136" grpId="0" animBg="1"/>
      <p:bldP spid="48137" grpId="0" animBg="1"/>
      <p:bldP spid="48138" grpId="0"/>
      <p:bldP spid="48139" grpId="0"/>
      <p:bldP spid="48140" grpId="0"/>
      <p:bldP spid="48141" grpId="0"/>
      <p:bldP spid="481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Rotory lze násobit</a:t>
            </a:r>
            <a:endParaRPr lang="en-US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H="1">
            <a:off x="1560513" y="1712913"/>
            <a:ext cx="852487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1560513" y="1865313"/>
            <a:ext cx="852487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 flipV="1">
            <a:off x="1546225" y="1727200"/>
            <a:ext cx="852488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H="1" flipV="1">
            <a:off x="1560513" y="2060575"/>
            <a:ext cx="852487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1560513" y="2398713"/>
            <a:ext cx="852487" cy="741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1549400" y="2636838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1544638" y="2997200"/>
            <a:ext cx="868362" cy="554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1560513" y="3160713"/>
            <a:ext cx="852487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1536700" y="3313113"/>
            <a:ext cx="862013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 flipV="1">
            <a:off x="1560513" y="2636838"/>
            <a:ext cx="852487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1536700" y="3694113"/>
            <a:ext cx="87630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1560513" y="4989513"/>
            <a:ext cx="852487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 flipV="1">
            <a:off x="1560513" y="2779713"/>
            <a:ext cx="852487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1536700" y="4075113"/>
            <a:ext cx="87630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1560513" y="4608513"/>
            <a:ext cx="852487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 flipV="1">
            <a:off x="1560513" y="3716338"/>
            <a:ext cx="852487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>
            <a:off x="1560513" y="4456113"/>
            <a:ext cx="85248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H="1" flipV="1">
            <a:off x="1560513" y="4437063"/>
            <a:ext cx="852487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H="1" flipV="1">
            <a:off x="1549400" y="50133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1549400" y="47974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H="1" flipV="1">
            <a:off x="1560513" y="5372100"/>
            <a:ext cx="852487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1560513" y="5675313"/>
            <a:ext cx="852487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2397125" y="1562100"/>
            <a:ext cx="2016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H="1" flipV="1">
            <a:off x="1549400" y="2420938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flipH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H="1" flipV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 flipH="1" flipV="1">
            <a:off x="1549400" y="5732463"/>
            <a:ext cx="8636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 flipV="1">
            <a:off x="690563" y="1916113"/>
            <a:ext cx="866775" cy="140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V="1">
            <a:off x="688975" y="2276475"/>
            <a:ext cx="868363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698500" y="1712913"/>
            <a:ext cx="844550" cy="252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>
            <a:off x="709613" y="1704975"/>
            <a:ext cx="847725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flipV="1">
            <a:off x="685800" y="3140075"/>
            <a:ext cx="871538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>
            <a:off x="685800" y="2085975"/>
            <a:ext cx="871538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>
            <a:off x="685800" y="1885950"/>
            <a:ext cx="852488" cy="166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685800" y="2446338"/>
            <a:ext cx="87153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 flipV="1">
            <a:off x="684213" y="3914775"/>
            <a:ext cx="849312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688975" y="2268538"/>
            <a:ext cx="868363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685800" y="2990850"/>
            <a:ext cx="850900" cy="110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696913" y="2776538"/>
            <a:ext cx="860425" cy="274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4" name="Line 42"/>
          <p:cNvSpPr>
            <a:spLocks noChangeShapeType="1"/>
          </p:cNvSpPr>
          <p:nvPr/>
        </p:nvSpPr>
        <p:spPr bwMode="auto">
          <a:xfrm>
            <a:off x="687388" y="2614613"/>
            <a:ext cx="86995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685800" y="3684588"/>
            <a:ext cx="8429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6" name="Line 44"/>
          <p:cNvSpPr>
            <a:spLocks noChangeShapeType="1"/>
          </p:cNvSpPr>
          <p:nvPr/>
        </p:nvSpPr>
        <p:spPr bwMode="auto">
          <a:xfrm flipV="1">
            <a:off x="671513" y="4797425"/>
            <a:ext cx="885825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>
            <a:off x="685800" y="3151188"/>
            <a:ext cx="871538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 flipV="1">
            <a:off x="687388" y="4652963"/>
            <a:ext cx="869950" cy="1243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V="1">
            <a:off x="709613" y="4437063"/>
            <a:ext cx="847725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0" name="Line 48"/>
          <p:cNvSpPr>
            <a:spLocks noChangeShapeType="1"/>
          </p:cNvSpPr>
          <p:nvPr/>
        </p:nvSpPr>
        <p:spPr bwMode="auto">
          <a:xfrm>
            <a:off x="674688" y="4810125"/>
            <a:ext cx="88265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1" name="Line 49"/>
          <p:cNvSpPr>
            <a:spLocks noChangeShapeType="1"/>
          </p:cNvSpPr>
          <p:nvPr/>
        </p:nvSpPr>
        <p:spPr bwMode="auto">
          <a:xfrm flipV="1">
            <a:off x="703263" y="5156200"/>
            <a:ext cx="854075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2" name="Line 50"/>
          <p:cNvSpPr>
            <a:spLocks noChangeShapeType="1"/>
          </p:cNvSpPr>
          <p:nvPr/>
        </p:nvSpPr>
        <p:spPr bwMode="auto">
          <a:xfrm flipV="1">
            <a:off x="696913" y="5372100"/>
            <a:ext cx="8604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696913" y="6062663"/>
            <a:ext cx="860425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4" name="Line 52"/>
          <p:cNvSpPr>
            <a:spLocks noChangeShapeType="1"/>
          </p:cNvSpPr>
          <p:nvPr/>
        </p:nvSpPr>
        <p:spPr bwMode="auto">
          <a:xfrm flipV="1">
            <a:off x="693738" y="2420938"/>
            <a:ext cx="863600" cy="293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5" name="Line 53"/>
          <p:cNvSpPr>
            <a:spLocks noChangeShapeType="1"/>
          </p:cNvSpPr>
          <p:nvPr/>
        </p:nvSpPr>
        <p:spPr bwMode="auto">
          <a:xfrm>
            <a:off x="695325" y="4448175"/>
            <a:ext cx="862013" cy="164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6" name="Line 54"/>
          <p:cNvSpPr>
            <a:spLocks noChangeShapeType="1"/>
          </p:cNvSpPr>
          <p:nvPr/>
        </p:nvSpPr>
        <p:spPr bwMode="auto">
          <a:xfrm flipV="1">
            <a:off x="695325" y="5876925"/>
            <a:ext cx="862013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>
            <a:off x="685800" y="4086225"/>
            <a:ext cx="871538" cy="164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468313" y="1555750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684213" y="1557338"/>
            <a:ext cx="1727200" cy="48974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210" name="Line 58"/>
          <p:cNvSpPr>
            <a:spLocks noChangeShapeType="1"/>
          </p:cNvSpPr>
          <p:nvPr/>
        </p:nvSpPr>
        <p:spPr bwMode="auto">
          <a:xfrm>
            <a:off x="1533525" y="1547813"/>
            <a:ext cx="14288" cy="4900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827088" y="63754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M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1738313" y="63769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4984750" y="3594100"/>
            <a:ext cx="203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3355975" y="1916113"/>
            <a:ext cx="56086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2825750" y="1989138"/>
            <a:ext cx="59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16" name="Text Box 64"/>
          <p:cNvSpPr txBox="1">
            <a:spLocks noChangeArrowheads="1"/>
          </p:cNvSpPr>
          <p:nvPr/>
        </p:nvSpPr>
        <p:spPr bwMode="auto">
          <a:xfrm>
            <a:off x="3189288" y="19161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7" name="Text Box 65"/>
          <p:cNvSpPr txBox="1">
            <a:spLocks noChangeArrowheads="1"/>
          </p:cNvSpPr>
          <p:nvPr/>
        </p:nvSpPr>
        <p:spPr bwMode="auto">
          <a:xfrm>
            <a:off x="8805863" y="18780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3348038" y="2551113"/>
            <a:ext cx="570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k j m f n g o l q r t v p s u z y x w 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 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9" name="Rectangle 67"/>
          <p:cNvSpPr>
            <a:spLocks noChangeArrowheads="1"/>
          </p:cNvSpPr>
          <p:nvPr/>
        </p:nvSpPr>
        <p:spPr bwMode="auto">
          <a:xfrm>
            <a:off x="3190875" y="2492375"/>
            <a:ext cx="27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8815388" y="2505075"/>
            <a:ext cx="30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2808288" y="2565400"/>
            <a:ext cx="52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22" name="Text Box 70"/>
          <p:cNvSpPr txBox="1">
            <a:spLocks noChangeArrowheads="1"/>
          </p:cNvSpPr>
          <p:nvPr/>
        </p:nvSpPr>
        <p:spPr bwMode="auto">
          <a:xfrm>
            <a:off x="3360738" y="3357563"/>
            <a:ext cx="5997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3225800" y="33575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4" name="Text Box 72"/>
          <p:cNvSpPr txBox="1">
            <a:spLocks noChangeArrowheads="1"/>
          </p:cNvSpPr>
          <p:nvPr/>
        </p:nvSpPr>
        <p:spPr bwMode="auto">
          <a:xfrm>
            <a:off x="8789988" y="333216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5" name="Text Box 73"/>
          <p:cNvSpPr txBox="1">
            <a:spLocks noChangeArrowheads="1"/>
          </p:cNvSpPr>
          <p:nvPr/>
        </p:nvSpPr>
        <p:spPr bwMode="auto">
          <a:xfrm>
            <a:off x="2649538" y="3429000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3348038" y="4221163"/>
            <a:ext cx="60483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l m b g s c h a f i d j r k n v y p t u z e o w q x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3225800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8797925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9" name="Text Box 77"/>
          <p:cNvSpPr txBox="1">
            <a:spLocks noChangeArrowheads="1"/>
          </p:cNvSpPr>
          <p:nvPr/>
        </p:nvSpPr>
        <p:spPr bwMode="auto">
          <a:xfrm>
            <a:off x="2665413" y="4221163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30" name="Text Box 78"/>
          <p:cNvSpPr txBox="1">
            <a:spLocks noChangeArrowheads="1"/>
          </p:cNvSpPr>
          <p:nvPr/>
        </p:nvSpPr>
        <p:spPr bwMode="auto">
          <a:xfrm>
            <a:off x="3709988" y="4941888"/>
            <a:ext cx="417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MN   </a:t>
            </a:r>
            <a:r>
              <a:rPr lang="cs-CZ" sz="3200" b="1">
                <a:latin typeface="Times New Roman" pitchFamily="18" charset="0"/>
              </a:rPr>
              <a:t>se nerovná</a:t>
            </a:r>
            <a:r>
              <a:rPr lang="cs-CZ" sz="3200" i="1">
                <a:latin typeface="Times New Roman" pitchFamily="18" charset="0"/>
              </a:rPr>
              <a:t>   NM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1" name="Text Box 79"/>
          <p:cNvSpPr txBox="1">
            <a:spLocks noChangeArrowheads="1"/>
          </p:cNvSpPr>
          <p:nvPr/>
        </p:nvSpPr>
        <p:spPr bwMode="auto">
          <a:xfrm>
            <a:off x="3635375" y="5589588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R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MN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=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RM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6280150" y="5632450"/>
            <a:ext cx="1316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=RMN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 flipH="1">
            <a:off x="965200" y="1341438"/>
            <a:ext cx="11588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316 4.44444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-0.03629 4.4444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10" grpId="0" animBg="1"/>
      <p:bldP spid="49212" grpId="0"/>
      <p:bldP spid="49214" grpId="0"/>
      <p:bldP spid="49215" grpId="0"/>
      <p:bldP spid="49216" grpId="0"/>
      <p:bldP spid="49217" grpId="0"/>
      <p:bldP spid="49218" grpId="0"/>
      <p:bldP spid="49219" grpId="0"/>
      <p:bldP spid="49220" grpId="0"/>
      <p:bldP spid="49221" grpId="0"/>
      <p:bldP spid="49222" grpId="0"/>
      <p:bldP spid="49223" grpId="0"/>
      <p:bldP spid="49224" grpId="0"/>
      <p:bldP spid="49225" grpId="0"/>
      <p:bldP spid="49226" grpId="0"/>
      <p:bldP spid="49227" grpId="0"/>
      <p:bldP spid="49228" grpId="0"/>
      <p:bldP spid="49229" grpId="0"/>
      <p:bldP spid="49230" grpId="0"/>
      <p:bldP spid="49231" grpId="0"/>
      <p:bldP spid="49232" grpId="0"/>
      <p:bldP spid="492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Grafické znázornění permutací</a:t>
            </a:r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846138" y="1514475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403350" y="147002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619250" y="1557338"/>
            <a:ext cx="5616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083425" y="14859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827088" y="2708275"/>
            <a:ext cx="6492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1476375" y="2708275"/>
            <a:ext cx="5746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1331913" y="3429000"/>
            <a:ext cx="7191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 flipV="1">
            <a:off x="827088" y="3429000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3203575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140200" y="2636838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3563938" y="3357563"/>
            <a:ext cx="8636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H="1" flipV="1">
            <a:off x="2987675" y="3357563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V="1">
            <a:off x="2987675" y="2636838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5724525" y="2636838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V="1">
            <a:off x="5219700" y="2636838"/>
            <a:ext cx="5048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V="1">
            <a:off x="7235825" y="2852738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7885113" y="2852738"/>
            <a:ext cx="5032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 flipH="1">
            <a:off x="7235825" y="36449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 flipV="1">
            <a:off x="1042988" y="4652963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1835150" y="4652963"/>
            <a:ext cx="5048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 flipH="1">
            <a:off x="1403350" y="5445125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 flipH="1" flipV="1">
            <a:off x="1042988" y="5300663"/>
            <a:ext cx="3603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 flipV="1">
            <a:off x="3492500" y="4581525"/>
            <a:ext cx="7921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4284663" y="4581525"/>
            <a:ext cx="5032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 flipV="1">
            <a:off x="5867400" y="4652963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 flipV="1">
            <a:off x="7308850" y="4652963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2339975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3132138" y="6165850"/>
            <a:ext cx="507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Cyklick</a:t>
            </a:r>
            <a:r>
              <a:rPr lang="cs-CZ"/>
              <a:t>ý typ permutace </a:t>
            </a:r>
            <a:r>
              <a:rPr lang="cs-CZ" i="1"/>
              <a:t>N </a:t>
            </a:r>
            <a:r>
              <a:rPr lang="cs-CZ"/>
              <a:t>:  (0,2,3,2,1,0,0, . . . . )</a:t>
            </a:r>
            <a:endParaRPr lang="en-US" i="1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39750" y="32845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1319213" y="23876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2051050" y="32131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1187450" y="40767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2713038" y="31877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2916238" y="24923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i</a:t>
            </a:r>
            <a:endParaRPr lang="en-US" sz="1600"/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4067175" y="22764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j</a:t>
            </a:r>
            <a:endParaRPr lang="en-US" sz="1600"/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4427538" y="3141663"/>
            <a:ext cx="354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m</a:t>
            </a:r>
            <a:endParaRPr lang="en-US" sz="1600"/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3454400" y="38227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 flipH="1">
            <a:off x="5219700" y="3213100"/>
            <a:ext cx="129698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5003800" y="33909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5567363" y="23018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h</a:t>
            </a:r>
            <a:endParaRPr lang="en-US" sz="1600"/>
          </a:p>
        </p:txBody>
      </p:sp>
      <p:sp>
        <p:nvSpPr>
          <p:cNvPr id="51262" name="Text Box 62"/>
          <p:cNvSpPr txBox="1">
            <a:spLocks noChangeArrowheads="1"/>
          </p:cNvSpPr>
          <p:nvPr/>
        </p:nvSpPr>
        <p:spPr bwMode="auto">
          <a:xfrm>
            <a:off x="6516688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k</a:t>
            </a:r>
            <a:endParaRPr lang="en-US" sz="1600"/>
          </a:p>
        </p:txBody>
      </p:sp>
      <p:sp>
        <p:nvSpPr>
          <p:cNvPr id="51263" name="Text Box 63"/>
          <p:cNvSpPr txBox="1">
            <a:spLocks noChangeArrowheads="1"/>
          </p:cNvSpPr>
          <p:nvPr/>
        </p:nvSpPr>
        <p:spPr bwMode="auto">
          <a:xfrm>
            <a:off x="7019925" y="3500438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l</a:t>
            </a:r>
            <a:endParaRPr lang="en-US" sz="1600"/>
          </a:p>
        </p:txBody>
      </p:sp>
      <p:sp>
        <p:nvSpPr>
          <p:cNvPr id="51264" name="Text Box 64"/>
          <p:cNvSpPr txBox="1">
            <a:spLocks noChangeArrowheads="1"/>
          </p:cNvSpPr>
          <p:nvPr/>
        </p:nvSpPr>
        <p:spPr bwMode="auto">
          <a:xfrm>
            <a:off x="7740650" y="25400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n</a:t>
            </a:r>
            <a:endParaRPr lang="en-US" sz="1600"/>
          </a:p>
        </p:txBody>
      </p:sp>
      <p:sp>
        <p:nvSpPr>
          <p:cNvPr id="51265" name="Text Box 65"/>
          <p:cNvSpPr txBox="1">
            <a:spLocks noChangeArrowheads="1"/>
          </p:cNvSpPr>
          <p:nvPr/>
        </p:nvSpPr>
        <p:spPr bwMode="auto">
          <a:xfrm>
            <a:off x="8362950" y="35004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o</a:t>
            </a:r>
            <a:endParaRPr lang="en-US" sz="1600"/>
          </a:p>
        </p:txBody>
      </p:sp>
      <p:sp>
        <p:nvSpPr>
          <p:cNvPr id="51266" name="Text Box 66"/>
          <p:cNvSpPr txBox="1">
            <a:spLocks noChangeArrowheads="1"/>
          </p:cNvSpPr>
          <p:nvPr/>
        </p:nvSpPr>
        <p:spPr bwMode="auto">
          <a:xfrm>
            <a:off x="755650" y="51577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1267" name="Text Box 67"/>
          <p:cNvSpPr txBox="1">
            <a:spLocks noChangeArrowheads="1"/>
          </p:cNvSpPr>
          <p:nvPr/>
        </p:nvSpPr>
        <p:spPr bwMode="auto">
          <a:xfrm>
            <a:off x="1692275" y="42926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q</a:t>
            </a:r>
            <a:endParaRPr lang="en-US" sz="1600"/>
          </a:p>
        </p:txBody>
      </p:sp>
      <p:sp>
        <p:nvSpPr>
          <p:cNvPr id="51268" name="Text Box 68"/>
          <p:cNvSpPr txBox="1">
            <a:spLocks noChangeArrowheads="1"/>
          </p:cNvSpPr>
          <p:nvPr/>
        </p:nvSpPr>
        <p:spPr bwMode="auto">
          <a:xfrm>
            <a:off x="2339975" y="5300663"/>
            <a:ext cx="252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r</a:t>
            </a:r>
            <a:endParaRPr lang="en-US" sz="1600"/>
          </a:p>
        </p:txBody>
      </p:sp>
      <p:sp>
        <p:nvSpPr>
          <p:cNvPr id="51269" name="Text Box 69"/>
          <p:cNvSpPr txBox="1">
            <a:spLocks noChangeArrowheads="1"/>
          </p:cNvSpPr>
          <p:nvPr/>
        </p:nvSpPr>
        <p:spPr bwMode="auto">
          <a:xfrm>
            <a:off x="1331913" y="60674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t</a:t>
            </a:r>
            <a:endParaRPr lang="en-US" sz="1600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 flipH="1">
            <a:off x="3492500" y="5300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71" name="Text Box 71"/>
          <p:cNvSpPr txBox="1">
            <a:spLocks noChangeArrowheads="1"/>
          </p:cNvSpPr>
          <p:nvPr/>
        </p:nvSpPr>
        <p:spPr bwMode="auto">
          <a:xfrm>
            <a:off x="3238500" y="51577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s</a:t>
            </a:r>
            <a:endParaRPr lang="en-US" sz="1600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4211638" y="42926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</a:t>
            </a:r>
            <a:endParaRPr lang="en-US" sz="1600"/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4762500" y="51657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u</a:t>
            </a:r>
            <a:endParaRPr lang="en-US" sz="1600"/>
          </a:p>
        </p:txBody>
      </p:sp>
      <p:sp>
        <p:nvSpPr>
          <p:cNvPr id="51274" name="Text Box 74"/>
          <p:cNvSpPr txBox="1">
            <a:spLocks noChangeArrowheads="1"/>
          </p:cNvSpPr>
          <p:nvPr/>
        </p:nvSpPr>
        <p:spPr bwMode="auto">
          <a:xfrm>
            <a:off x="5580063" y="53736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w</a:t>
            </a:r>
            <a:endParaRPr lang="en-US" sz="1600"/>
          </a:p>
        </p:txBody>
      </p:sp>
      <p:sp>
        <p:nvSpPr>
          <p:cNvPr id="51275" name="Text Box 75"/>
          <p:cNvSpPr txBox="1">
            <a:spLocks noChangeArrowheads="1"/>
          </p:cNvSpPr>
          <p:nvPr/>
        </p:nvSpPr>
        <p:spPr bwMode="auto">
          <a:xfrm>
            <a:off x="6516688" y="43656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z</a:t>
            </a:r>
            <a:endParaRPr lang="en-US" sz="1600"/>
          </a:p>
        </p:txBody>
      </p:sp>
      <p:sp>
        <p:nvSpPr>
          <p:cNvPr id="51276" name="Text Box 76"/>
          <p:cNvSpPr txBox="1">
            <a:spLocks noChangeArrowheads="1"/>
          </p:cNvSpPr>
          <p:nvPr/>
        </p:nvSpPr>
        <p:spPr bwMode="auto">
          <a:xfrm>
            <a:off x="7054850" y="53387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</a:t>
            </a:r>
            <a:endParaRPr lang="en-US" sz="1600"/>
          </a:p>
        </p:txBody>
      </p:sp>
      <p:sp>
        <p:nvSpPr>
          <p:cNvPr id="51277" name="Text Box 77"/>
          <p:cNvSpPr txBox="1">
            <a:spLocks noChangeArrowheads="1"/>
          </p:cNvSpPr>
          <p:nvPr/>
        </p:nvSpPr>
        <p:spPr bwMode="auto">
          <a:xfrm>
            <a:off x="7956550" y="44370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y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51208" grpId="0"/>
      <p:bldP spid="51219" grpId="0" animBg="1"/>
      <p:bldP spid="51220" grpId="0" animBg="1"/>
      <p:bldP spid="51221" grpId="0" animBg="1"/>
      <p:bldP spid="51222" grpId="0" animBg="1"/>
      <p:bldP spid="51223" grpId="0" animBg="1"/>
      <p:bldP spid="51223" grpId="1" animBg="1"/>
      <p:bldP spid="51224" grpId="0" animBg="1"/>
      <p:bldP spid="51225" grpId="0" animBg="1"/>
      <p:bldP spid="51226" grpId="0" animBg="1"/>
      <p:bldP spid="51227" grpId="0" animBg="1"/>
      <p:bldP spid="51229" grpId="0" animBg="1"/>
      <p:bldP spid="51232" grpId="0" animBg="1"/>
      <p:bldP spid="51234" grpId="0" animBg="1"/>
      <p:bldP spid="51235" grpId="0" animBg="1"/>
      <p:bldP spid="51236" grpId="0" animBg="1"/>
      <p:bldP spid="51237" grpId="0" animBg="1"/>
      <p:bldP spid="51238" grpId="0" animBg="1"/>
      <p:bldP spid="51239" grpId="0" animBg="1"/>
      <p:bldP spid="51240" grpId="0" animBg="1"/>
      <p:bldP spid="51241" grpId="0" animBg="1"/>
      <p:bldP spid="51242" grpId="0" animBg="1"/>
      <p:bldP spid="51245" grpId="0" animBg="1"/>
      <p:bldP spid="51246" grpId="0" animBg="1"/>
      <p:bldP spid="51249" grpId="0"/>
      <p:bldP spid="51250" grpId="0"/>
      <p:bldP spid="51251" grpId="0"/>
      <p:bldP spid="51252" grpId="0"/>
      <p:bldP spid="51253" grpId="0"/>
      <p:bldP spid="51254" grpId="0"/>
      <p:bldP spid="51255" grpId="0"/>
      <p:bldP spid="51256" grpId="0"/>
      <p:bldP spid="51257" grpId="0"/>
      <p:bldP spid="51258" grpId="0"/>
      <p:bldP spid="51259" grpId="0" animBg="1"/>
      <p:bldP spid="51260" grpId="0"/>
      <p:bldP spid="51261" grpId="0"/>
      <p:bldP spid="51262" grpId="0"/>
      <p:bldP spid="51263" grpId="0"/>
      <p:bldP spid="51264" grpId="0"/>
      <p:bldP spid="51265" grpId="0"/>
      <p:bldP spid="51266" grpId="0"/>
      <p:bldP spid="51267" grpId="0"/>
      <p:bldP spid="51268" grpId="0"/>
      <p:bldP spid="51269" grpId="0"/>
      <p:bldP spid="51270" grpId="0" animBg="1"/>
      <p:bldP spid="51271" grpId="0"/>
      <p:bldP spid="51272" grpId="0"/>
      <p:bldP spid="51273" grpId="0"/>
      <p:bldP spid="51274" grpId="0"/>
      <p:bldP spid="51275" grpId="0"/>
      <p:bldP spid="51276" grpId="0"/>
      <p:bldP spid="512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 složené permutace</a:t>
            </a:r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730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000066"/>
                </a:solidFill>
                <a:latin typeface="Times New Roman" pitchFamily="18" charset="0"/>
              </a:rPr>
              <a:t>N=</a:t>
            </a:r>
            <a:endParaRPr lang="en-US" sz="3200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289050" y="13716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028950" y="13827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547813" y="1484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b c a e f g d</a:t>
            </a:r>
            <a:endParaRPr lang="en-US" sz="140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11188" y="2060575"/>
            <a:ext cx="796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chemeClr val="hlink"/>
                </a:solidFill>
                <a:latin typeface="Times New Roman" pitchFamily="18" charset="0"/>
              </a:rPr>
              <a:t>M=</a:t>
            </a:r>
            <a:endParaRPr lang="en-US" sz="32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1331913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547813" y="2119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b c a e f g d</a:t>
            </a:r>
          </a:p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2987675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4787900" y="1700213"/>
            <a:ext cx="1079500" cy="9366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867400" y="1700213"/>
            <a:ext cx="1081088" cy="12239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 flipV="1">
            <a:off x="4787900" y="2636838"/>
            <a:ext cx="2160588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V="1">
            <a:off x="4284663" y="3500438"/>
            <a:ext cx="1295400" cy="7207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5580063" y="3500438"/>
            <a:ext cx="1439862" cy="11525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5292725" y="4652963"/>
            <a:ext cx="1727200" cy="863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H="1" flipV="1">
            <a:off x="4284663" y="4221163"/>
            <a:ext cx="1008062" cy="1295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4491038" y="24447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5867400" y="14128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7019925" y="27320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987800" y="40290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5580063" y="32845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7019925" y="443706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48263" y="54689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5580063" y="1700213"/>
            <a:ext cx="287337" cy="18002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4859338" y="2636838"/>
            <a:ext cx="649287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07988" y="3209925"/>
            <a:ext cx="1068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FF0000"/>
                </a:solidFill>
                <a:latin typeface="Times New Roman" pitchFamily="18" charset="0"/>
              </a:rPr>
              <a:t>MN=</a:t>
            </a:r>
            <a:endParaRPr lang="en-US" sz="3200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1331913" y="314166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1547813" y="3271838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2987675" y="31480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4859338" y="2636838"/>
            <a:ext cx="433387" cy="28082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6948488" y="2924175"/>
            <a:ext cx="61912" cy="17113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867400" y="1700213"/>
            <a:ext cx="1117600" cy="29352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3" name="Line 41"/>
          <p:cNvSpPr>
            <a:spLocks noChangeShapeType="1"/>
          </p:cNvSpPr>
          <p:nvPr/>
        </p:nvSpPr>
        <p:spPr bwMode="auto">
          <a:xfrm flipH="1" flipV="1">
            <a:off x="4932363" y="2636838"/>
            <a:ext cx="647700" cy="863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4284663" y="2708275"/>
            <a:ext cx="503237" cy="1441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5" name="Line 43"/>
          <p:cNvSpPr>
            <a:spLocks noChangeShapeType="1"/>
          </p:cNvSpPr>
          <p:nvPr/>
        </p:nvSpPr>
        <p:spPr bwMode="auto">
          <a:xfrm flipH="1" flipV="1">
            <a:off x="4356100" y="4221163"/>
            <a:ext cx="2592388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8" name="Line 46"/>
          <p:cNvSpPr>
            <a:spLocks noChangeShapeType="1"/>
          </p:cNvSpPr>
          <p:nvPr/>
        </p:nvSpPr>
        <p:spPr bwMode="auto">
          <a:xfrm flipV="1">
            <a:off x="5292725" y="2924175"/>
            <a:ext cx="1584325" cy="25209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9" name="Line 47"/>
          <p:cNvSpPr>
            <a:spLocks noChangeShapeType="1"/>
          </p:cNvSpPr>
          <p:nvPr/>
        </p:nvSpPr>
        <p:spPr bwMode="auto">
          <a:xfrm flipV="1">
            <a:off x="4356100" y="1765300"/>
            <a:ext cx="1460500" cy="23844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79" grpId="0"/>
      <p:bldP spid="54280" grpId="0"/>
      <p:bldP spid="54281" grpId="0"/>
      <p:bldP spid="54282" grpId="0"/>
      <p:bldP spid="54283" grpId="0"/>
      <p:bldP spid="54284" grpId="0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3" grpId="0"/>
      <p:bldP spid="54294" grpId="0"/>
      <p:bldP spid="54295" grpId="0"/>
      <p:bldP spid="54296" grpId="0"/>
      <p:bldP spid="54297" grpId="0"/>
      <p:bldP spid="54298" grpId="0"/>
      <p:bldP spid="54301" grpId="0" animBg="1"/>
      <p:bldP spid="54302" grpId="0" animBg="1"/>
      <p:bldP spid="54303" grpId="0"/>
      <p:bldP spid="54304" grpId="0"/>
      <p:bldP spid="54305" grpId="0"/>
      <p:bldP spid="54306" grpId="0"/>
      <p:bldP spid="54307" grpId="0" animBg="1"/>
      <p:bldP spid="54310" grpId="0" animBg="1"/>
      <p:bldP spid="54311" grpId="0" animBg="1"/>
      <p:bldP spid="54313" grpId="0" animBg="1"/>
      <p:bldP spid="54314" grpId="0" animBg="1"/>
      <p:bldP spid="54315" grpId="0" animBg="1"/>
      <p:bldP spid="54318" grpId="0" animBg="1"/>
      <p:bldP spid="543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735013" y="1481138"/>
            <a:ext cx="6180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U,V   </a:t>
            </a:r>
            <a:r>
              <a:rPr lang="cs-CZ" sz="2000"/>
              <a:t>jsou permutace na nějaké množině  </a:t>
            </a:r>
            <a:r>
              <a:rPr lang="cs-CZ" sz="2000" i="1">
                <a:latin typeface="Times New Roman" pitchFamily="18" charset="0"/>
              </a:rPr>
              <a:t>Z  </a:t>
            </a:r>
            <a:r>
              <a:rPr lang="cs-CZ" sz="2000"/>
              <a:t> a </a:t>
            </a:r>
            <a:r>
              <a:rPr lang="en-US" sz="2000"/>
              <a:t>nech</a:t>
            </a:r>
            <a:r>
              <a:rPr lang="cs-CZ" sz="2000"/>
              <a:t>ť</a:t>
            </a:r>
          </a:p>
          <a:p>
            <a:r>
              <a:rPr lang="cs-CZ" sz="2000"/>
              <a:t>permutace  </a:t>
            </a:r>
            <a:r>
              <a:rPr lang="cs-CZ" sz="2000" i="1">
                <a:latin typeface="Times New Roman" pitchFamily="18" charset="0"/>
              </a:rPr>
              <a:t>X </a:t>
            </a:r>
            <a:r>
              <a:rPr lang="cs-CZ" sz="2000"/>
              <a:t> na množině  </a:t>
            </a:r>
            <a:r>
              <a:rPr lang="cs-CZ" sz="2000" i="1">
                <a:latin typeface="Times New Roman" pitchFamily="18" charset="0"/>
              </a:rPr>
              <a:t>Z</a:t>
            </a:r>
            <a:r>
              <a:rPr lang="cs-CZ" sz="2000"/>
              <a:t>  je řešením této rovnice.</a:t>
            </a:r>
            <a:endParaRPr lang="en-US" sz="2000" i="1">
              <a:latin typeface="Times New Roman" pitchFamily="18" charset="0"/>
            </a:endParaRP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792788" y="2300288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X(a)</a:t>
            </a:r>
            <a:endParaRPr lang="en-US" sz="1600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519113" y="5465763"/>
            <a:ext cx="850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Je-li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řešením rovnice, zobrazuje šipky libovolného cyklu permutace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na šipky</a:t>
            </a:r>
          </a:p>
          <a:p>
            <a:r>
              <a:rPr lang="cs-CZ"/>
              <a:t>nějakého cyklu permutace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téže délky. </a:t>
            </a:r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539750" y="6100763"/>
            <a:ext cx="803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Nutnou podmínkou pro řešitelnost rovnice je to, že permutace  </a:t>
            </a:r>
            <a:r>
              <a:rPr lang="cs-CZ" i="1">
                <a:latin typeface="Times New Roman" pitchFamily="18" charset="0"/>
              </a:rPr>
              <a:t>U,V</a:t>
            </a:r>
            <a:r>
              <a:rPr lang="cs-CZ"/>
              <a:t>   musí mít </a:t>
            </a:r>
          </a:p>
          <a:p>
            <a:r>
              <a:rPr lang="cs-CZ"/>
              <a:t>stejný cyklický typ, tj. stejný počet cyklů libovolné délky.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7" grpId="0" animBg="1"/>
      <p:bldP spid="56328" grpId="0"/>
      <p:bldP spid="56330" grpId="0"/>
      <p:bldP spid="56331" grpId="0" animBg="1"/>
      <p:bldP spid="56332" grpId="0"/>
      <p:bldP spid="56333" grpId="0" animBg="1"/>
      <p:bldP spid="56334" grpId="0"/>
      <p:bldP spid="56335" grpId="0" animBg="1"/>
      <p:bldP spid="56336" grpId="0" animBg="1"/>
      <p:bldP spid="56338" grpId="0" animBg="1"/>
      <p:bldP spid="56339" grpId="0" animBg="1"/>
      <p:bldP spid="56340" grpId="0"/>
      <p:bldP spid="56341" grpId="0"/>
      <p:bldP spid="56343" grpId="0"/>
      <p:bldP spid="56344" grpId="0" animBg="1"/>
      <p:bldP spid="56345" grpId="0" animBg="1"/>
      <p:bldP spid="56346" grpId="0" animBg="1"/>
      <p:bldP spid="56347" grpId="0" animBg="1"/>
      <p:bldP spid="56348" grpId="0"/>
      <p:bldP spid="56350" grpId="0" animBg="1"/>
      <p:bldP spid="56351" grpId="0"/>
      <p:bldP spid="56352" grpId="0" animBg="1"/>
      <p:bldP spid="56353" grpId="0" animBg="1"/>
      <p:bldP spid="563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84213" y="836613"/>
            <a:ext cx="580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naopak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</a:t>
            </a:r>
            <a:r>
              <a:rPr lang="en-US"/>
              <a:t>cyklick</a:t>
            </a:r>
            <a:r>
              <a:rPr lang="cs-CZ"/>
              <a:t>ý typ.</a:t>
            </a:r>
            <a:r>
              <a:rPr lang="cs-CZ" sz="2000"/>
              <a:t> </a:t>
            </a:r>
            <a:endParaRPr lang="en-US" sz="2000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792788" y="2300288"/>
            <a:ext cx="788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v=X(a)</a:t>
            </a:r>
            <a:endParaRPr lang="en-US" sz="1600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84213" y="1268413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nějaký cyklus v permutaci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v nějaký cyklus téže délky v permutaci </a:t>
            </a:r>
            <a:r>
              <a:rPr lang="cs-CZ" i="1">
                <a:latin typeface="Times New Roman" pitchFamily="18" charset="0"/>
              </a:rPr>
              <a:t>V.</a:t>
            </a:r>
            <a:r>
              <a:rPr lang="cs-CZ"/>
              <a:t> 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8148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Dále zvolíme ve vybraném cyklu permutace </a:t>
            </a:r>
            <a:r>
              <a:rPr lang="cs-CZ" i="1">
                <a:latin typeface="Times New Roman" pitchFamily="18" charset="0"/>
              </a:rPr>
              <a:t>U  </a:t>
            </a:r>
            <a:r>
              <a:rPr lang="cs-CZ"/>
              <a:t>prvek</a:t>
            </a:r>
            <a:r>
              <a:rPr lang="cs-CZ" i="1">
                <a:latin typeface="Times New Roman" pitchFamily="18" charset="0"/>
              </a:rPr>
              <a:t> a  </a:t>
            </a:r>
            <a:r>
              <a:rPr lang="cs-CZ"/>
              <a:t>a ve vybraném cyklu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V </a:t>
            </a:r>
            <a:r>
              <a:rPr lang="cs-CZ"/>
              <a:t> nějaký prvek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a zkusíme najít řešení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, pro které platí </a:t>
            </a:r>
            <a:r>
              <a:rPr lang="cs-CZ" i="1">
                <a:latin typeface="Times New Roman" pitchFamily="18" charset="0"/>
              </a:rPr>
              <a:t>X(a)=v. </a:t>
            </a:r>
            <a:endParaRPr lang="cs-CZ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611188" y="5373688"/>
            <a:ext cx="812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Zvolená hodnota </a:t>
            </a:r>
            <a:r>
              <a:rPr lang="cs-CZ" i="1">
                <a:latin typeface="Times New Roman" pitchFamily="18" charset="0"/>
              </a:rPr>
              <a:t>X(a)  </a:t>
            </a:r>
            <a:r>
              <a:rPr lang="cs-CZ"/>
              <a:t>tak jednoznačně určuje hodnoty permutace </a:t>
            </a:r>
            <a:r>
              <a:rPr lang="cs-CZ" i="1">
                <a:latin typeface="Times New Roman" pitchFamily="18" charset="0"/>
              </a:rPr>
              <a:t> X </a:t>
            </a:r>
            <a:r>
              <a:rPr lang="cs-CZ"/>
              <a:t> ve všech</a:t>
            </a:r>
          </a:p>
          <a:p>
            <a:r>
              <a:rPr lang="cs-CZ"/>
              <a:t>bodech vybraného cyklu permutace </a:t>
            </a:r>
            <a:r>
              <a:rPr lang="cs-CZ" i="1">
                <a:latin typeface="Times New Roman" pitchFamily="18" charset="0"/>
              </a:rPr>
              <a:t>U.</a:t>
            </a:r>
            <a:endParaRPr lang="cs-CZ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592138" y="5969000"/>
            <a:ext cx="795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permutační typ, můžeme spárovat cykly 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U</a:t>
            </a:r>
            <a:r>
              <a:rPr lang="cs-CZ"/>
              <a:t>  s cykly permutace </a:t>
            </a:r>
            <a:r>
              <a:rPr lang="cs-CZ" i="1">
                <a:latin typeface="Times New Roman" pitchFamily="18" charset="0"/>
              </a:rPr>
              <a:t>V  </a:t>
            </a:r>
            <a:r>
              <a:rPr lang="cs-CZ"/>
              <a:t>stejné délky.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/>
      <p:bldP spid="58372" grpId="0" animBg="1"/>
      <p:bldP spid="58373" grpId="0"/>
      <p:bldP spid="58374" grpId="0"/>
      <p:bldP spid="58375" grpId="0" animBg="1"/>
      <p:bldP spid="58376" grpId="0"/>
      <p:bldP spid="58377" grpId="0" animBg="1"/>
      <p:bldP spid="58378" grpId="0"/>
      <p:bldP spid="58379" grpId="0" animBg="1"/>
      <p:bldP spid="58380" grpId="0" animBg="1"/>
      <p:bldP spid="58381" grpId="0" animBg="1"/>
      <p:bldP spid="58382" grpId="0" animBg="1"/>
      <p:bldP spid="58383" grpId="0"/>
      <p:bldP spid="58384" grpId="0"/>
      <p:bldP spid="58385" grpId="0"/>
      <p:bldP spid="58386" grpId="0" animBg="1"/>
      <p:bldP spid="58387" grpId="0" animBg="1"/>
      <p:bldP spid="58388" grpId="0" animBg="1"/>
      <p:bldP spid="58389" grpId="0" animBg="1"/>
      <p:bldP spid="58390" grpId="0"/>
      <p:bldP spid="58391" grpId="0" animBg="1"/>
      <p:bldP spid="58393" grpId="0" animBg="1"/>
      <p:bldP spid="58394" grpId="0" animBg="1"/>
      <p:bldP spid="58396" grpId="0"/>
      <p:bldP spid="58397" grpId="0"/>
      <p:bldP spid="58398" grpId="0"/>
      <p:bldP spid="583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/>
        </p:spPr>
        <p:txBody>
          <a:bodyPr/>
          <a:lstStyle/>
          <a:p>
            <a:r>
              <a:rPr lang="cs-CZ"/>
              <a:t>Řešitelnost rovnice 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solidFill>
                  <a:srgbClr val="FF0000"/>
                </a:solidFill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807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následující tvrzení. Říká se mu </a:t>
            </a:r>
            <a:r>
              <a:rPr lang="cs-CZ" i="1">
                <a:solidFill>
                  <a:srgbClr val="660066"/>
                </a:solidFill>
              </a:rPr>
              <a:t>věta o konjugovaných permutacích</a:t>
            </a:r>
            <a:r>
              <a:rPr lang="cs-CZ"/>
              <a:t>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95288" y="1557338"/>
            <a:ext cx="7442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Věta</a:t>
            </a:r>
            <a:r>
              <a:rPr lang="cs-CZ"/>
              <a:t>.  Jsou-li  </a:t>
            </a:r>
            <a:r>
              <a:rPr lang="cs-CZ" i="1">
                <a:latin typeface="Times New Roman" pitchFamily="18" charset="0"/>
              </a:rPr>
              <a:t>U,V  </a:t>
            </a:r>
            <a:r>
              <a:rPr lang="cs-CZ"/>
              <a:t>dvě permutace na konečné množině  </a:t>
            </a:r>
            <a:r>
              <a:rPr lang="cs-CZ" i="1">
                <a:latin typeface="Times New Roman" pitchFamily="18" charset="0"/>
              </a:rPr>
              <a:t>Z, </a:t>
            </a:r>
            <a:r>
              <a:rPr lang="cs-CZ"/>
              <a:t>pak existuje </a:t>
            </a:r>
          </a:p>
          <a:p>
            <a:r>
              <a:rPr lang="cs-CZ"/>
              <a:t>permutace</a:t>
            </a:r>
            <a:r>
              <a:rPr lang="cs-CZ">
                <a:latin typeface="Courier New" pitchFamily="49" charset="0"/>
              </a:rPr>
              <a:t>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množině  </a:t>
            </a:r>
            <a:r>
              <a:rPr lang="cs-CZ" i="1">
                <a:latin typeface="Times New Roman" pitchFamily="18" charset="0"/>
              </a:rPr>
              <a:t>Z</a:t>
            </a:r>
            <a:r>
              <a:rPr lang="cs-CZ"/>
              <a:t>, pro kterou platí, že  </a:t>
            </a:r>
            <a:r>
              <a:rPr lang="cs-CZ" i="1">
                <a:latin typeface="Times New Roman" pitchFamily="18" charset="0"/>
              </a:rPr>
              <a:t>U=X</a:t>
            </a:r>
            <a:r>
              <a:rPr lang="cs-CZ" baseline="30000"/>
              <a:t>-1</a:t>
            </a:r>
            <a:r>
              <a:rPr lang="cs-CZ" i="1">
                <a:latin typeface="Times New Roman" pitchFamily="18" charset="0"/>
              </a:rPr>
              <a:t>VX  </a:t>
            </a:r>
            <a:r>
              <a:rPr lang="cs-CZ"/>
              <a:t>právě když </a:t>
            </a:r>
          </a:p>
          <a:p>
            <a:r>
              <a:rPr lang="cs-CZ"/>
              <a:t>permutace  </a:t>
            </a:r>
            <a:r>
              <a:rPr lang="cs-CZ" i="1">
                <a:latin typeface="Times New Roman" pitchFamily="18" charset="0"/>
              </a:rPr>
              <a:t>U,V  </a:t>
            </a:r>
            <a:r>
              <a:rPr lang="cs-CZ"/>
              <a:t>mají stejný cyklický typ.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95288" y="2565400"/>
            <a:ext cx="807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Uvedený nástin důkazu ve skutečnosti obsahuje algoritmus, jak najít všechna </a:t>
            </a:r>
          </a:p>
          <a:p>
            <a:r>
              <a:rPr lang="cs-CZ"/>
              <a:t>řešení této rovnice.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95288" y="3213100"/>
            <a:ext cx="85026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pár  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  dává  </a:t>
            </a:r>
            <a:r>
              <a:rPr lang="cs-CZ" sz="2000" i="1">
                <a:latin typeface="Times New Roman" pitchFamily="18" charset="0"/>
              </a:rPr>
              <a:t>n </a:t>
            </a:r>
            <a:r>
              <a:rPr lang="cs-CZ"/>
              <a:t>možností, jak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definovat na prvcích</a:t>
            </a:r>
          </a:p>
          <a:p>
            <a:r>
              <a:rPr lang="cs-CZ"/>
              <a:t>toho cyklu permutace  </a:t>
            </a:r>
            <a:r>
              <a:rPr lang="cs-CZ" i="1">
                <a:latin typeface="Times New Roman" pitchFamily="18" charset="0"/>
              </a:rPr>
              <a:t>U, </a:t>
            </a:r>
            <a:r>
              <a:rPr lang="cs-CZ"/>
              <a:t>který v daném páru leží.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95288" y="3935413"/>
            <a:ext cx="8685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Leží-li v každé z permutací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právě </a:t>
            </a:r>
            <a:r>
              <a:rPr lang="cs-CZ" sz="2000"/>
              <a:t> </a:t>
            </a:r>
            <a:r>
              <a:rPr lang="cs-CZ" sz="2000" i="1">
                <a:latin typeface="Times New Roman" pitchFamily="18" charset="0"/>
              </a:rPr>
              <a:t>k=p</a:t>
            </a:r>
            <a:r>
              <a:rPr lang="cs-CZ" sz="2000" i="1" baseline="-25000">
                <a:latin typeface="Times New Roman" pitchFamily="18" charset="0"/>
              </a:rPr>
              <a:t>n  </a:t>
            </a:r>
            <a:r>
              <a:rPr lang="cs-CZ"/>
              <a:t>cyklů</a:t>
            </a:r>
            <a:r>
              <a:rPr lang="cs-CZ" sz="2000"/>
              <a:t> </a:t>
            </a:r>
            <a:r>
              <a:rPr lang="cs-CZ"/>
              <a:t>délky  </a:t>
            </a:r>
            <a:r>
              <a:rPr lang="cs-CZ" sz="2000" i="1">
                <a:latin typeface="Times New Roman" pitchFamily="18" charset="0"/>
              </a:rPr>
              <a:t>n, </a:t>
            </a:r>
            <a:r>
              <a:rPr lang="cs-CZ"/>
              <a:t>pak pro dané spárování</a:t>
            </a:r>
          </a:p>
          <a:p>
            <a:r>
              <a:rPr lang="cs-CZ"/>
              <a:t>těchto cyklů dostaneme celkem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  </a:t>
            </a:r>
            <a:r>
              <a:rPr lang="cs-CZ"/>
              <a:t>možností, jak definovat</a:t>
            </a:r>
            <a:r>
              <a:rPr lang="cs-CZ" baseline="30000"/>
              <a:t> </a:t>
            </a:r>
            <a:r>
              <a:rPr lang="cs-CZ"/>
              <a:t>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prvcích</a:t>
            </a:r>
          </a:p>
          <a:p>
            <a:r>
              <a:rPr lang="cs-CZ"/>
              <a:t>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>
                <a:latin typeface="Times New Roman" pitchFamily="18" charset="0"/>
              </a:rPr>
              <a:t>.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47675" y="50323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protože možných spárování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/>
              <a:t>  cyklů 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/>
              <a:t>celkový počet počet možností, jak</a:t>
            </a:r>
          </a:p>
          <a:p>
            <a:r>
              <a:rPr lang="cs-CZ"/>
              <a:t>definovat permutaci 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na  </a:t>
            </a:r>
            <a:r>
              <a:rPr lang="cs-CZ" sz="2000" i="1">
                <a:latin typeface="Times New Roman" pitchFamily="18" charset="0"/>
              </a:rPr>
              <a:t>k  </a:t>
            </a:r>
            <a:r>
              <a:rPr lang="cs-CZ"/>
              <a:t>cyklech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>
                <a:latin typeface="Times New Roman" pitchFamily="18" charset="0"/>
              </a:rPr>
              <a:t>,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 </a:t>
            </a:r>
            <a:r>
              <a:rPr lang="cs-CZ" sz="1200"/>
              <a:t>x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 sz="2000" i="1" baseline="30000">
              <a:latin typeface="Times New Roman" pitchFamily="18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447675" y="5840413"/>
            <a:ext cx="850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Celkový počet řešení 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 je pak součinem těchto čísel přes všechny délky cyklů  </a:t>
            </a:r>
            <a:r>
              <a:rPr lang="cs-CZ" sz="2000" i="1">
                <a:latin typeface="Times New Roman" pitchFamily="18" charset="0"/>
              </a:rPr>
              <a:t>n.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7" grpId="1"/>
      <p:bldP spid="59398" grpId="0"/>
      <p:bldP spid="59399" grpId="0"/>
      <p:bldP spid="59400" grpId="0"/>
      <p:bldP spid="59401" grpId="0"/>
      <p:bldP spid="59402" grpId="0"/>
      <p:bldP spid="59403" grpId="0"/>
      <p:bldP spid="594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22238"/>
            <a:ext cx="8229600" cy="1143000"/>
          </a:xfrm>
        </p:spPr>
        <p:txBody>
          <a:bodyPr/>
          <a:lstStyle/>
          <a:p>
            <a:r>
              <a:rPr lang="en-US"/>
              <a:t>Polsko 19</a:t>
            </a:r>
            <a:r>
              <a:rPr lang="cs-CZ"/>
              <a:t>26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903413"/>
            <a:ext cx="8353425" cy="2447925"/>
          </a:xfrm>
        </p:spPr>
        <p:txBody>
          <a:bodyPr/>
          <a:lstStyle/>
          <a:p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r>
              <a:rPr lang="cs-CZ" sz="1600">
                <a:latin typeface="Courier New" pitchFamily="49" charset="0"/>
              </a:rPr>
              <a:t>RDOAC VDYPM XYOFF HMSOZ THOSD HFPDI UKWRD MNDZX BYMIA FXXTA WWFYS G</a:t>
            </a:r>
            <a:endParaRPr lang="cs-CZ" sz="1600"/>
          </a:p>
          <a:p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CJHGA OMHEV QFCGX SXATA HXFHV HZBED VALPY ZPMPW JNPDY RZXKJ DDQZO X  </a:t>
            </a:r>
          </a:p>
          <a:p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 YIPUC AVKHH FTAPT ZVYXV KRJIG APWAT LWBQH UJASR JMBSF KDVRN IUOXV FKLQG MPSWY EDYHP LSICW ALFPZ XOOFZ BNZUX DCEKG PXJON U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4581525"/>
            <a:ext cx="849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35013" y="4581525"/>
            <a:ext cx="750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4508500"/>
            <a:ext cx="792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Všechna písmena se vyskytují přibližně stejněkrát</a:t>
            </a:r>
            <a:endParaRPr lang="en-US" sz="24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8313" y="4508500"/>
            <a:ext cx="849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68313" y="5030788"/>
            <a:ext cx="784860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 Frekvence písmen v němčině není rovnoměrná</a:t>
            </a:r>
          </a:p>
          <a:p>
            <a:r>
              <a:rPr lang="cs-CZ" sz="2400">
                <a:latin typeface="Courier New" pitchFamily="49" charset="0"/>
              </a:rPr>
              <a:t>  </a:t>
            </a:r>
            <a:r>
              <a:rPr lang="cs-CZ">
                <a:latin typeface="Courier New" pitchFamily="49" charset="0"/>
              </a:rPr>
              <a:t>E     N     I     S     R   . . .  P     J     X,Y,Q</a:t>
            </a:r>
          </a:p>
          <a:p>
            <a:r>
              <a:rPr lang="cs-CZ">
                <a:latin typeface="Courier New" pitchFamily="49" charset="0"/>
              </a:rPr>
              <a:t>19,2% 10,2%  8,2%  7,1%  7,0%       0,5%  0,16%   0,01%   </a:t>
            </a:r>
            <a:endParaRPr lang="cs-CZ" sz="2400"/>
          </a:p>
          <a:p>
            <a:endParaRPr lang="en-US" sz="2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3213" y="1341438"/>
            <a:ext cx="7940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   Odposlechnut</a:t>
            </a:r>
            <a:r>
              <a:rPr lang="cs-CZ" sz="2800"/>
              <a:t>é radiové zprávy Wehrmachtu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70" grpId="0"/>
      <p:bldP spid="36872" grpId="0"/>
      <p:bldP spid="368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Počet řešení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79388" y="1319213"/>
            <a:ext cx="805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Například, 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po jednom cyklu délky  26,  pak má rovnice  26 řešení.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0825" y="1966913"/>
            <a:ext cx="802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po dvou cyklech délky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13, pak má rovnice  2 </a:t>
            </a:r>
            <a:r>
              <a:rPr lang="cs-CZ" sz="1200"/>
              <a:t>x </a:t>
            </a:r>
            <a:r>
              <a:rPr lang="cs-CZ"/>
              <a:t>13</a:t>
            </a:r>
            <a:r>
              <a:rPr lang="cs-CZ" baseline="30000"/>
              <a:t>2</a:t>
            </a:r>
            <a:r>
              <a:rPr lang="cs-CZ"/>
              <a:t> = 338  řešení. 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50825" y="2633663"/>
            <a:ext cx="885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(0,2,3,2,1,0,0, . . . . )</a:t>
            </a:r>
            <a:r>
              <a:rPr lang="cs-CZ" i="1"/>
              <a:t>, </a:t>
            </a:r>
            <a:r>
              <a:rPr lang="cs-CZ"/>
              <a:t>pak počet řešení rovnice </a:t>
            </a:r>
            <a:r>
              <a:rPr lang="cs-CZ" sz="2000" i="1">
                <a:latin typeface="Times New Roman" pitchFamily="18" charset="0"/>
              </a:rPr>
              <a:t>U = X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VX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</a:t>
            </a:r>
            <a:endParaRPr lang="cs-CZ" baseline="30000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7175" y="3160713"/>
            <a:ext cx="3300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(2!</a:t>
            </a:r>
            <a:r>
              <a:rPr lang="cs-CZ" sz="1200"/>
              <a:t> x</a:t>
            </a:r>
            <a:r>
              <a:rPr lang="cs-CZ"/>
              <a:t> 2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</a:t>
            </a:r>
            <a:r>
              <a:rPr lang="cs-CZ"/>
              <a:t> (3! </a:t>
            </a:r>
            <a:r>
              <a:rPr lang="cs-CZ" sz="1200"/>
              <a:t>x </a:t>
            </a:r>
            <a:r>
              <a:rPr lang="cs-CZ"/>
              <a:t>3</a:t>
            </a:r>
            <a:r>
              <a:rPr lang="cs-CZ" baseline="30000"/>
              <a:t>3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(2! </a:t>
            </a:r>
            <a:r>
              <a:rPr lang="cs-CZ" sz="1200"/>
              <a:t>x</a:t>
            </a:r>
            <a:r>
              <a:rPr lang="cs-CZ"/>
              <a:t> 4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5  .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50825" y="3616325"/>
            <a:ext cx="868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(26,0,0,0,0, . . . . )</a:t>
            </a:r>
            <a:r>
              <a:rPr lang="cs-CZ" i="1"/>
              <a:t>, </a:t>
            </a:r>
            <a:r>
              <a:rPr lang="cs-CZ"/>
              <a:t>pak má rovnice 26! řešení, neboť každá</a:t>
            </a:r>
          </a:p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 řešením.</a:t>
            </a:r>
            <a:endParaRPr lang="cs-CZ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6" grpId="0"/>
      <p:bldP spid="61447" grpId="0"/>
      <p:bldP spid="61448" grpId="0"/>
      <p:bldP spid="614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Statický model</a:t>
            </a:r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563" y="1412875"/>
            <a:ext cx="6507162" cy="3959225"/>
          </a:xfrm>
          <a:prstGeom prst="rect">
            <a:avLst/>
          </a:prstGeom>
          <a:noFill/>
        </p:spPr>
      </p:pic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7092950" y="2217738"/>
            <a:ext cx="431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7091363" y="3205163"/>
            <a:ext cx="4333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451725" y="1557338"/>
            <a:ext cx="28733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  <a:p>
            <a:r>
              <a:rPr lang="cs-CZ" sz="900">
                <a:latin typeface="Courier New" pitchFamily="49" charset="0"/>
              </a:rPr>
              <a:t>c</a:t>
            </a:r>
          </a:p>
          <a:p>
            <a:r>
              <a:rPr lang="cs-CZ" sz="900">
                <a:latin typeface="Courier New" pitchFamily="49" charset="0"/>
              </a:rPr>
              <a:t>d</a:t>
            </a:r>
          </a:p>
          <a:p>
            <a:r>
              <a:rPr lang="cs-CZ" sz="900">
                <a:latin typeface="Courier New" pitchFamily="49" charset="0"/>
              </a:rPr>
              <a:t>e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2255838" y="3081338"/>
            <a:ext cx="0" cy="360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 flipV="1">
            <a:off x="5559425" y="1993900"/>
            <a:ext cx="381000" cy="1651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451725" y="2230438"/>
            <a:ext cx="3206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f</a:t>
            </a:r>
          </a:p>
          <a:p>
            <a:r>
              <a:rPr lang="cs-CZ" sz="900">
                <a:latin typeface="Courier New" pitchFamily="49" charset="0"/>
              </a:rPr>
              <a:t>g</a:t>
            </a:r>
          </a:p>
          <a:p>
            <a:r>
              <a:rPr lang="cs-CZ" sz="900">
                <a:latin typeface="Courier New" pitchFamily="49" charset="0"/>
              </a:rPr>
              <a:t>h</a:t>
            </a:r>
          </a:p>
          <a:p>
            <a:r>
              <a:rPr lang="cs-CZ" sz="900">
                <a:latin typeface="Courier New" pitchFamily="49" charset="0"/>
              </a:rPr>
              <a:t>i</a:t>
            </a:r>
          </a:p>
          <a:p>
            <a:r>
              <a:rPr lang="cs-CZ" sz="900">
                <a:latin typeface="Courier New" pitchFamily="49" charset="0"/>
              </a:rPr>
              <a:t>j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7451725" y="2949575"/>
            <a:ext cx="25241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k</a:t>
            </a:r>
          </a:p>
          <a:p>
            <a:r>
              <a:rPr lang="cs-CZ" sz="900">
                <a:latin typeface="Courier New" pitchFamily="49" charset="0"/>
              </a:rPr>
              <a:t>l</a:t>
            </a:r>
          </a:p>
          <a:p>
            <a:r>
              <a:rPr lang="cs-CZ" sz="900">
                <a:latin typeface="Courier New" pitchFamily="49" charset="0"/>
              </a:rPr>
              <a:t>m</a:t>
            </a:r>
          </a:p>
          <a:p>
            <a:r>
              <a:rPr lang="cs-CZ" sz="900">
                <a:latin typeface="Courier New" pitchFamily="49" charset="0"/>
              </a:rPr>
              <a:t>n</a:t>
            </a:r>
          </a:p>
          <a:p>
            <a:r>
              <a:rPr lang="cs-CZ" sz="900">
                <a:latin typeface="Courier New" pitchFamily="49" charset="0"/>
              </a:rPr>
              <a:t>o</a:t>
            </a:r>
          </a:p>
          <a:p>
            <a:r>
              <a:rPr lang="cs-CZ" sz="900">
                <a:latin typeface="Courier New" pitchFamily="49" charset="0"/>
              </a:rPr>
              <a:t>p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451725" y="3789363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q</a:t>
            </a:r>
          </a:p>
          <a:p>
            <a:r>
              <a:rPr lang="cs-CZ" sz="900">
                <a:latin typeface="Courier New" pitchFamily="49" charset="0"/>
              </a:rPr>
              <a:t>r</a:t>
            </a:r>
          </a:p>
          <a:p>
            <a:r>
              <a:rPr lang="cs-CZ" sz="900">
                <a:latin typeface="Courier New" pitchFamily="49" charset="0"/>
              </a:rPr>
              <a:t>s</a:t>
            </a:r>
          </a:p>
          <a:p>
            <a:r>
              <a:rPr lang="cs-CZ" sz="900">
                <a:latin typeface="Courier New" pitchFamily="49" charset="0"/>
              </a:rPr>
              <a:t>t</a:t>
            </a:r>
          </a:p>
          <a:p>
            <a:r>
              <a:rPr lang="cs-CZ" sz="900">
                <a:latin typeface="Courier New" pitchFamily="49" charset="0"/>
              </a:rPr>
              <a:t>u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3754438" y="4149725"/>
            <a:ext cx="241300" cy="409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7451725" y="4508500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v</a:t>
            </a:r>
          </a:p>
          <a:p>
            <a:r>
              <a:rPr lang="cs-CZ" sz="900">
                <a:latin typeface="Courier New" pitchFamily="49" charset="0"/>
              </a:rPr>
              <a:t>w</a:t>
            </a:r>
          </a:p>
          <a:p>
            <a:r>
              <a:rPr lang="cs-CZ" sz="900">
                <a:latin typeface="Courier New" pitchFamily="49" charset="0"/>
              </a:rPr>
              <a:t>x</a:t>
            </a:r>
          </a:p>
          <a:p>
            <a:r>
              <a:rPr lang="cs-CZ" sz="900">
                <a:latin typeface="Courier New" pitchFamily="49" charset="0"/>
              </a:rPr>
              <a:t>y</a:t>
            </a:r>
          </a:p>
          <a:p>
            <a:r>
              <a:rPr lang="cs-CZ" sz="900">
                <a:latin typeface="Courier New" pitchFamily="49" charset="0"/>
              </a:rPr>
              <a:t>z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455738" y="5373688"/>
            <a:ext cx="5421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</a:rPr>
              <a:t>R                     L              M            N             H             S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411413" y="58769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Times New Roman" pitchFamily="18" charset="0"/>
              </a:rPr>
              <a:t>S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H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L</a:t>
            </a:r>
            <a:r>
              <a:rPr lang="cs-CZ" sz="2400" baseline="30000">
                <a:latin typeface="Times New Roman" pitchFamily="18" charset="0"/>
              </a:rPr>
              <a:t>-1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2846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RLMNHS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H="1">
            <a:off x="323850" y="1643063"/>
            <a:ext cx="712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H="1">
            <a:off x="323850" y="178752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 flipH="1">
            <a:off x="309563" y="44672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323850" y="517207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07950" y="1539875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107950" y="4352925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07950" y="5072063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2" grpId="0" animBg="1"/>
      <p:bldP spid="63493" grpId="0" animBg="1"/>
      <p:bldP spid="63495" grpId="0"/>
      <p:bldP spid="63496" grpId="0" animBg="1"/>
      <p:bldP spid="63497" grpId="0" animBg="1"/>
      <p:bldP spid="63498" grpId="0"/>
      <p:bldP spid="63499" grpId="0"/>
      <p:bldP spid="63500" grpId="0"/>
      <p:bldP spid="63501" grpId="0" animBg="1"/>
      <p:bldP spid="63502" grpId="0"/>
      <p:bldP spid="63503" grpId="0"/>
      <p:bldP spid="63504" grpId="0"/>
      <p:bldP spid="63505" grpId="0"/>
      <p:bldP spid="63506" grpId="0" animBg="1"/>
      <p:bldP spid="63507" grpId="0" animBg="1"/>
      <p:bldP spid="63508" grpId="0" animBg="1"/>
      <p:bldP spid="63509" grpId="0" animBg="1"/>
      <p:bldP spid="63510" grpId="0"/>
      <p:bldP spid="63511" grpId="0"/>
      <p:bldP spid="635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Dynamický model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700213"/>
            <a:ext cx="3133725" cy="2771775"/>
          </a:xfrm>
          <a:prstGeom prst="rect">
            <a:avLst/>
          </a:prstGeom>
          <a:noFill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588" y="1700213"/>
            <a:ext cx="180975" cy="2752725"/>
          </a:xfrm>
          <a:prstGeom prst="rect">
            <a:avLst/>
          </a:prstGeom>
          <a:noFill/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863" y="1700213"/>
            <a:ext cx="647700" cy="2774950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5563" y="1712913"/>
            <a:ext cx="171450" cy="2724150"/>
          </a:xfrm>
          <a:prstGeom prst="rect">
            <a:avLst/>
          </a:prstGeom>
          <a:noFill/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5425" y="1700213"/>
            <a:ext cx="1828800" cy="2762250"/>
          </a:xfrm>
          <a:prstGeom prst="rect">
            <a:avLst/>
          </a:prstGeom>
          <a:noFill/>
        </p:spPr>
      </p:pic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4294188" y="1798638"/>
            <a:ext cx="209550" cy="2540000"/>
            <a:chOff x="5012" y="2278"/>
            <a:chExt cx="132" cy="160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5024" y="2278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5024" y="2342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012" y="2404"/>
              <a:ext cx="12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5024" y="2470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5024" y="2534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5024" y="2606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5016" y="2662"/>
              <a:ext cx="12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5024" y="2734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5016" y="2798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5012" y="2857"/>
              <a:ext cx="124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5012" y="2926"/>
              <a:ext cx="124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2" name="Line 20"/>
            <p:cNvSpPr>
              <a:spLocks noChangeShapeType="1"/>
            </p:cNvSpPr>
            <p:nvPr/>
          </p:nvSpPr>
          <p:spPr bwMode="auto">
            <a:xfrm>
              <a:off x="5024" y="2990"/>
              <a:ext cx="108" cy="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>
              <a:off x="5012" y="3047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5020" y="3113"/>
              <a:ext cx="116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>
              <a:off x="5012" y="3175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5012" y="3236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5012" y="3303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5012" y="3364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9" name="Line 27"/>
            <p:cNvSpPr>
              <a:spLocks noChangeShapeType="1"/>
            </p:cNvSpPr>
            <p:nvPr/>
          </p:nvSpPr>
          <p:spPr bwMode="auto">
            <a:xfrm>
              <a:off x="5012" y="3431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0" name="Line 28"/>
            <p:cNvSpPr>
              <a:spLocks noChangeShapeType="1"/>
            </p:cNvSpPr>
            <p:nvPr/>
          </p:nvSpPr>
          <p:spPr bwMode="auto">
            <a:xfrm>
              <a:off x="5012" y="3500"/>
              <a:ext cx="124" cy="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5020" y="3567"/>
              <a:ext cx="116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>
              <a:off x="5024" y="363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5012" y="3682"/>
              <a:ext cx="124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>
              <a:off x="5016" y="375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5" name="Line 33"/>
            <p:cNvSpPr>
              <a:spLocks noChangeShapeType="1"/>
            </p:cNvSpPr>
            <p:nvPr/>
          </p:nvSpPr>
          <p:spPr bwMode="auto">
            <a:xfrm>
              <a:off x="5032" y="3830"/>
              <a:ext cx="10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6" name="Line 34"/>
            <p:cNvSpPr>
              <a:spLocks noChangeShapeType="1"/>
            </p:cNvSpPr>
            <p:nvPr/>
          </p:nvSpPr>
          <p:spPr bwMode="auto">
            <a:xfrm flipV="1">
              <a:off x="5028" y="2278"/>
              <a:ext cx="10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4547" name="Group 35"/>
          <p:cNvGrpSpPr>
            <a:grpSpLocks/>
          </p:cNvGrpSpPr>
          <p:nvPr/>
        </p:nvGrpSpPr>
        <p:grpSpPr bwMode="auto">
          <a:xfrm>
            <a:off x="5127625" y="1789113"/>
            <a:ext cx="227013" cy="2568575"/>
            <a:chOff x="4921" y="848"/>
            <a:chExt cx="151" cy="1618"/>
          </a:xfrm>
        </p:grpSpPr>
        <p:sp>
          <p:nvSpPr>
            <p:cNvPr id="64548" name="Line 36"/>
            <p:cNvSpPr>
              <a:spLocks noChangeShapeType="1"/>
            </p:cNvSpPr>
            <p:nvPr/>
          </p:nvSpPr>
          <p:spPr bwMode="auto">
            <a:xfrm flipH="1">
              <a:off x="4922" y="856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H="1">
              <a:off x="4929" y="920"/>
              <a:ext cx="135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0" name="Line 38"/>
            <p:cNvSpPr>
              <a:spLocks noChangeShapeType="1"/>
            </p:cNvSpPr>
            <p:nvPr/>
          </p:nvSpPr>
          <p:spPr bwMode="auto">
            <a:xfrm flipH="1">
              <a:off x="4929" y="992"/>
              <a:ext cx="13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 flipH="1">
              <a:off x="4921" y="1051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2" name="Line 40"/>
            <p:cNvSpPr>
              <a:spLocks noChangeShapeType="1"/>
            </p:cNvSpPr>
            <p:nvPr/>
          </p:nvSpPr>
          <p:spPr bwMode="auto">
            <a:xfrm flipH="1">
              <a:off x="4929" y="1118"/>
              <a:ext cx="127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3" name="Line 41"/>
            <p:cNvSpPr>
              <a:spLocks noChangeShapeType="1"/>
            </p:cNvSpPr>
            <p:nvPr/>
          </p:nvSpPr>
          <p:spPr bwMode="auto">
            <a:xfrm flipH="1">
              <a:off x="4929" y="1179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 flipH="1">
              <a:off x="4929" y="1246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 flipH="1">
              <a:off x="4921" y="1307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6" name="Line 44"/>
            <p:cNvSpPr>
              <a:spLocks noChangeShapeType="1"/>
            </p:cNvSpPr>
            <p:nvPr/>
          </p:nvSpPr>
          <p:spPr bwMode="auto">
            <a:xfrm flipH="1">
              <a:off x="4929" y="1368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H="1">
              <a:off x="4929" y="1435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8" name="Line 46"/>
            <p:cNvSpPr>
              <a:spLocks noChangeShapeType="1"/>
            </p:cNvSpPr>
            <p:nvPr/>
          </p:nvSpPr>
          <p:spPr bwMode="auto">
            <a:xfrm flipH="1">
              <a:off x="4921" y="1504"/>
              <a:ext cx="143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 flipH="1">
              <a:off x="4929" y="1568"/>
              <a:ext cx="1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H="1">
              <a:off x="4929" y="1624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H="1">
              <a:off x="4929" y="1691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2" name="Line 50"/>
            <p:cNvSpPr>
              <a:spLocks noChangeShapeType="1"/>
            </p:cNvSpPr>
            <p:nvPr/>
          </p:nvSpPr>
          <p:spPr bwMode="auto">
            <a:xfrm flipH="1">
              <a:off x="4922" y="1753"/>
              <a:ext cx="134" cy="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3" name="Line 51"/>
            <p:cNvSpPr>
              <a:spLocks noChangeShapeType="1"/>
            </p:cNvSpPr>
            <p:nvPr/>
          </p:nvSpPr>
          <p:spPr bwMode="auto">
            <a:xfrm flipH="1">
              <a:off x="4929" y="181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4" name="Line 52"/>
            <p:cNvSpPr>
              <a:spLocks noChangeShapeType="1"/>
            </p:cNvSpPr>
            <p:nvPr/>
          </p:nvSpPr>
          <p:spPr bwMode="auto">
            <a:xfrm flipH="1">
              <a:off x="4921" y="1881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5" name="Line 53"/>
            <p:cNvSpPr>
              <a:spLocks noChangeShapeType="1"/>
            </p:cNvSpPr>
            <p:nvPr/>
          </p:nvSpPr>
          <p:spPr bwMode="auto">
            <a:xfrm flipH="1">
              <a:off x="4929" y="1942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6" name="Line 54"/>
            <p:cNvSpPr>
              <a:spLocks noChangeShapeType="1"/>
            </p:cNvSpPr>
            <p:nvPr/>
          </p:nvSpPr>
          <p:spPr bwMode="auto">
            <a:xfrm flipH="1">
              <a:off x="4921" y="2009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7" name="Line 55"/>
            <p:cNvSpPr>
              <a:spLocks noChangeShapeType="1"/>
            </p:cNvSpPr>
            <p:nvPr/>
          </p:nvSpPr>
          <p:spPr bwMode="auto">
            <a:xfrm flipH="1">
              <a:off x="4929" y="2070"/>
              <a:ext cx="12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8" name="Line 56"/>
            <p:cNvSpPr>
              <a:spLocks noChangeShapeType="1"/>
            </p:cNvSpPr>
            <p:nvPr/>
          </p:nvSpPr>
          <p:spPr bwMode="auto">
            <a:xfrm flipH="1">
              <a:off x="4929" y="2132"/>
              <a:ext cx="135" cy="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9" name="Line 57"/>
            <p:cNvSpPr>
              <a:spLocks noChangeShapeType="1"/>
            </p:cNvSpPr>
            <p:nvPr/>
          </p:nvSpPr>
          <p:spPr bwMode="auto">
            <a:xfrm flipH="1">
              <a:off x="4929" y="2202"/>
              <a:ext cx="129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0" name="Line 58"/>
            <p:cNvSpPr>
              <a:spLocks noChangeShapeType="1"/>
            </p:cNvSpPr>
            <p:nvPr/>
          </p:nvSpPr>
          <p:spPr bwMode="auto">
            <a:xfrm flipH="1">
              <a:off x="4929" y="2260"/>
              <a:ext cx="135" cy="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1" name="Line 59"/>
            <p:cNvSpPr>
              <a:spLocks noChangeShapeType="1"/>
            </p:cNvSpPr>
            <p:nvPr/>
          </p:nvSpPr>
          <p:spPr bwMode="auto">
            <a:xfrm flipH="1">
              <a:off x="4929" y="233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2" name="Line 60"/>
            <p:cNvSpPr>
              <a:spLocks noChangeShapeType="1"/>
            </p:cNvSpPr>
            <p:nvPr/>
          </p:nvSpPr>
          <p:spPr bwMode="auto">
            <a:xfrm flipH="1">
              <a:off x="4928" y="2400"/>
              <a:ext cx="13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>
              <a:off x="4928" y="848"/>
              <a:ext cx="129" cy="16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4574" name="Text Box 62"/>
          <p:cNvSpPr txBox="1">
            <a:spLocks noChangeArrowheads="1"/>
          </p:cNvSpPr>
          <p:nvPr/>
        </p:nvSpPr>
        <p:spPr bwMode="auto">
          <a:xfrm>
            <a:off x="973138" y="4437063"/>
            <a:ext cx="676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             R                L           M   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  N    P    H           S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64575" name="Text Box 63"/>
          <p:cNvSpPr txBox="1">
            <a:spLocks noChangeArrowheads="1"/>
          </p:cNvSpPr>
          <p:nvPr/>
        </p:nvSpPr>
        <p:spPr bwMode="auto">
          <a:xfrm>
            <a:off x="1906588" y="4941888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c d e f g h i j k l m n o p q r s t u v w x y z a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1731963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(</a:t>
            </a:r>
            <a:endParaRPr lang="en-US" sz="3200"/>
          </a:p>
        </p:txBody>
      </p:sp>
      <p:sp>
        <p:nvSpPr>
          <p:cNvPr id="64577" name="Text Box 65"/>
          <p:cNvSpPr txBox="1">
            <a:spLocks noChangeArrowheads="1"/>
          </p:cNvSpPr>
          <p:nvPr/>
        </p:nvSpPr>
        <p:spPr bwMode="auto">
          <a:xfrm>
            <a:off x="7348538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)</a:t>
            </a:r>
            <a:endParaRPr lang="en-US" sz="3200"/>
          </a:p>
        </p:txBody>
      </p:sp>
      <p:sp>
        <p:nvSpPr>
          <p:cNvPr id="64578" name="Text Box 66"/>
          <p:cNvSpPr txBox="1">
            <a:spLocks noChangeArrowheads="1"/>
          </p:cNvSpPr>
          <p:nvPr/>
        </p:nvSpPr>
        <p:spPr bwMode="auto">
          <a:xfrm>
            <a:off x="1258888" y="49672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P=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4579" name="Text Box 67"/>
          <p:cNvSpPr txBox="1">
            <a:spLocks noChangeArrowheads="1"/>
          </p:cNvSpPr>
          <p:nvPr/>
        </p:nvSpPr>
        <p:spPr bwMode="auto">
          <a:xfrm>
            <a:off x="755650" y="5646738"/>
            <a:ext cx="720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            </a:t>
            </a:r>
            <a:r>
              <a:rPr lang="cs-CZ" sz="2800" i="1">
                <a:latin typeface="Times New Roman" pitchFamily="18" charset="0"/>
              </a:rPr>
              <a:t>A=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RLMP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NPHS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64580" name="Line 68"/>
          <p:cNvSpPr>
            <a:spLocks noChangeShapeType="1"/>
          </p:cNvSpPr>
          <p:nvPr/>
        </p:nvSpPr>
        <p:spPr bwMode="auto">
          <a:xfrm flipH="1" flipV="1">
            <a:off x="468313" y="1803400"/>
            <a:ext cx="6380162" cy="15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H="1">
            <a:off x="468313" y="1916113"/>
            <a:ext cx="64087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395288" y="3846513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3" name="Line 71"/>
          <p:cNvSpPr>
            <a:spLocks noChangeShapeType="1"/>
          </p:cNvSpPr>
          <p:nvPr/>
        </p:nvSpPr>
        <p:spPr bwMode="auto">
          <a:xfrm flipH="1">
            <a:off x="409575" y="4351338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4" name="Text Box 72"/>
          <p:cNvSpPr txBox="1">
            <a:spLocks noChangeArrowheads="1"/>
          </p:cNvSpPr>
          <p:nvPr/>
        </p:nvSpPr>
        <p:spPr bwMode="auto">
          <a:xfrm>
            <a:off x="250825" y="1695450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4585" name="Text Box 73"/>
          <p:cNvSpPr txBox="1">
            <a:spLocks noChangeArrowheads="1"/>
          </p:cNvSpPr>
          <p:nvPr/>
        </p:nvSpPr>
        <p:spPr bwMode="auto">
          <a:xfrm>
            <a:off x="142875" y="3716338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4586" name="Text Box 74"/>
          <p:cNvSpPr txBox="1">
            <a:spLocks noChangeArrowheads="1"/>
          </p:cNvSpPr>
          <p:nvPr/>
        </p:nvSpPr>
        <p:spPr bwMode="auto">
          <a:xfrm>
            <a:off x="179388" y="4235450"/>
            <a:ext cx="252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1482 " pathEditMode="relative" ptsTypes="AA">
                                      <p:cBhvr>
                                        <p:cTn id="36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481 L 1.11111E-6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74" grpId="0"/>
      <p:bldP spid="64575" grpId="0"/>
      <p:bldP spid="64576" grpId="0"/>
      <p:bldP spid="64577" grpId="0"/>
      <p:bldP spid="64578" grpId="0"/>
      <p:bldP spid="64579" grpId="0"/>
      <p:bldP spid="64580" grpId="0" animBg="1"/>
      <p:bldP spid="64581" grpId="0" animBg="1"/>
      <p:bldP spid="64582" grpId="0" animBg="1"/>
      <p:bldP spid="64583" grpId="0" animBg="1"/>
      <p:bldP spid="64584" grpId="0"/>
      <p:bldP spid="64585" grpId="0"/>
      <p:bldP spid="645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Prvních šest písmen zprávy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11188" y="130968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55650" y="1885950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9750" y="2101850"/>
            <a:ext cx="669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84213" y="2317750"/>
            <a:ext cx="6408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946150" y="20986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946150" y="2117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950913" y="2498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9461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      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 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9842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984250" y="3332163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396875" y="4959350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Všude můžeme nahradit nehybné rotory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i="1">
                <a:solidFill>
                  <a:srgbClr val="FF3300"/>
                </a:solidFill>
              </a:rPr>
              <a:t>  </a:t>
            </a:r>
            <a:r>
              <a:rPr lang="cs-CZ"/>
              <a:t>jedním tlustým virtuálním (neznámým) reflektorem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i="1"/>
              <a:t>.</a:t>
            </a:r>
            <a:endParaRPr lang="cs-CZ"/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971550" y="21034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9715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9715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9715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447675" y="5876925"/>
            <a:ext cx="825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sice neznáme, z odposlechnutých zpráv z daného dne,</a:t>
            </a:r>
          </a:p>
          <a:p>
            <a:r>
              <a:rPr lang="cs-CZ"/>
              <a:t>pokud je jich dost, ale můžeme vyčíst složené permutace  </a:t>
            </a:r>
            <a:r>
              <a:rPr lang="cs-CZ" i="1">
                <a:latin typeface="Times New Roman" pitchFamily="18" charset="0"/>
              </a:rPr>
              <a:t>DA, EB </a:t>
            </a:r>
            <a:r>
              <a:rPr lang="cs-CZ"/>
              <a:t> a</a:t>
            </a:r>
            <a:r>
              <a:rPr lang="cs-CZ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449263" y="3933825"/>
            <a:ext cx="808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Tyto rovnice platí za předpokladu, že v průběhu šifrování prvních šesti písmen</a:t>
            </a:r>
          </a:p>
          <a:p>
            <a:r>
              <a:rPr lang="cs-CZ" dirty="0"/>
              <a:t>zprávy se nezměnila vzájemná poloha prostředního a tedy ani levého rotoru. </a:t>
            </a:r>
          </a:p>
          <a:p>
            <a:r>
              <a:rPr lang="cs-CZ" dirty="0"/>
              <a:t>To </a:t>
            </a:r>
            <a:r>
              <a:rPr lang="cs-CZ" dirty="0" smtClean="0"/>
              <a:t>nastávalo</a:t>
            </a:r>
            <a:r>
              <a:rPr lang="en-US" dirty="0" smtClean="0"/>
              <a:t> </a:t>
            </a:r>
            <a:r>
              <a:rPr lang="cs-CZ" dirty="0" smtClean="0"/>
              <a:t>v </a:t>
            </a:r>
            <a:r>
              <a:rPr lang="cs-CZ" dirty="0"/>
              <a:t>průměru v 21 z každých 26 dní. Tedy zhruba v  80</a:t>
            </a:r>
            <a:r>
              <a:rPr lang="en-US" dirty="0"/>
              <a:t>%</a:t>
            </a:r>
            <a:r>
              <a:rPr lang="cs-CZ" dirty="0"/>
              <a:t> dní.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0" grpId="0"/>
      <p:bldP spid="65540" grpId="1"/>
      <p:bldP spid="65541" grpId="0"/>
      <p:bldP spid="65541" grpId="1"/>
      <p:bldP spid="65546" grpId="0"/>
      <p:bldP spid="65546" grpId="1"/>
      <p:bldP spid="65547" grpId="0"/>
      <p:bldP spid="65547" grpId="1"/>
      <p:bldP spid="65551" grpId="0"/>
      <p:bldP spid="65551" grpId="1"/>
      <p:bldP spid="65552" grpId="0"/>
      <p:bldP spid="65552" grpId="1"/>
      <p:bldP spid="65555" grpId="0"/>
      <p:bldP spid="65555" grpId="1"/>
      <p:bldP spid="65556" grpId="0"/>
      <p:bldP spid="65556" grpId="1"/>
      <p:bldP spid="65559" grpId="0"/>
      <p:bldP spid="65559" grpId="1"/>
      <p:bldP spid="65560" grpId="0"/>
      <p:bldP spid="65560" grpId="1"/>
      <p:bldP spid="65563" grpId="0"/>
      <p:bldP spid="65563" grpId="1"/>
      <p:bldP spid="65564" grpId="0"/>
      <p:bldP spid="65564" grpId="1"/>
      <p:bldP spid="65567" grpId="0"/>
      <p:bldP spid="65576" grpId="0"/>
      <p:bldP spid="65577" grpId="0"/>
      <p:bldP spid="65578" grpId="0"/>
      <p:bldP spid="65579" grpId="0"/>
      <p:bldP spid="65580" grpId="0"/>
      <p:bldP spid="65581" grpId="0"/>
      <p:bldP spid="65582" grpId="0"/>
      <p:bldP spid="6558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92162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4213" y="1052513"/>
            <a:ext cx="769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popisující propojení v reflektoru má všechny cykly délky 2.  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5894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 platí  </a:t>
            </a:r>
            <a:r>
              <a:rPr lang="cs-CZ" sz="2000" i="1">
                <a:latin typeface="Times New Roman" pitchFamily="18" charset="0"/>
              </a:rPr>
              <a:t>RR = R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I</a:t>
            </a:r>
            <a:r>
              <a:rPr lang="cs-CZ"/>
              <a:t> , kde  </a:t>
            </a:r>
            <a:r>
              <a:rPr lang="cs-CZ" sz="2000" i="1">
                <a:latin typeface="Times New Roman" pitchFamily="18" charset="0"/>
              </a:rPr>
              <a:t>I </a:t>
            </a:r>
            <a:r>
              <a:rPr lang="cs-CZ"/>
              <a:t> je identická permutace.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84213" y="2060575"/>
            <a:ext cx="183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Neboli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baseline="30000"/>
              <a:t>-1</a:t>
            </a:r>
            <a:r>
              <a:rPr lang="cs-CZ" sz="2000" i="1">
                <a:latin typeface="Times New Roman" pitchFamily="18" charset="0"/>
              </a:rPr>
              <a:t> = R .</a:t>
            </a:r>
            <a:endParaRPr lang="cs-CZ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684213" y="2565400"/>
            <a:ext cx="77168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Všechny permutace 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jsou konjugované s permutací  </a:t>
            </a:r>
            <a:r>
              <a:rPr lang="cs-CZ" sz="2000" i="1">
                <a:latin typeface="Times New Roman" pitchFamily="18" charset="0"/>
              </a:rPr>
              <a:t>R, </a:t>
            </a:r>
            <a:r>
              <a:rPr lang="cs-CZ"/>
              <a:t>proto</a:t>
            </a:r>
          </a:p>
          <a:p>
            <a:r>
              <a:rPr lang="cs-CZ"/>
              <a:t>mají všechny tyto permutace také všechny cykly délky 2.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71513" y="3284538"/>
            <a:ext cx="8293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   </a:t>
            </a:r>
            <a:r>
              <a:rPr lang="cs-CZ" sz="2000" i="1">
                <a:latin typeface="Times New Roman" pitchFamily="18" charset="0"/>
              </a:rPr>
              <a:t>A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B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C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D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E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F</a:t>
            </a:r>
            <a:r>
              <a:rPr lang="cs-CZ" baseline="30000"/>
              <a:t>2</a:t>
            </a:r>
            <a:r>
              <a:rPr lang="cs-CZ" sz="2000" i="1" baseline="30000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= I , </a:t>
            </a:r>
            <a:r>
              <a:rPr lang="cs-CZ"/>
              <a:t>neboli každá z těchto permutací </a:t>
            </a:r>
          </a:p>
          <a:p>
            <a:r>
              <a:rPr lang="cs-CZ"/>
              <a:t>je inverzní k sobě samé.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63575" y="4005263"/>
            <a:ext cx="75882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Prvních šest písmen libovolné zprávy je šifrová podoba otevřeného textu </a:t>
            </a:r>
          </a:p>
          <a:p>
            <a:r>
              <a:rPr lang="cs-CZ"/>
              <a:t>tvaru  </a:t>
            </a:r>
            <a:r>
              <a:rPr lang="cs-CZ" sz="2000">
                <a:latin typeface="Courier New" pitchFamily="49" charset="0"/>
              </a:rPr>
              <a:t>xyzxyz.</a:t>
            </a:r>
            <a:r>
              <a:rPr lang="cs-CZ"/>
              <a:t> 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663575" y="4667250"/>
            <a:ext cx="5443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A  </a:t>
            </a:r>
            <a:r>
              <a:rPr lang="cs-CZ"/>
              <a:t>zašifruje písmeno</a:t>
            </a:r>
            <a:r>
              <a:rPr lang="cs-CZ" sz="1600"/>
              <a:t>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</a:t>
            </a:r>
            <a:r>
              <a:rPr lang="cs-CZ" sz="2000" i="1">
                <a:latin typeface="Times New Roman" pitchFamily="18" charset="0"/>
              </a:rPr>
              <a:t> A(x) = u</a:t>
            </a:r>
            <a:r>
              <a:rPr lang="cs-CZ"/>
              <a:t> ,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63575" y="5013325"/>
            <a:ext cx="615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permutace </a:t>
            </a:r>
            <a:r>
              <a:rPr lang="cs-CZ" sz="2000" i="1">
                <a:latin typeface="Times New Roman" pitchFamily="18" charset="0"/>
              </a:rPr>
              <a:t> D </a:t>
            </a:r>
            <a:r>
              <a:rPr lang="cs-CZ"/>
              <a:t>zašifruje totéž písmeno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 </a:t>
            </a:r>
            <a:r>
              <a:rPr lang="cs-CZ" sz="2000" i="1">
                <a:latin typeface="Times New Roman" pitchFamily="18" charset="0"/>
              </a:rPr>
              <a:t>D(x) = v. 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63575" y="5513388"/>
            <a:ext cx="2614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Tedy  platí   </a:t>
            </a:r>
            <a:r>
              <a:rPr lang="cs-CZ" sz="2000" i="1">
                <a:latin typeface="Times New Roman" pitchFamily="18" charset="0"/>
              </a:rPr>
              <a:t>DA(u) = v .</a:t>
            </a:r>
            <a:endParaRPr lang="cs-CZ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684213" y="5875338"/>
            <a:ext cx="7724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DA  </a:t>
            </a:r>
            <a:r>
              <a:rPr lang="cs-CZ"/>
              <a:t>zobrazuje první písmeno každé šifrové zprávy do čtvrtého</a:t>
            </a:r>
          </a:p>
          <a:p>
            <a:r>
              <a:rPr lang="cs-CZ"/>
              <a:t>písmene téže zprávy. Můžeme ji proto vyčíst z odposlechnutých zpráv.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6" grpId="0"/>
      <p:bldP spid="66567" grpId="0"/>
      <p:bldP spid="66568" grpId="0"/>
      <p:bldP spid="66569" grpId="0"/>
      <p:bldP spid="66570" grpId="0"/>
      <p:bldP spid="66571" grpId="0"/>
      <p:bldP spid="66572" grpId="0"/>
      <p:bldP spid="66573" grpId="0"/>
      <p:bldP spid="665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Den manévrů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7675" y="1196975"/>
            <a:ext cx="85169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Podobně permutace  </a:t>
            </a:r>
            <a:r>
              <a:rPr lang="cs-CZ" sz="2000" i="1">
                <a:latin typeface="Times New Roman" pitchFamily="18" charset="0"/>
              </a:rPr>
              <a:t>EB  </a:t>
            </a:r>
            <a:r>
              <a:rPr lang="cs-CZ"/>
              <a:t>zobrazuje druhé písmeno každé šifrové zprávy do pátého písmene téže zprávy.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85169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A stejně tak  permutace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zobrazuje třetí písmeno každé šifrové zprávy do šestého písmene téže zprávy.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739775" y="2697163"/>
            <a:ext cx="1528763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AUQ AMN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BNH CHL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BCT CGJ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CIK BZT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DDB VDV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EJP IPS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GPB ZSV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GPB ZSV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HNO THD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HNO THD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HXV TTI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IKG JKF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IKG JKF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IND JHU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JWF MIC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JWF MIC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320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2479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538413" y="2717800"/>
            <a:ext cx="1528762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17. KHB XJV</a:t>
            </a:r>
          </a:p>
          <a:p>
            <a:r>
              <a:rPr lang="cs-CZ" sz="1600">
                <a:latin typeface="Courier New" pitchFamily="49" charset="0"/>
              </a:rPr>
              <a:t>18. KHB XJV</a:t>
            </a:r>
          </a:p>
          <a:p>
            <a:r>
              <a:rPr lang="cs-CZ" sz="1600">
                <a:latin typeface="Courier New" pitchFamily="49" charset="0"/>
              </a:rPr>
              <a:t>19. LDR HDE</a:t>
            </a:r>
          </a:p>
          <a:p>
            <a:r>
              <a:rPr lang="cs-CZ" sz="1600">
                <a:latin typeface="Courier New" pitchFamily="49" charset="0"/>
              </a:rPr>
              <a:t>20. LDR HDE</a:t>
            </a:r>
          </a:p>
          <a:p>
            <a:r>
              <a:rPr lang="cs-CZ" sz="1600">
                <a:latin typeface="Courier New" pitchFamily="49" charset="0"/>
              </a:rPr>
              <a:t>21. MAW UXP</a:t>
            </a:r>
          </a:p>
          <a:p>
            <a:r>
              <a:rPr lang="cs-CZ" sz="1600">
                <a:latin typeface="Courier New" pitchFamily="49" charset="0"/>
              </a:rPr>
              <a:t>22. MAW UXP</a:t>
            </a:r>
          </a:p>
          <a:p>
            <a:r>
              <a:rPr lang="cs-CZ" sz="1600">
                <a:latin typeface="Courier New" pitchFamily="49" charset="0"/>
              </a:rPr>
              <a:t>23. NXD QTU</a:t>
            </a:r>
          </a:p>
          <a:p>
            <a:r>
              <a:rPr lang="cs-CZ" sz="1600">
                <a:latin typeface="Courier New" pitchFamily="49" charset="0"/>
              </a:rPr>
              <a:t>24. NXD QTU</a:t>
            </a:r>
          </a:p>
          <a:p>
            <a:r>
              <a:rPr lang="cs-CZ" sz="1600">
                <a:latin typeface="Courier New" pitchFamily="49" charset="0"/>
              </a:rPr>
              <a:t>25. NLU QFZ</a:t>
            </a:r>
          </a:p>
          <a:p>
            <a:r>
              <a:rPr lang="cs-CZ" sz="1600">
                <a:latin typeface="Courier New" pitchFamily="49" charset="0"/>
              </a:rPr>
              <a:t>26. OBU DLZ</a:t>
            </a:r>
          </a:p>
          <a:p>
            <a:r>
              <a:rPr lang="cs-CZ" sz="1600">
                <a:latin typeface="Courier New" pitchFamily="49" charset="0"/>
              </a:rPr>
              <a:t>27. PVJ FEG</a:t>
            </a:r>
          </a:p>
          <a:p>
            <a:r>
              <a:rPr lang="cs-CZ" sz="1600">
                <a:latin typeface="Courier New" pitchFamily="49" charset="0"/>
              </a:rPr>
              <a:t>28. QGA LYB</a:t>
            </a:r>
          </a:p>
          <a:p>
            <a:r>
              <a:rPr lang="cs-CZ" sz="1600">
                <a:latin typeface="Courier New" pitchFamily="49" charset="0"/>
              </a:rPr>
              <a:t>29. QGA LYB</a:t>
            </a:r>
          </a:p>
          <a:p>
            <a:r>
              <a:rPr lang="cs-CZ" sz="1600">
                <a:latin typeface="Courier New" pitchFamily="49" charset="0"/>
              </a:rPr>
              <a:t>30. RJL WPX</a:t>
            </a:r>
          </a:p>
          <a:p>
            <a:r>
              <a:rPr lang="cs-CZ" sz="1600">
                <a:latin typeface="Courier New" pitchFamily="49" charset="0"/>
              </a:rPr>
              <a:t>31. RJL WPX</a:t>
            </a:r>
          </a:p>
          <a:p>
            <a:r>
              <a:rPr lang="cs-CZ" sz="1600">
                <a:latin typeface="Courier New" pitchFamily="49" charset="0"/>
              </a:rPr>
              <a:t>32. RJL WPX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483100" y="2736850"/>
            <a:ext cx="1528763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33. RJL WPX</a:t>
            </a:r>
          </a:p>
          <a:p>
            <a:r>
              <a:rPr lang="cs-CZ" sz="1600">
                <a:latin typeface="Courier New" pitchFamily="49" charset="0"/>
              </a:rPr>
              <a:t>34. RFC WQQ</a:t>
            </a:r>
          </a:p>
          <a:p>
            <a:r>
              <a:rPr lang="cs-CZ" sz="1600">
                <a:latin typeface="Courier New" pitchFamily="49" charset="0"/>
              </a:rPr>
              <a:t>35. SYX SCW</a:t>
            </a:r>
          </a:p>
          <a:p>
            <a:r>
              <a:rPr lang="cs-CZ" sz="1600">
                <a:latin typeface="Courier New" pitchFamily="49" charset="0"/>
              </a:rPr>
              <a:t>36. SYX SCW</a:t>
            </a:r>
          </a:p>
          <a:p>
            <a:r>
              <a:rPr lang="cs-CZ" sz="1600">
                <a:latin typeface="Courier New" pitchFamily="49" charset="0"/>
              </a:rPr>
              <a:t>37. SYX SCW</a:t>
            </a:r>
          </a:p>
          <a:p>
            <a:r>
              <a:rPr lang="cs-CZ" sz="1600">
                <a:latin typeface="Courier New" pitchFamily="49" charset="0"/>
              </a:rPr>
              <a:t>38. SYX SCW</a:t>
            </a:r>
          </a:p>
          <a:p>
            <a:r>
              <a:rPr lang="cs-CZ" sz="1600">
                <a:latin typeface="Courier New" pitchFamily="49" charset="0"/>
              </a:rPr>
              <a:t>39. SYX SCW</a:t>
            </a:r>
          </a:p>
          <a:p>
            <a:r>
              <a:rPr lang="cs-CZ" sz="1600">
                <a:latin typeface="Courier New" pitchFamily="49" charset="0"/>
              </a:rPr>
              <a:t>40. SJM SPO</a:t>
            </a:r>
          </a:p>
          <a:p>
            <a:r>
              <a:rPr lang="cs-CZ" sz="1600">
                <a:latin typeface="Courier New" pitchFamily="49" charset="0"/>
              </a:rPr>
              <a:t>41. SJM SPO</a:t>
            </a:r>
          </a:p>
          <a:p>
            <a:r>
              <a:rPr lang="cs-CZ" sz="1600">
                <a:latin typeface="Courier New" pitchFamily="49" charset="0"/>
              </a:rPr>
              <a:t>42. SJM SPO</a:t>
            </a:r>
          </a:p>
          <a:p>
            <a:r>
              <a:rPr lang="cs-CZ" sz="1600">
                <a:latin typeface="Courier New" pitchFamily="49" charset="0"/>
              </a:rPr>
              <a:t>43. SUG SMF</a:t>
            </a:r>
          </a:p>
          <a:p>
            <a:r>
              <a:rPr lang="cs-CZ" sz="1600">
                <a:latin typeface="Courier New" pitchFamily="49" charset="0"/>
              </a:rPr>
              <a:t>44. SUG SMF</a:t>
            </a:r>
          </a:p>
          <a:p>
            <a:r>
              <a:rPr lang="cs-CZ" sz="1600">
                <a:latin typeface="Courier New" pitchFamily="49" charset="0"/>
              </a:rPr>
              <a:t>45. TMN EBY</a:t>
            </a:r>
          </a:p>
          <a:p>
            <a:r>
              <a:rPr lang="cs-CZ" sz="1600">
                <a:latin typeface="Courier New" pitchFamily="49" charset="0"/>
              </a:rPr>
              <a:t>46. TMN EBY</a:t>
            </a:r>
          </a:p>
          <a:p>
            <a:r>
              <a:rPr lang="cs-CZ" sz="1600">
                <a:latin typeface="Courier New" pitchFamily="49" charset="0"/>
              </a:rPr>
              <a:t>47. TAA EXB</a:t>
            </a:r>
          </a:p>
          <a:p>
            <a:r>
              <a:rPr lang="cs-CZ" sz="1600">
                <a:latin typeface="Courier New" pitchFamily="49" charset="0"/>
              </a:rPr>
              <a:t>48. USE NWH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6356350" y="2736850"/>
            <a:ext cx="1528763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49. VII PZK</a:t>
            </a:r>
          </a:p>
          <a:p>
            <a:r>
              <a:rPr lang="cs-CZ" sz="1600">
                <a:latin typeface="Courier New" pitchFamily="49" charset="0"/>
              </a:rPr>
              <a:t>50. VII PZK</a:t>
            </a:r>
          </a:p>
          <a:p>
            <a:r>
              <a:rPr lang="cs-CZ" sz="1600">
                <a:latin typeface="Courier New" pitchFamily="49" charset="0"/>
              </a:rPr>
              <a:t>51. VQZ PVR</a:t>
            </a:r>
          </a:p>
          <a:p>
            <a:r>
              <a:rPr lang="cs-CZ" sz="1600">
                <a:latin typeface="Courier New" pitchFamily="49" charset="0"/>
              </a:rPr>
              <a:t>52. VQZ PVR</a:t>
            </a:r>
          </a:p>
          <a:p>
            <a:r>
              <a:rPr lang="cs-CZ" sz="1600">
                <a:latin typeface="Courier New" pitchFamily="49" charset="0"/>
              </a:rPr>
              <a:t>53. WTM RAO</a:t>
            </a:r>
          </a:p>
          <a:p>
            <a:r>
              <a:rPr lang="cs-CZ" sz="1600">
                <a:latin typeface="Courier New" pitchFamily="49" charset="0"/>
              </a:rPr>
              <a:t>54. WTM RAO</a:t>
            </a:r>
          </a:p>
          <a:p>
            <a:r>
              <a:rPr lang="cs-CZ" sz="1600">
                <a:latin typeface="Courier New" pitchFamily="49" charset="0"/>
              </a:rPr>
              <a:t>55. WTM RAO</a:t>
            </a:r>
          </a:p>
          <a:p>
            <a:r>
              <a:rPr lang="cs-CZ" sz="1600">
                <a:latin typeface="Courier New" pitchFamily="49" charset="0"/>
              </a:rPr>
              <a:t>56. WKI RKK</a:t>
            </a:r>
          </a:p>
          <a:p>
            <a:r>
              <a:rPr lang="cs-CZ" sz="1600">
                <a:latin typeface="Courier New" pitchFamily="49" charset="0"/>
              </a:rPr>
              <a:t>57. XRS GNM</a:t>
            </a:r>
          </a:p>
          <a:p>
            <a:r>
              <a:rPr lang="cs-CZ" sz="1600">
                <a:latin typeface="Courier New" pitchFamily="49" charset="0"/>
              </a:rPr>
              <a:t>58. XRS GNM</a:t>
            </a:r>
          </a:p>
          <a:p>
            <a:r>
              <a:rPr lang="cs-CZ" sz="1600">
                <a:latin typeface="Courier New" pitchFamily="49" charset="0"/>
              </a:rPr>
              <a:t>59. XOI GUK</a:t>
            </a:r>
          </a:p>
          <a:p>
            <a:r>
              <a:rPr lang="cs-CZ" sz="1600">
                <a:latin typeface="Courier New" pitchFamily="49" charset="0"/>
              </a:rPr>
              <a:t>60. XYW GCP</a:t>
            </a:r>
          </a:p>
          <a:p>
            <a:r>
              <a:rPr lang="cs-CZ" sz="1600">
                <a:latin typeface="Courier New" pitchFamily="49" charset="0"/>
              </a:rPr>
              <a:t>61. YPC OSQ</a:t>
            </a:r>
          </a:p>
          <a:p>
            <a:r>
              <a:rPr lang="cs-CZ" sz="1600">
                <a:latin typeface="Courier New" pitchFamily="49" charset="0"/>
              </a:rPr>
              <a:t>62. ZZY YRA</a:t>
            </a:r>
          </a:p>
          <a:p>
            <a:r>
              <a:rPr lang="cs-CZ" sz="1600">
                <a:latin typeface="Courier New" pitchFamily="49" charset="0"/>
              </a:rPr>
              <a:t>63. ZEF YOC</a:t>
            </a:r>
          </a:p>
          <a:p>
            <a:r>
              <a:rPr lang="cs-CZ" sz="1600">
                <a:latin typeface="Courier New" pitchFamily="49" charset="0"/>
              </a:rPr>
              <a:t>64. ZSJ YWG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5" grpId="0"/>
      <p:bldP spid="68618" grpId="0"/>
      <p:bldP spid="68619" grpId="0"/>
      <p:bldP spid="686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19113" y="1289050"/>
            <a:ext cx="74739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tabulky začátků odposlechnutých zpráv tak můžeme vyčíst všechny tři</a:t>
            </a:r>
          </a:p>
          <a:p>
            <a:r>
              <a:rPr lang="cs-CZ" i="1"/>
              <a:t>charakteristiky dne,</a:t>
            </a:r>
            <a:r>
              <a:rPr lang="cs-CZ"/>
              <a:t> složené permutace  </a:t>
            </a:r>
            <a:r>
              <a:rPr lang="cs-CZ" sz="2000" i="1">
                <a:latin typeface="Times New Roman" pitchFamily="18" charset="0"/>
              </a:rPr>
              <a:t>DA, EB, FC.</a:t>
            </a:r>
            <a:endParaRPr lang="cs-CZ" i="1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592138" y="22240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Jejich cyklický zápis je: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92138" y="2867025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92138" y="35147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92138" y="4162425"/>
            <a:ext cx="5837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 .</a:t>
            </a:r>
            <a:endParaRPr lang="cs-CZ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3" grpId="0"/>
      <p:bldP spid="7066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r>
              <a:rPr lang="cs-CZ" sz="4000"/>
              <a:t>Co způsobilo šifrování klíče zprávy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76238" y="1052513"/>
            <a:ext cx="5948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odposlechu známe charakteristiky dne  </a:t>
            </a:r>
            <a:r>
              <a:rPr lang="cs-CZ" sz="2000" i="1">
                <a:latin typeface="Times New Roman" pitchFamily="18" charset="0"/>
              </a:rPr>
              <a:t>DA, EB  </a:t>
            </a:r>
            <a:r>
              <a:rPr lang="cs-CZ"/>
              <a:t>a </a:t>
            </a:r>
            <a:r>
              <a:rPr lang="cs-CZ" sz="2000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76238" y="1557338"/>
            <a:ext cx="338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Vezmeme rovnice pro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 D </a:t>
            </a:r>
            <a:r>
              <a:rPr lang="cs-CZ" sz="2000"/>
              <a:t> </a:t>
            </a:r>
            <a:endParaRPr lang="cs-CZ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76238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438150" y="1989138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463550" y="3068638"/>
            <a:ext cx="516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vynásobíme je (musíme dávat pozor na pořadí)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76238" y="3500438"/>
            <a:ext cx="840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DA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76238" y="4005263"/>
            <a:ext cx="661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DA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76238" y="4581525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dostaneme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23863" y="4940300"/>
            <a:ext cx="6821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EB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00050" y="5357813"/>
            <a:ext cx="7018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FC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47663" y="5956300"/>
            <a:ext cx="776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Šifrování klíče zpráv tak umožnilo sestavit soustavu tří rovnic o třech </a:t>
            </a:r>
          </a:p>
          <a:p>
            <a:r>
              <a:rPr lang="cs-CZ" b="1"/>
              <a:t>neznámých obsahující informaci o vnitřní konstrukci přístroje.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  <p:bldP spid="72708" grpId="0"/>
      <p:bldP spid="72710" grpId="0"/>
      <p:bldP spid="72711" grpId="0"/>
      <p:bldP spid="72712" grpId="0"/>
      <p:bldP spid="72713" grpId="0"/>
      <p:bldP spid="72714" grpId="0"/>
      <p:bldP spid="72715" grpId="0"/>
      <p:bldP spid="72716" grpId="0"/>
      <p:bldP spid="72717" grpId="0"/>
      <p:bldP spid="727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 sz="4000"/>
              <a:t>Ještě jedno tvrzení o permutacích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68313" y="1050925"/>
            <a:ext cx="78279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Každá charakteristika dne </a:t>
            </a:r>
            <a:r>
              <a:rPr lang="cs-CZ" sz="2000" i="1">
                <a:latin typeface="Times New Roman" pitchFamily="18" charset="0"/>
              </a:rPr>
              <a:t> DA, EB  </a:t>
            </a:r>
            <a:r>
              <a:rPr lang="cs-CZ"/>
              <a:t>a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 obsahuje vždy sudý počet cyklů</a:t>
            </a:r>
          </a:p>
          <a:p>
            <a:r>
              <a:rPr lang="cs-CZ"/>
              <a:t>libovolné délky.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19113" y="1698625"/>
            <a:ext cx="82724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není náhoda. Připomeňme si, že každá z permutací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  </a:t>
            </a:r>
            <a:r>
              <a:rPr lang="cs-CZ"/>
              <a:t>obsahuje </a:t>
            </a:r>
          </a:p>
          <a:p>
            <a:r>
              <a:rPr lang="cs-CZ"/>
              <a:t>pouze cykly délky 2.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19113" y="2513013"/>
            <a:ext cx="260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následující tvrzení.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3075" y="2994025"/>
            <a:ext cx="834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Věta.  </a:t>
            </a:r>
            <a:r>
              <a:rPr lang="cs-CZ"/>
              <a:t>Permutaci </a:t>
            </a:r>
            <a:r>
              <a:rPr lang="cs-CZ" b="1"/>
              <a:t>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b="1"/>
              <a:t>  </a:t>
            </a:r>
            <a:r>
              <a:rPr lang="cs-CZ"/>
              <a:t>na množně  </a:t>
            </a:r>
            <a:r>
              <a:rPr lang="cs-CZ" sz="2000" i="1">
                <a:latin typeface="Times New Roman" pitchFamily="18" charset="0"/>
              </a:rPr>
              <a:t>Z</a:t>
            </a:r>
            <a:r>
              <a:rPr lang="cs-CZ" b="1"/>
              <a:t>   </a:t>
            </a:r>
            <a:r>
              <a:rPr lang="cs-CZ"/>
              <a:t>lze vyjádřit jako složení     </a:t>
            </a:r>
            <a:r>
              <a:rPr lang="cs-CZ" sz="2000" i="1">
                <a:latin typeface="Times New Roman" pitchFamily="18" charset="0"/>
              </a:rPr>
              <a:t>K 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  </a:t>
            </a:r>
          </a:p>
          <a:p>
            <a:r>
              <a:rPr lang="cs-CZ"/>
              <a:t>dvou permutací 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>
                <a:latin typeface="Times New Roman" pitchFamily="18" charset="0"/>
              </a:rPr>
              <a:t>, </a:t>
            </a:r>
            <a:r>
              <a:rPr lang="cs-CZ"/>
              <a:t>které mají obě pouze cykly délky dva, právě když má</a:t>
            </a:r>
          </a:p>
          <a:p>
            <a:r>
              <a:rPr lang="cs-CZ"/>
              <a:t>permutace  </a:t>
            </a:r>
            <a:r>
              <a:rPr lang="cs-CZ" sz="2000" i="1">
                <a:latin typeface="Times New Roman" pitchFamily="18" charset="0"/>
              </a:rPr>
              <a:t>K  </a:t>
            </a:r>
            <a:r>
              <a:rPr lang="cs-CZ"/>
              <a:t>sudý počet  cyklů libovolné délky.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47675" y="4240213"/>
            <a:ext cx="74358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důkazu lze postupovat podobně jako jsme postupovali při zkoumání </a:t>
            </a:r>
          </a:p>
          <a:p>
            <a:r>
              <a:rPr lang="cs-CZ"/>
              <a:t>řešitelnosti rovnice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 i="1">
                <a:latin typeface="Times New Roman" pitchFamily="18" charset="0"/>
              </a:rPr>
              <a:t> = X</a:t>
            </a:r>
            <a:r>
              <a:rPr lang="cs-CZ" sz="2000" baseline="30000"/>
              <a:t>-1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.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447675" y="5105400"/>
            <a:ext cx="8185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grafů si opět také ukážeme, jak najít všechny možné dvojice permutací</a:t>
            </a:r>
          </a:p>
          <a:p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cs-CZ"/>
              <a:t>  splňujících tyto podmínky.</a:t>
            </a:r>
            <a:endParaRPr lang="cs-CZ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2" grpId="0"/>
      <p:bldP spid="73733" grpId="0"/>
      <p:bldP spid="73734" grpId="0"/>
      <p:bldP spid="73735" grpId="0"/>
      <p:bldP spid="7373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50900"/>
          </a:xfrm>
        </p:spPr>
        <p:txBody>
          <a:bodyPr/>
          <a:lstStyle/>
          <a:p>
            <a:r>
              <a:rPr lang="cs-CZ"/>
              <a:t>Grafické zdůvodnění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19113" y="1266825"/>
            <a:ext cx="593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Nakreslíme si obě permutace 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do stejného obrázku.</a:t>
            </a:r>
            <a:endParaRPr lang="cs-CZ">
              <a:solidFill>
                <a:schemeClr val="hlink"/>
              </a:solidFill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V="1">
            <a:off x="971550" y="2016125"/>
            <a:ext cx="517525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476375" y="1989138"/>
            <a:ext cx="865188" cy="714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2339975" y="2060575"/>
            <a:ext cx="576263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H="1" flipV="1">
            <a:off x="2916238" y="2708275"/>
            <a:ext cx="71437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V="1">
            <a:off x="2627313" y="3429000"/>
            <a:ext cx="360362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V="1">
            <a:off x="1762125" y="4105275"/>
            <a:ext cx="863600" cy="73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971550" y="3789363"/>
            <a:ext cx="792163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V="1">
            <a:off x="3924300" y="2347913"/>
            <a:ext cx="647700" cy="5032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V="1">
            <a:off x="4572000" y="2347913"/>
            <a:ext cx="7921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H="1" flipV="1">
            <a:off x="5360988" y="2374900"/>
            <a:ext cx="434975" cy="4778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V="1">
            <a:off x="4284663" y="3644900"/>
            <a:ext cx="115093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V="1">
            <a:off x="5435600" y="2852738"/>
            <a:ext cx="288925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 flipH="1" flipV="1">
            <a:off x="3940175" y="2851150"/>
            <a:ext cx="344488" cy="7937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1042988" y="2633663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80150" y="2439988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. . . . . . . . . . . .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63575" y="4529138"/>
            <a:ext cx="7943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tomu, že se barvy jednotlivých dvojšipek musí v každém cyklu</a:t>
            </a:r>
          </a:p>
          <a:p>
            <a:r>
              <a:rPr lang="cs-CZ"/>
              <a:t>střídat (z každého bodu musí vycházet právě jedna šipka každé barvy), musí</a:t>
            </a:r>
          </a:p>
          <a:p>
            <a:r>
              <a:rPr lang="cs-CZ"/>
              <a:t>být v každém cyklu sudý počet bodů (a také hran).  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519113" y="5514975"/>
            <a:ext cx="338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Přidáme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/>
              <a:t>(</a:t>
            </a:r>
            <a:r>
              <a:rPr lang="cs-CZ">
                <a:solidFill>
                  <a:srgbClr val="FF0000"/>
                </a:solidFill>
              </a:rPr>
              <a:t>červeně</a:t>
            </a:r>
            <a:r>
              <a:rPr lang="cs-CZ"/>
              <a:t>)</a:t>
            </a:r>
            <a:r>
              <a:rPr lang="cs-CZ" sz="2000">
                <a:latin typeface="Times New Roman" pitchFamily="18" charset="0"/>
              </a:rPr>
              <a:t> .</a:t>
            </a: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H="1">
            <a:off x="1042988" y="2060575"/>
            <a:ext cx="122555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H="1" flipV="1">
            <a:off x="2339975" y="2133600"/>
            <a:ext cx="576263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 flipV="1">
            <a:off x="1763713" y="3429000"/>
            <a:ext cx="11525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1476375" y="1989138"/>
            <a:ext cx="1366838" cy="719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 flipH="1">
            <a:off x="2598738" y="2708275"/>
            <a:ext cx="244475" cy="13827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 flipH="1" flipV="1">
            <a:off x="1042988" y="3789363"/>
            <a:ext cx="1512887" cy="287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27088" y="2636838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 flipV="1">
            <a:off x="3995738" y="2420938"/>
            <a:ext cx="12969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>
            <a:off x="5292725" y="2420938"/>
            <a:ext cx="71438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2" name="Line 30"/>
          <p:cNvSpPr>
            <a:spLocks noChangeShapeType="1"/>
          </p:cNvSpPr>
          <p:nvPr/>
        </p:nvSpPr>
        <p:spPr bwMode="auto">
          <a:xfrm flipH="1" flipV="1">
            <a:off x="3995738" y="2852738"/>
            <a:ext cx="13684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3" name="Line 31"/>
          <p:cNvSpPr>
            <a:spLocks noChangeShapeType="1"/>
          </p:cNvSpPr>
          <p:nvPr/>
        </p:nvSpPr>
        <p:spPr bwMode="auto">
          <a:xfrm flipH="1">
            <a:off x="4356100" y="2349500"/>
            <a:ext cx="287338" cy="1223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 flipH="1" flipV="1">
            <a:off x="4643438" y="2349500"/>
            <a:ext cx="1081087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 flipV="1">
            <a:off x="4356100" y="2887663"/>
            <a:ext cx="13335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519113" y="5919788"/>
            <a:ext cx="859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cyklus sudé délky ve společném grafu obou permutací </a:t>
            </a:r>
            <a:r>
              <a:rPr lang="cs-CZ" sz="20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i="1"/>
              <a:t> </a:t>
            </a:r>
            <a:r>
              <a:rPr lang="cs-CZ"/>
              <a:t>se tak</a:t>
            </a:r>
            <a:r>
              <a:rPr lang="cs-CZ" i="1"/>
              <a:t> </a:t>
            </a:r>
            <a:r>
              <a:rPr lang="cs-CZ"/>
              <a:t>rozpadne</a:t>
            </a:r>
          </a:p>
          <a:p>
            <a:r>
              <a:rPr lang="cs-CZ"/>
              <a:t>do dvou cyklů poloviční (stejné) délky v grafu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56" grpId="0" animBg="1"/>
      <p:bldP spid="74757" grpId="0" animBg="1"/>
      <p:bldP spid="74758" grpId="0" animBg="1"/>
      <p:bldP spid="74759" grpId="0" animBg="1"/>
      <p:bldP spid="74760" grpId="0" animBg="1"/>
      <p:bldP spid="74761" grpId="0" animBg="1"/>
      <p:bldP spid="74762" grpId="0" animBg="1"/>
      <p:bldP spid="74763" grpId="0" animBg="1"/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/>
      <p:bldP spid="74770" grpId="0"/>
      <p:bldP spid="74771" grpId="0"/>
      <p:bldP spid="74772" grpId="0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r>
              <a:rPr lang="en-US"/>
              <a:t>Identifikace </a:t>
            </a:r>
            <a:r>
              <a:rPr lang="cs-CZ"/>
              <a:t>šifry</a:t>
            </a:r>
            <a:endParaRPr lang="en-US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39750" y="3141663"/>
            <a:ext cx="78486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</a:t>
            </a: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YIPUC AVKHH FTAPT ZVYXV KRJIG APWAT LWBQH UJASR JMBSF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KDVRN IUOXV FKLQG MPSWY EDYHP LSICW ALFPZ XOOFZ BNZUX DCEKG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PXJON U</a:t>
            </a:r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  <a:p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79475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806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39750" y="1412875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95288" y="1557338"/>
            <a:ext cx="764063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CJHGA OMHEV QFCGX SXATA HXFHV HZBED VALPY ZPMPW JNPDY RZXKJ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DDQZO X</a:t>
            </a:r>
            <a:r>
              <a:rPr lang="cs-CZ" sz="1600">
                <a:latin typeface="Courier New" pitchFamily="49" charset="0"/>
              </a:rPr>
              <a:t>  </a:t>
            </a:r>
          </a:p>
          <a:p>
            <a:r>
              <a:rPr lang="cs-CZ" sz="1600">
                <a:latin typeface="Courier New" pitchFamily="49" charset="0"/>
              </a:rPr>
              <a:t>                    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14350" y="1341438"/>
            <a:ext cx="75184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RDOAC VDYPM XYOFF HMSOZ THOSD HFPDI UKWRD MNDZX BYMIA FXXTA </a:t>
            </a: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WWFYS G</a:t>
            </a:r>
          </a:p>
          <a:p>
            <a:endParaRPr lang="en-US" sz="1600">
              <a:latin typeface="Courier New" pitchFamily="49" charset="0"/>
            </a:endParaRPr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3165475" y="13414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3897313" y="132397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4262438" y="192722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7426325" y="19383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39750" y="3357563"/>
            <a:ext cx="7653338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CJHGA OMHEV QFCGX SXATA HXFHV HZBED VALPY ZPMPW JNPDY RZXKJ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DDQZO X</a:t>
            </a:r>
            <a:r>
              <a:rPr lang="cs-CZ">
                <a:solidFill>
                  <a:srgbClr val="FF3300"/>
                </a:solidFill>
              </a:rPr>
              <a:t>  </a:t>
            </a:r>
          </a:p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611188" y="3171825"/>
            <a:ext cx="9144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1700213" y="31448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1825625" y="3717925"/>
            <a:ext cx="144463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3894138" y="3717925"/>
            <a:ext cx="165100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5364163" y="37163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6588125" y="3716338"/>
            <a:ext cx="1952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7553325" y="37385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5114925" y="31289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7566025" y="31670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68313" y="5445125"/>
            <a:ext cx="772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395288" y="501332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  Index koincidence němčiny je přibližně 8</a:t>
            </a:r>
            <a:r>
              <a:rPr lang="en-US"/>
              <a:t>%</a:t>
            </a:r>
            <a:r>
              <a:rPr lang="cs-CZ"/>
              <a:t>. </a:t>
            </a:r>
            <a:endParaRPr lang="en-US"/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539750" y="5373688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Pokud je prvních šest písmen u dvou zpráv ve stejný den shodných, pak šifra zachovává index koincidence. </a:t>
            </a:r>
            <a:r>
              <a:rPr lang="cs-CZ" b="1"/>
              <a:t>Jde asi o polyalfabetickou šifru</a:t>
            </a:r>
            <a:r>
              <a:rPr lang="cs-CZ"/>
              <a:t>.</a:t>
            </a:r>
            <a:endParaRPr lang="en-US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539750" y="6165850"/>
            <a:ext cx="812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Množství zpráv nasvědčovalo, že k šifrování je patrně využíván nějaký přístroj.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6" grpId="0"/>
      <p:bldP spid="37897" grpId="0"/>
      <p:bldP spid="37898" grpId="0" animBg="1"/>
      <p:bldP spid="37899" grpId="0" animBg="1"/>
      <p:bldP spid="37900" grpId="0" animBg="1"/>
      <p:bldP spid="37901" grpId="0" animBg="1"/>
      <p:bldP spid="37903" grpId="0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4" grpId="0"/>
      <p:bldP spid="37915" grpId="0"/>
      <p:bldP spid="379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3600"/>
          </a:xfrm>
        </p:spPr>
        <p:txBody>
          <a:bodyPr/>
          <a:lstStyle/>
          <a:p>
            <a:r>
              <a:rPr lang="cs-CZ"/>
              <a:t>Opačná implikace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288" y="952500"/>
            <a:ext cx="6586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má naopak permutace </a:t>
            </a:r>
            <a:r>
              <a:rPr lang="cs-CZ" sz="2000" i="1">
                <a:latin typeface="Times New Roman" pitchFamily="18" charset="0"/>
              </a:rPr>
              <a:t>K </a:t>
            </a:r>
            <a:r>
              <a:rPr lang="cs-CZ"/>
              <a:t> sudý počet cyklů každé délky. 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76238" y="1412875"/>
            <a:ext cx="8151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Chceme najít všechny dvojice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takové, že </a:t>
            </a:r>
            <a:r>
              <a:rPr lang="cs-CZ" sz="2000" i="1">
                <a:latin typeface="Times New Roman" pitchFamily="18" charset="0"/>
              </a:rPr>
              <a:t> 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a současně 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mají všechny cykly délky 2.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2894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i="1">
              <a:solidFill>
                <a:schemeClr val="hlink"/>
              </a:solidFill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7675" y="2201863"/>
            <a:ext cx="4875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dva cykly stejné délky v permutaci </a:t>
            </a:r>
            <a:r>
              <a:rPr lang="cs-CZ" sz="2000" i="1">
                <a:latin typeface="Times New Roman" pitchFamily="18" charset="0"/>
              </a:rPr>
              <a:t>K.</a:t>
            </a:r>
            <a:r>
              <a:rPr lang="cs-CZ"/>
              <a:t> 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684213" y="4652963"/>
            <a:ext cx="1008062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692275" y="5084763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2627313" y="5084763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3492500" y="5084763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V="1">
            <a:off x="4284663" y="4581525"/>
            <a:ext cx="86360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V="1">
            <a:off x="611188" y="6021388"/>
            <a:ext cx="10810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1692275" y="6021388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2627313" y="6021388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3492500" y="6021388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4284663" y="6021388"/>
            <a:ext cx="1008062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47675" y="2608263"/>
            <a:ext cx="8012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Má-li platit </a:t>
            </a:r>
            <a:r>
              <a:rPr lang="cs-CZ" sz="2000" i="1">
                <a:latin typeface="Times New Roman" pitchFamily="18" charset="0"/>
              </a:rPr>
              <a:t>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, musí vést každá šipka obou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>
                <a:latin typeface="Times New Roman" pitchFamily="18" charset="0"/>
              </a:rPr>
              <a:t>  </a:t>
            </a:r>
            <a:r>
              <a:rPr lang="cs-CZ"/>
              <a:t>mezi dvěma </a:t>
            </a:r>
          </a:p>
          <a:p>
            <a:r>
              <a:rPr lang="cs-CZ"/>
              <a:t>různými cykly téže délky permutace </a:t>
            </a:r>
            <a:r>
              <a:rPr lang="cs-CZ" sz="2000" i="1">
                <a:latin typeface="Times New Roman" pitchFamily="18" charset="0"/>
              </a:rPr>
              <a:t>K.</a:t>
            </a:r>
            <a:endParaRPr lang="cs-CZ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76238" y="3354388"/>
            <a:ext cx="8801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Zvolme tedy libovolně hodnotu 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 nějakém bodě  </a:t>
            </a:r>
            <a:r>
              <a:rPr lang="cs-CZ" sz="2000" i="1">
                <a:latin typeface="Times New Roman" pitchFamily="18" charset="0"/>
              </a:rPr>
              <a:t>a </a:t>
            </a:r>
            <a:r>
              <a:rPr lang="cs-CZ"/>
              <a:t>jednoho z cyklů tak,</a:t>
            </a:r>
          </a:p>
          <a:p>
            <a:r>
              <a:rPr lang="cs-CZ"/>
              <a:t>aby ležela v druhém ze 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 flipH="1" flipV="1">
            <a:off x="2555875" y="5084763"/>
            <a:ext cx="144463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5508625" y="4729163"/>
            <a:ext cx="341947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Touto volbou jsou jednoznačně</a:t>
            </a:r>
          </a:p>
          <a:p>
            <a:r>
              <a:rPr lang="cs-CZ"/>
              <a:t>určené hodnoty obou permutací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ve všech ostatních bodech</a:t>
            </a:r>
          </a:p>
          <a:p>
            <a:r>
              <a:rPr lang="cs-CZ"/>
              <a:t>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V="1">
            <a:off x="2700338" y="5084763"/>
            <a:ext cx="719137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V="1">
            <a:off x="3492500" y="5084763"/>
            <a:ext cx="719138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 flipV="1">
            <a:off x="3419475" y="5084763"/>
            <a:ext cx="73025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2535238" y="477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a</a:t>
            </a:r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 flipV="1">
            <a:off x="1763713" y="5084763"/>
            <a:ext cx="792162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776413" y="4292600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1692275" y="6302375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4427538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468313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/>
      <p:bldP spid="75782" grpId="0"/>
      <p:bldP spid="75783" grpId="0" animBg="1"/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/>
      <p:bldP spid="75794" grpId="0"/>
      <p:bldP spid="75795" grpId="0" animBg="1"/>
      <p:bldP spid="75795" grpId="1" animBg="1"/>
      <p:bldP spid="75796" grpId="0"/>
      <p:bldP spid="75797" grpId="0" animBg="1"/>
      <p:bldP spid="75798" grpId="0" animBg="1"/>
      <p:bldP spid="75799" grpId="0" animBg="1"/>
      <p:bldP spid="75800" grpId="0"/>
      <p:bldP spid="75801" grpId="0" animBg="1"/>
      <p:bldP spid="75802" grpId="0"/>
      <p:bldP spid="75803" grpId="0"/>
      <p:bldP spid="75804" grpId="0"/>
      <p:bldP spid="7580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cs-CZ"/>
              <a:t>Počet možností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95288" y="906463"/>
            <a:ext cx="860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cykly ve zvolené dvojici délku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pak máme </a:t>
            </a:r>
            <a:r>
              <a:rPr lang="cs-CZ" sz="2000" i="1">
                <a:latin typeface="Times New Roman" pitchFamily="18" charset="0"/>
              </a:rPr>
              <a:t> n  </a:t>
            </a:r>
            <a:r>
              <a:rPr lang="cs-CZ"/>
              <a:t>možností, jak zvolit  hodnotu </a:t>
            </a:r>
          </a:p>
          <a:p>
            <a:r>
              <a:rPr lang="cs-CZ"/>
              <a:t>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v bodě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tak, aby ležela ve druhém ze zvolené dvojice cyklů.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95288" y="1773238"/>
            <a:ext cx="80041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Máme tedy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/>
              <a:t>  </a:t>
            </a:r>
            <a:r>
              <a:rPr lang="cs-CZ"/>
              <a:t>možností, jak zvolit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tak, aby zobrazovaly body</a:t>
            </a:r>
          </a:p>
          <a:p>
            <a:r>
              <a:rPr lang="cs-CZ"/>
              <a:t>každého ze zvolené dvojice cyklů do druhého cyklu dvojice.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92138" y="306863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95288" y="2636838"/>
            <a:ext cx="356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Tak například pro charakteristiku 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47675" y="3500438"/>
            <a:ext cx="488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2 </a:t>
            </a:r>
            <a:r>
              <a:rPr lang="cs-CZ" sz="1200"/>
              <a:t>x </a:t>
            </a:r>
            <a:r>
              <a:rPr lang="cs-CZ" sz="2000"/>
              <a:t>10</a:t>
            </a:r>
            <a:r>
              <a:rPr lang="cs-CZ"/>
              <a:t>  možností pro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468313" y="3933825"/>
            <a:ext cx="205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charakteristiku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468313" y="43656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50850" y="4724400"/>
            <a:ext cx="268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3 </a:t>
            </a:r>
            <a:r>
              <a:rPr lang="cs-CZ" sz="1200"/>
              <a:t>x </a:t>
            </a:r>
            <a:r>
              <a:rPr lang="cs-CZ" sz="2000"/>
              <a:t>9</a:t>
            </a:r>
            <a:r>
              <a:rPr lang="cs-CZ"/>
              <a:t>  možností,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68313" y="5157788"/>
            <a:ext cx="224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 charakteristiku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468313" y="5480050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468313" y="5840413"/>
            <a:ext cx="8455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13 </a:t>
            </a:r>
            <a:r>
              <a:rPr lang="cs-CZ"/>
              <a:t>možností. Celkem tedy pro den s danými charakteristikami je </a:t>
            </a:r>
          </a:p>
          <a:p>
            <a:r>
              <a:rPr lang="cs-CZ" sz="2000"/>
              <a:t>20 </a:t>
            </a:r>
            <a:r>
              <a:rPr lang="cs-CZ" sz="1400"/>
              <a:t>x</a:t>
            </a:r>
            <a:r>
              <a:rPr lang="cs-CZ" sz="2000"/>
              <a:t> 27 </a:t>
            </a:r>
            <a:r>
              <a:rPr lang="cs-CZ" sz="1400"/>
              <a:t>x</a:t>
            </a:r>
            <a:r>
              <a:rPr lang="cs-CZ" sz="2000"/>
              <a:t> 13 = 7020 </a:t>
            </a:r>
            <a:r>
              <a:rPr lang="cs-CZ"/>
              <a:t>možností, jak mohou vypadat  permutace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  <p:bldP spid="76804" grpId="0"/>
      <p:bldP spid="76805" grpId="0"/>
      <p:bldP spid="76806" grpId="0"/>
      <p:bldP spid="76807" grpId="0"/>
      <p:bldP spid="76808" grpId="0"/>
      <p:bldP spid="76809" grpId="0"/>
      <p:bldP spid="76810" grpId="0"/>
      <p:bldP spid="76811" grpId="0"/>
      <p:bldP spid="768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Enigma</a:t>
            </a:r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96975"/>
            <a:ext cx="3384550" cy="5111750"/>
          </a:xfrm>
          <a:prstGeom prst="rect">
            <a:avLst/>
          </a:prstGeom>
          <a:noFill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140200" y="1406525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klávesnice</a:t>
            </a:r>
            <a:endParaRPr 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135438" y="1819275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žárovky</a:t>
            </a:r>
            <a:endParaRPr lang="en-US" sz="24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140200" y="2251075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propojovací</a:t>
            </a:r>
            <a:r>
              <a:rPr lang="cs-CZ"/>
              <a:t> </a:t>
            </a:r>
            <a:r>
              <a:rPr lang="cs-CZ" sz="2400"/>
              <a:t>deska</a:t>
            </a:r>
            <a:endParaRPr lang="en-US" sz="24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119563" y="2684463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okénka  </a:t>
            </a:r>
            <a:endParaRPr lang="en-US" sz="24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121150" y="3116263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ozubená kolečka</a:t>
            </a:r>
            <a:endParaRPr lang="en-US" sz="24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119563" y="3573463"/>
            <a:ext cx="434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měřič napětí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  <p:bldP spid="38917" grpId="0"/>
      <p:bldP spid="38918" grpId="0"/>
      <p:bldP spid="38919" grpId="0"/>
      <p:bldP spid="38920" grpId="0"/>
      <p:bldP spid="389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</a:t>
            </a:r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3529012" cy="5040312"/>
          </a:xfrm>
          <a:prstGeom prst="rect">
            <a:avLst/>
          </a:prstGeom>
          <a:noFill/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192588" y="1262063"/>
            <a:ext cx="376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ozubené kolečko</a:t>
            </a:r>
            <a:endParaRPr lang="en-US" sz="2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211638" y="1773238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abecední kroužek</a:t>
            </a:r>
            <a:endParaRPr lang="en-US" sz="2400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11638" y="2270125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společná osa rotorů</a:t>
            </a:r>
            <a:endParaRPr lang="en-US" sz="2400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211638" y="2774950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spona abecedního kroužku</a:t>
            </a:r>
            <a:endParaRPr lang="en-US" sz="2400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211638" y="3284538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tělo rotoru s 26 dráty </a:t>
            </a:r>
            <a:endParaRPr lang="en-US" sz="240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11638" y="3789363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kontaktní kolíky</a:t>
            </a:r>
            <a:endParaRPr lang="en-US" sz="2400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211638" y="4313238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7. kontaktní plošky</a:t>
            </a:r>
            <a:endParaRPr lang="en-US" sz="2400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211638" y="4791075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8. zářez pro přenos pohybu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Manuál pro operátory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r>
              <a:rPr lang="cs-CZ" sz="2000"/>
              <a:t>Francouzská špionáž</a:t>
            </a:r>
            <a:r>
              <a:rPr lang="cs-CZ"/>
              <a:t> </a:t>
            </a:r>
            <a:r>
              <a:rPr lang="cs-CZ" sz="2000"/>
              <a:t>získala manuál pro operátory vojenského přístroje Enigma komcem roku 1931  (generál Gustave Bertrand).</a:t>
            </a:r>
          </a:p>
          <a:p>
            <a:r>
              <a:rPr lang="cs-CZ" sz="2000"/>
              <a:t>Německým agentem byl Hans-Thilo Schmidt (1888-1944).</a:t>
            </a:r>
          </a:p>
          <a:p>
            <a:r>
              <a:rPr lang="cs-CZ" sz="2000"/>
              <a:t>Později předal francouzské špionáži také </a:t>
            </a:r>
            <a:r>
              <a:rPr lang="cs-CZ" sz="2000">
                <a:solidFill>
                  <a:srgbClr val="990000"/>
                </a:solidFill>
              </a:rPr>
              <a:t>denní klíče</a:t>
            </a:r>
            <a:r>
              <a:rPr lang="cs-CZ" sz="2000"/>
              <a:t> </a:t>
            </a:r>
            <a:r>
              <a:rPr lang="cs-CZ" sz="2000">
                <a:solidFill>
                  <a:srgbClr val="990000"/>
                </a:solidFill>
              </a:rPr>
              <a:t>pro měsíce září a říjen 1932</a:t>
            </a:r>
            <a:r>
              <a:rPr lang="cs-CZ" sz="2000"/>
              <a:t>.</a:t>
            </a:r>
          </a:p>
          <a:p>
            <a:r>
              <a:rPr lang="cs-CZ" sz="2000"/>
              <a:t>Počátkem prosince 1932 dostalo polské Biuro Szyfrów kopie těchto dokumentů na základě dohody o vojenské spolupráci mezi Polskem, Francií a Velkou Británií.</a:t>
            </a:r>
          </a:p>
          <a:p>
            <a:r>
              <a:rPr lang="cs-CZ" sz="2000"/>
              <a:t>V prosinci roku 1932 tak Biuro Szyfrów mělo k dispozici:          </a:t>
            </a:r>
            <a:endParaRPr lang="en-US" sz="20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35013" y="4935538"/>
            <a:ext cx="794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2000"/>
              <a:t>komerční přístroj Enigma (bez propojovací desky a s jinými</a:t>
            </a:r>
          </a:p>
          <a:p>
            <a:r>
              <a:rPr lang="cs-CZ" sz="2000"/>
              <a:t>            rotory,</a:t>
            </a:r>
            <a:endParaRPr lang="en-US" sz="20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55650" y="5564188"/>
            <a:ext cx="227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operační manuál</a:t>
            </a:r>
            <a:r>
              <a:rPr lang="cs-CZ"/>
              <a:t>,</a:t>
            </a:r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66763" y="5995988"/>
            <a:ext cx="4840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denní klíče pro měsíce září a říjen 1932</a:t>
            </a:r>
            <a:r>
              <a:rPr lang="cs-CZ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  <p:bldP spid="41988" grpId="0"/>
      <p:bldP spid="41989" grpId="0"/>
      <p:bldP spid="419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Denní klíče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r>
              <a:rPr lang="cs-CZ" sz="2000"/>
              <a:t>Denní klíč říkal, jak má být nastavený přístroj Enigma v daném dni na začátku šifrování libovolné zprávy v daném dni.</a:t>
            </a:r>
          </a:p>
          <a:p>
            <a:r>
              <a:rPr lang="cs-CZ" sz="2000"/>
              <a:t>Denní klíč sestával z:</a:t>
            </a:r>
            <a:endParaRPr lang="en-US" sz="200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2852738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/>
              <a:t>  </a:t>
            </a:r>
            <a:r>
              <a:rPr lang="cs-CZ" sz="2000"/>
              <a:t>pořadí rotorů, např. </a:t>
            </a:r>
            <a:r>
              <a:rPr lang="cs-CZ" sz="2000">
                <a:solidFill>
                  <a:schemeClr val="hlink"/>
                </a:solidFill>
              </a:rPr>
              <a:t>II, III, I</a:t>
            </a:r>
            <a:r>
              <a:rPr lang="cs-CZ" sz="2000"/>
              <a:t> , bylo v té době stejné po celý  čtvrt roku, </a:t>
            </a:r>
          </a:p>
          <a:p>
            <a:pPr>
              <a:buFontTx/>
              <a:buChar char="•"/>
            </a:pPr>
            <a:r>
              <a:rPr lang="cs-CZ" sz="2000"/>
              <a:t> polohy abecedních kroužků na rotorech, např. </a:t>
            </a:r>
            <a:r>
              <a:rPr lang="cs-CZ" sz="2000">
                <a:solidFill>
                  <a:schemeClr val="hlink"/>
                </a:solidFill>
              </a:rPr>
              <a:t>KUB </a:t>
            </a:r>
            <a:r>
              <a:rPr lang="cs-CZ" sz="2000"/>
              <a:t>,</a:t>
            </a:r>
          </a:p>
          <a:p>
            <a:pPr>
              <a:buFontTx/>
              <a:buChar char="•"/>
            </a:pPr>
            <a:r>
              <a:rPr lang="cs-CZ" sz="2000"/>
              <a:t> propojení v propojovací desce, např. </a:t>
            </a:r>
            <a:r>
              <a:rPr lang="cs-CZ" sz="2000">
                <a:solidFill>
                  <a:schemeClr val="hlink"/>
                </a:solidFill>
              </a:rPr>
              <a:t>AU, CR, DK, JZ, LN, PS</a:t>
            </a:r>
            <a:r>
              <a:rPr lang="cs-CZ" sz="2000"/>
              <a:t> , </a:t>
            </a:r>
          </a:p>
          <a:p>
            <a:pPr>
              <a:buFontTx/>
              <a:buChar char="•"/>
            </a:pPr>
            <a:r>
              <a:rPr lang="cs-CZ" sz="2000"/>
              <a:t> základní nastavení, tj. jaká písmena jsou vidět v malých okénkách,</a:t>
            </a:r>
          </a:p>
          <a:p>
            <a:r>
              <a:rPr lang="cs-CZ" sz="2000"/>
              <a:t>     např. </a:t>
            </a:r>
            <a:r>
              <a:rPr lang="cs-CZ" sz="2000">
                <a:solidFill>
                  <a:schemeClr val="hlink"/>
                </a:solidFill>
              </a:rPr>
              <a:t>UFW </a:t>
            </a:r>
            <a:r>
              <a:rPr lang="cs-CZ" sz="2000"/>
              <a:t>.</a:t>
            </a:r>
            <a:endParaRPr lang="en-US" sz="200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2138" y="481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 zprávy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3240087"/>
          </a:xfrm>
        </p:spPr>
        <p:txBody>
          <a:bodyPr/>
          <a:lstStyle/>
          <a:p>
            <a:r>
              <a:rPr lang="cs-CZ" sz="2000"/>
              <a:t>Po nastavení přístroje podle denního klíče měla obsluha zvolit náhodnou trojici písmen, kupříkladu  </a:t>
            </a:r>
            <a:r>
              <a:rPr lang="cs-CZ" sz="2000">
                <a:solidFill>
                  <a:schemeClr val="hlink"/>
                </a:solidFill>
                <a:latin typeface="Courier New" pitchFamily="49" charset="0"/>
              </a:rPr>
              <a:t>HTS</a:t>
            </a:r>
            <a:r>
              <a:rPr lang="cs-CZ" sz="2000">
                <a:solidFill>
                  <a:schemeClr val="hlink"/>
                </a:solidFill>
              </a:rPr>
              <a:t> </a:t>
            </a:r>
            <a:r>
              <a:rPr lang="cs-CZ" sz="2000"/>
              <a:t>, to je </a:t>
            </a:r>
            <a:r>
              <a:rPr lang="cs-CZ" sz="2000" i="1"/>
              <a:t>klíč zprávy,</a:t>
            </a:r>
          </a:p>
          <a:p>
            <a:r>
              <a:rPr lang="cs-CZ" sz="2000"/>
              <a:t>poté ji napsat dvakrát za sebou, tj.  </a:t>
            </a:r>
            <a:r>
              <a:rPr lang="cs-CZ" sz="2000">
                <a:solidFill>
                  <a:schemeClr val="hlink"/>
                </a:solidFill>
                <a:latin typeface="Courier New" pitchFamily="49" charset="0"/>
              </a:rPr>
              <a:t>HTS HTS</a:t>
            </a:r>
            <a:r>
              <a:rPr lang="cs-CZ" sz="2000">
                <a:solidFill>
                  <a:schemeClr val="hlink"/>
                </a:solidFill>
              </a:rPr>
              <a:t> </a:t>
            </a:r>
            <a:r>
              <a:rPr lang="cs-CZ" sz="2000"/>
              <a:t>, </a:t>
            </a:r>
          </a:p>
          <a:p>
            <a:r>
              <a:rPr lang="cs-CZ" sz="2000"/>
              <a:t>pak tuto šestici zašifrovat pomocí přístroje nastaveného podle denního klíče, výsledkem bylo 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NEV GWY</a:t>
            </a:r>
            <a:r>
              <a:rPr lang="cs-CZ" sz="2000"/>
              <a:t> ,</a:t>
            </a:r>
          </a:p>
          <a:p>
            <a:r>
              <a:rPr lang="cs-CZ" sz="2000"/>
              <a:t>poté ručně přenastavit rotory tak, aby v okénkách byl vidět klíč zprávy,</a:t>
            </a:r>
          </a:p>
          <a:p>
            <a:r>
              <a:rPr lang="cs-CZ" sz="2000"/>
              <a:t>a začít šifrovat samotnou zprávu. Tak například zpráva </a:t>
            </a:r>
            <a:r>
              <a:rPr lang="cs-CZ" sz="2000">
                <a:solidFill>
                  <a:schemeClr val="hlink"/>
                </a:solidFill>
                <a:latin typeface="Courier New" pitchFamily="49" charset="0"/>
              </a:rPr>
              <a:t>AHOJ</a:t>
            </a:r>
            <a:r>
              <a:rPr lang="cs-CZ" sz="2000">
                <a:latin typeface="Courier New" pitchFamily="49" charset="0"/>
              </a:rPr>
              <a:t> byla zašifrována jako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JCRI </a:t>
            </a:r>
            <a:r>
              <a:rPr lang="cs-CZ" sz="2000">
                <a:latin typeface="Courier New" pitchFamily="49" charset="0"/>
              </a:rPr>
              <a:t>.</a:t>
            </a:r>
          </a:p>
          <a:p>
            <a:pPr>
              <a:buFontTx/>
              <a:buNone/>
            </a:pPr>
            <a:endParaRPr lang="en-US" sz="20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17538" y="5084763"/>
            <a:ext cx="8134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Celou šifrovou zprávu 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NEV GWY JCRI </a:t>
            </a:r>
            <a:r>
              <a:rPr lang="cs-CZ" sz="2000"/>
              <a:t>pak obsluha předala radistovi </a:t>
            </a:r>
          </a:p>
          <a:p>
            <a:r>
              <a:rPr lang="cs-CZ" sz="2000"/>
              <a:t>k odvysílání. </a:t>
            </a:r>
            <a:endParaRPr lang="en-US" sz="20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11188" y="6021388"/>
            <a:ext cx="662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Dešifrování na přijímací straně probíhalo naprosto stejně.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6" grpId="0"/>
      <p:bldP spid="44037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3276</Words>
  <Application>Microsoft Office PowerPoint</Application>
  <PresentationFormat>Předvádění na obrazovce (4:3)</PresentationFormat>
  <Paragraphs>647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Výchozí návrh</vt:lpstr>
      <vt:lpstr>Úvod do klasických a moderních metod šifrování</vt:lpstr>
      <vt:lpstr>Polsko 1926</vt:lpstr>
      <vt:lpstr>Identifikace šifry</vt:lpstr>
      <vt:lpstr>Enigma</vt:lpstr>
      <vt:lpstr>Rotor</vt:lpstr>
      <vt:lpstr>Elektrické schéma</vt:lpstr>
      <vt:lpstr>Manuál pro operátory</vt:lpstr>
      <vt:lpstr>Denní klíče</vt:lpstr>
      <vt:lpstr>Klíč zprávy</vt:lpstr>
      <vt:lpstr>Porušení pravidel bezpečnosti</vt:lpstr>
      <vt:lpstr>Konec roku 1932</vt:lpstr>
      <vt:lpstr>Matematický model rotoru</vt:lpstr>
      <vt:lpstr>Matematický model rotoru</vt:lpstr>
      <vt:lpstr>Rotory lze násobit</vt:lpstr>
      <vt:lpstr>Grafické znázornění permutací</vt:lpstr>
      <vt:lpstr>Graf složené permutace</vt:lpstr>
      <vt:lpstr>Řešitelnost rovnice  U=X-1VX</vt:lpstr>
      <vt:lpstr>Řešitelnost rovnice  U=X-1VX</vt:lpstr>
      <vt:lpstr>Řešitelnost rovnice  U=X-1VX</vt:lpstr>
      <vt:lpstr>Počet řešení</vt:lpstr>
      <vt:lpstr>Statický model</vt:lpstr>
      <vt:lpstr>Dynamický model</vt:lpstr>
      <vt:lpstr>Prvních šest písmen zprávy</vt:lpstr>
      <vt:lpstr>Charakteristiky dne</vt:lpstr>
      <vt:lpstr>Den manévrů</vt:lpstr>
      <vt:lpstr>Charakteristiky dne</vt:lpstr>
      <vt:lpstr>Co způsobilo šifrování klíče zprávy</vt:lpstr>
      <vt:lpstr>Ještě jedno tvrzení o permutacích</vt:lpstr>
      <vt:lpstr>Grafické zdůvodnění</vt:lpstr>
      <vt:lpstr>Opačná implikace</vt:lpstr>
      <vt:lpstr>Počet možností</vt:lpstr>
    </vt:vector>
  </TitlesOfParts>
  <Company>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27</cp:revision>
  <dcterms:created xsi:type="dcterms:W3CDTF">2008-02-26T07:12:08Z</dcterms:created>
  <dcterms:modified xsi:type="dcterms:W3CDTF">2012-03-21T18:10:03Z</dcterms:modified>
</cp:coreProperties>
</file>