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1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9" r:id="rId23"/>
    <p:sldId id="290" r:id="rId24"/>
    <p:sldId id="291" r:id="rId25"/>
    <p:sldId id="292" r:id="rId26"/>
    <p:sldId id="293" r:id="rId27"/>
    <p:sldId id="295" r:id="rId28"/>
    <p:sldId id="296" r:id="rId29"/>
    <p:sldId id="297" r:id="rId30"/>
    <p:sldId id="279" r:id="rId31"/>
    <p:sldId id="280" r:id="rId32"/>
    <p:sldId id="281" r:id="rId33"/>
    <p:sldId id="282" r:id="rId34"/>
    <p:sldId id="283" r:id="rId35"/>
    <p:sldId id="28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C9C62-1FB0-4138-AD1C-7E7A2AD0CA4F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2159000"/>
          </a:xfrm>
        </p:spPr>
        <p:txBody>
          <a:bodyPr/>
          <a:lstStyle/>
          <a:p>
            <a:r>
              <a:rPr lang="cs-CZ" b="1" dirty="0"/>
              <a:t>Ukázky aplikací matematiky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720725"/>
          </a:xfrm>
        </p:spPr>
        <p:txBody>
          <a:bodyPr/>
          <a:lstStyle/>
          <a:p>
            <a:r>
              <a:rPr lang="en-US" dirty="0"/>
              <a:t>16.12.</a:t>
            </a:r>
            <a:r>
              <a:rPr lang="cs-CZ" dirty="0"/>
              <a:t>20</a:t>
            </a:r>
            <a:r>
              <a:rPr lang="en-US" dirty="0"/>
              <a:t>21</a:t>
            </a:r>
            <a:r>
              <a:rPr lang="cs-CZ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863600"/>
          </a:xfrm>
        </p:spPr>
        <p:txBody>
          <a:bodyPr/>
          <a:lstStyle/>
          <a:p>
            <a:r>
              <a:rPr lang="cs-CZ"/>
              <a:t>Opačná implikace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95288" y="952500"/>
            <a:ext cx="65865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Nechť má naopak permutace </a:t>
            </a:r>
            <a:r>
              <a:rPr lang="cs-CZ" sz="2000" i="1">
                <a:latin typeface="Times New Roman" pitchFamily="18" charset="0"/>
              </a:rPr>
              <a:t>K </a:t>
            </a:r>
            <a:r>
              <a:rPr lang="cs-CZ"/>
              <a:t> sudý počet cyklů každé délky. 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376238" y="1412875"/>
            <a:ext cx="8151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Chceme najít všechny dvojice permutací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/>
              <a:t>  takové, že </a:t>
            </a:r>
            <a:r>
              <a:rPr lang="cs-CZ" sz="2000" i="1">
                <a:latin typeface="Times New Roman" pitchFamily="18" charset="0"/>
              </a:rPr>
              <a:t> K=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a současně </a:t>
            </a:r>
          </a:p>
          <a:p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mají všechny cykly délky 2.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4289425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 i="1">
              <a:solidFill>
                <a:schemeClr val="hlink"/>
              </a:solidFill>
            </a:endParaRP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447675" y="2201863"/>
            <a:ext cx="4875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Zvolíme dva cykly stejné délky v permutaci </a:t>
            </a:r>
            <a:r>
              <a:rPr lang="cs-CZ" sz="2000" i="1">
                <a:latin typeface="Times New Roman" pitchFamily="18" charset="0"/>
              </a:rPr>
              <a:t>K.</a:t>
            </a:r>
            <a:r>
              <a:rPr lang="cs-CZ"/>
              <a:t> </a:t>
            </a:r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684213" y="4652963"/>
            <a:ext cx="1008062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1692275" y="5084763"/>
            <a:ext cx="9350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>
            <a:off x="2627313" y="5084763"/>
            <a:ext cx="8651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>
            <a:off x="3492500" y="5084763"/>
            <a:ext cx="7921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 flipV="1">
            <a:off x="4284663" y="4581525"/>
            <a:ext cx="863600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 flipV="1">
            <a:off x="611188" y="6021388"/>
            <a:ext cx="1081087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1692275" y="6021388"/>
            <a:ext cx="9350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2627313" y="6021388"/>
            <a:ext cx="8651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3492500" y="6021388"/>
            <a:ext cx="7921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4284663" y="6021388"/>
            <a:ext cx="1008062" cy="3603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447675" y="2608263"/>
            <a:ext cx="8012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Má-li platit </a:t>
            </a:r>
            <a:r>
              <a:rPr lang="cs-CZ" sz="2000" i="1">
                <a:latin typeface="Times New Roman" pitchFamily="18" charset="0"/>
              </a:rPr>
              <a:t>K=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/>
              <a:t> , musí vést každá šipka obou permutací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sz="2000">
                <a:latin typeface="Times New Roman" pitchFamily="18" charset="0"/>
              </a:rPr>
              <a:t>  </a:t>
            </a:r>
            <a:r>
              <a:rPr lang="cs-CZ"/>
              <a:t>mezi dvěma </a:t>
            </a:r>
          </a:p>
          <a:p>
            <a:r>
              <a:rPr lang="cs-CZ"/>
              <a:t>různými cykly téže délky permutace </a:t>
            </a:r>
            <a:r>
              <a:rPr lang="cs-CZ" sz="2000" i="1">
                <a:latin typeface="Times New Roman" pitchFamily="18" charset="0"/>
              </a:rPr>
              <a:t>K.</a:t>
            </a:r>
            <a:endParaRPr lang="cs-CZ"/>
          </a:p>
        </p:txBody>
      </p: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376238" y="3354388"/>
            <a:ext cx="88011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Zvolme tedy libovolně hodnotu permutace  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v nějakém bodě  </a:t>
            </a:r>
            <a:r>
              <a:rPr lang="cs-CZ" sz="2000" i="1">
                <a:latin typeface="Times New Roman" pitchFamily="18" charset="0"/>
              </a:rPr>
              <a:t>a </a:t>
            </a:r>
            <a:r>
              <a:rPr lang="cs-CZ"/>
              <a:t>jednoho z cyklů tak,</a:t>
            </a:r>
          </a:p>
          <a:p>
            <a:r>
              <a:rPr lang="cs-CZ"/>
              <a:t>aby ležela v druhém ze zvolené dvojice cyklů.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5795" name="Line 19"/>
          <p:cNvSpPr>
            <a:spLocks noChangeShapeType="1"/>
          </p:cNvSpPr>
          <p:nvPr/>
        </p:nvSpPr>
        <p:spPr bwMode="auto">
          <a:xfrm flipH="1" flipV="1">
            <a:off x="2555875" y="5084763"/>
            <a:ext cx="144463" cy="9366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5508625" y="4729163"/>
            <a:ext cx="3419475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Touto volbou jsou jednoznačně</a:t>
            </a:r>
          </a:p>
          <a:p>
            <a:r>
              <a:rPr lang="cs-CZ"/>
              <a:t>určené hodnoty obou permutací</a:t>
            </a:r>
          </a:p>
          <a:p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ve všech ostatních bodech</a:t>
            </a:r>
          </a:p>
          <a:p>
            <a:r>
              <a:rPr lang="cs-CZ"/>
              <a:t>zvolené dvojice cyklů.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5797" name="Line 21"/>
          <p:cNvSpPr>
            <a:spLocks noChangeShapeType="1"/>
          </p:cNvSpPr>
          <p:nvPr/>
        </p:nvSpPr>
        <p:spPr bwMode="auto">
          <a:xfrm flipV="1">
            <a:off x="2700338" y="5084763"/>
            <a:ext cx="719137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8" name="Line 22"/>
          <p:cNvSpPr>
            <a:spLocks noChangeShapeType="1"/>
          </p:cNvSpPr>
          <p:nvPr/>
        </p:nvSpPr>
        <p:spPr bwMode="auto">
          <a:xfrm flipV="1">
            <a:off x="3492500" y="5084763"/>
            <a:ext cx="719138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 flipH="1" flipV="1">
            <a:off x="3419475" y="5084763"/>
            <a:ext cx="73025" cy="9366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800" name="Text Box 24"/>
          <p:cNvSpPr txBox="1">
            <a:spLocks noChangeArrowheads="1"/>
          </p:cNvSpPr>
          <p:nvPr/>
        </p:nvSpPr>
        <p:spPr bwMode="auto">
          <a:xfrm>
            <a:off x="2535238" y="477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/>
              <a:t>a</a:t>
            </a:r>
          </a:p>
        </p:txBody>
      </p:sp>
      <p:sp>
        <p:nvSpPr>
          <p:cNvPr id="75801" name="Line 25"/>
          <p:cNvSpPr>
            <a:spLocks noChangeShapeType="1"/>
          </p:cNvSpPr>
          <p:nvPr/>
        </p:nvSpPr>
        <p:spPr bwMode="auto">
          <a:xfrm flipV="1">
            <a:off x="1763713" y="5084763"/>
            <a:ext cx="792162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1776413" y="4292600"/>
            <a:ext cx="272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. . . . . . . . . . . . . . . . . . . . </a:t>
            </a:r>
          </a:p>
        </p:txBody>
      </p:sp>
      <p:sp>
        <p:nvSpPr>
          <p:cNvPr id="75803" name="Text Box 27"/>
          <p:cNvSpPr txBox="1">
            <a:spLocks noChangeArrowheads="1"/>
          </p:cNvSpPr>
          <p:nvPr/>
        </p:nvSpPr>
        <p:spPr bwMode="auto">
          <a:xfrm>
            <a:off x="1692275" y="6302375"/>
            <a:ext cx="272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. . . . . . . . . . . . . . . . . . . . </a:t>
            </a:r>
          </a:p>
        </p:txBody>
      </p:sp>
      <p:sp>
        <p:nvSpPr>
          <p:cNvPr id="75804" name="Text Box 28"/>
          <p:cNvSpPr txBox="1">
            <a:spLocks noChangeArrowheads="1"/>
          </p:cNvSpPr>
          <p:nvPr/>
        </p:nvSpPr>
        <p:spPr bwMode="auto">
          <a:xfrm>
            <a:off x="4427538" y="5300663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. . . . </a:t>
            </a:r>
          </a:p>
        </p:txBody>
      </p:sp>
      <p:sp>
        <p:nvSpPr>
          <p:cNvPr id="75805" name="Text Box 29"/>
          <p:cNvSpPr txBox="1">
            <a:spLocks noChangeArrowheads="1"/>
          </p:cNvSpPr>
          <p:nvPr/>
        </p:nvSpPr>
        <p:spPr bwMode="auto">
          <a:xfrm>
            <a:off x="468313" y="5300663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. . .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/>
      <p:bldP spid="75780" grpId="0"/>
      <p:bldP spid="75782" grpId="0"/>
      <p:bldP spid="75783" grpId="0" animBg="1"/>
      <p:bldP spid="75784" grpId="0" animBg="1"/>
      <p:bldP spid="75785" grpId="0" animBg="1"/>
      <p:bldP spid="75786" grpId="0" animBg="1"/>
      <p:bldP spid="75787" grpId="0" animBg="1"/>
      <p:bldP spid="75788" grpId="0" animBg="1"/>
      <p:bldP spid="75789" grpId="0" animBg="1"/>
      <p:bldP spid="75790" grpId="0" animBg="1"/>
      <p:bldP spid="75791" grpId="0" animBg="1"/>
      <p:bldP spid="75792" grpId="0" animBg="1"/>
      <p:bldP spid="75793" grpId="0"/>
      <p:bldP spid="75794" grpId="0"/>
      <p:bldP spid="75795" grpId="0" animBg="1"/>
      <p:bldP spid="75795" grpId="1" animBg="1"/>
      <p:bldP spid="75796" grpId="0"/>
      <p:bldP spid="75797" grpId="0" animBg="1"/>
      <p:bldP spid="75798" grpId="0" animBg="1"/>
      <p:bldP spid="75799" grpId="0" animBg="1"/>
      <p:bldP spid="75800" grpId="0"/>
      <p:bldP spid="75801" grpId="0" animBg="1"/>
      <p:bldP spid="75802" grpId="0"/>
      <p:bldP spid="75803" grpId="0"/>
      <p:bldP spid="75804" grpId="0"/>
      <p:bldP spid="758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r>
              <a:rPr lang="cs-CZ"/>
              <a:t>Počet možností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395288" y="906463"/>
            <a:ext cx="8604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cykly ve zvolené dvojici délku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/>
              <a:t>, pak máme </a:t>
            </a:r>
            <a:r>
              <a:rPr lang="cs-CZ" sz="2000" i="1">
                <a:latin typeface="Times New Roman" pitchFamily="18" charset="0"/>
              </a:rPr>
              <a:t> n  </a:t>
            </a:r>
            <a:r>
              <a:rPr lang="cs-CZ"/>
              <a:t>možností, jak zvolit  hodnotu </a:t>
            </a:r>
          </a:p>
          <a:p>
            <a:r>
              <a:rPr lang="cs-CZ"/>
              <a:t>permutace  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/>
              <a:t>  v bodě  </a:t>
            </a:r>
            <a:r>
              <a:rPr lang="cs-CZ" sz="2000" i="1">
                <a:latin typeface="Times New Roman" pitchFamily="18" charset="0"/>
              </a:rPr>
              <a:t>a  </a:t>
            </a:r>
            <a:r>
              <a:rPr lang="cs-CZ"/>
              <a:t>tak, aby ležela ve druhém ze zvolené dvojice cyklů.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395288" y="1773238"/>
            <a:ext cx="80041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Máme tedy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i="1"/>
              <a:t>  </a:t>
            </a:r>
            <a:r>
              <a:rPr lang="cs-CZ"/>
              <a:t>možností, jak zvolit permutace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tak, aby zobrazovaly body</a:t>
            </a:r>
          </a:p>
          <a:p>
            <a:r>
              <a:rPr lang="cs-CZ"/>
              <a:t>každého ze zvolené dvojice cyklů do druhého cyklu dvojice.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592138" y="3068638"/>
            <a:ext cx="737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DA = </a:t>
            </a:r>
            <a:r>
              <a:rPr lang="cs-CZ" sz="2000">
                <a:latin typeface="Courier New" pitchFamily="49" charset="0"/>
              </a:rPr>
              <a:t>(a),(s),(bc),(rw),(dvpfkxgzyo),(eijmunqlht)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395288" y="2636838"/>
            <a:ext cx="356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Tak například pro charakteristiku 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447675" y="3500438"/>
            <a:ext cx="488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existuje </a:t>
            </a:r>
            <a:r>
              <a:rPr lang="cs-CZ" sz="2000"/>
              <a:t> 2 </a:t>
            </a:r>
            <a:r>
              <a:rPr lang="cs-CZ" sz="1200"/>
              <a:t>x </a:t>
            </a:r>
            <a:r>
              <a:rPr lang="cs-CZ" sz="2000"/>
              <a:t>10</a:t>
            </a:r>
            <a:r>
              <a:rPr lang="cs-CZ"/>
              <a:t>  možností pro permutace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</a:t>
            </a:r>
            <a:r>
              <a:rPr lang="cs-CZ" sz="2000" i="1">
                <a:latin typeface="Times New Roman" pitchFamily="18" charset="0"/>
              </a:rPr>
              <a:t>,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468313" y="3933825"/>
            <a:ext cx="205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 charakteristiku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468313" y="4365625"/>
            <a:ext cx="7346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EB = </a:t>
            </a:r>
            <a:r>
              <a:rPr lang="cs-CZ" sz="2000">
                <a:latin typeface="Courier New" pitchFamily="49" charset="0"/>
              </a:rPr>
              <a:t>(axt),(blfqveoum),(cgy),(d),(hjpswizrn),(k)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450850" y="4724400"/>
            <a:ext cx="2681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existuje </a:t>
            </a:r>
            <a:r>
              <a:rPr lang="cs-CZ" sz="2000"/>
              <a:t> 3 </a:t>
            </a:r>
            <a:r>
              <a:rPr lang="cs-CZ" sz="1200"/>
              <a:t>x </a:t>
            </a:r>
            <a:r>
              <a:rPr lang="cs-CZ" sz="2000"/>
              <a:t>9</a:t>
            </a:r>
            <a:r>
              <a:rPr lang="cs-CZ"/>
              <a:t>  možností,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468313" y="5157788"/>
            <a:ext cx="224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pro charakteristiku</a:t>
            </a: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468313" y="5480050"/>
            <a:ext cx="5532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FC = </a:t>
            </a:r>
            <a:r>
              <a:rPr lang="cs-CZ" sz="2000">
                <a:latin typeface="Courier New" pitchFamily="49" charset="0"/>
              </a:rPr>
              <a:t>(abviktjgfcqny),(duzrehlxwpsmo)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468313" y="5840413"/>
            <a:ext cx="8455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existuje </a:t>
            </a:r>
            <a:r>
              <a:rPr lang="cs-CZ" sz="2000"/>
              <a:t> 13 </a:t>
            </a:r>
            <a:r>
              <a:rPr lang="cs-CZ"/>
              <a:t>možností. Celkem tedy pro den s danými charakteristikami je </a:t>
            </a:r>
          </a:p>
          <a:p>
            <a:r>
              <a:rPr lang="cs-CZ" sz="2000"/>
              <a:t>20 </a:t>
            </a:r>
            <a:r>
              <a:rPr lang="cs-CZ" sz="1400"/>
              <a:t>x</a:t>
            </a:r>
            <a:r>
              <a:rPr lang="cs-CZ" sz="2000"/>
              <a:t> 27 </a:t>
            </a:r>
            <a:r>
              <a:rPr lang="cs-CZ" sz="1400"/>
              <a:t>x</a:t>
            </a:r>
            <a:r>
              <a:rPr lang="cs-CZ" sz="2000"/>
              <a:t> 13 = 7020 </a:t>
            </a:r>
            <a:r>
              <a:rPr lang="cs-CZ"/>
              <a:t>možností, jak mohou vypadat  permutace 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cs-CZ" sz="2000" i="1">
                <a:latin typeface="Times New Roman" pitchFamily="18" charset="0"/>
              </a:rPr>
              <a:t>.</a:t>
            </a:r>
            <a:r>
              <a:rPr lang="cs-CZ"/>
              <a:t> </a:t>
            </a:r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/>
      <p:bldP spid="76804" grpId="0"/>
      <p:bldP spid="76805" grpId="0"/>
      <p:bldP spid="76806" grpId="0"/>
      <p:bldP spid="76807" grpId="0"/>
      <p:bldP spid="76808" grpId="0"/>
      <p:bldP spid="76809" grpId="0"/>
      <p:bldP spid="76810" grpId="0"/>
      <p:bldP spid="76811" grpId="0"/>
      <p:bldP spid="768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/>
          <a:lstStyle/>
          <a:p>
            <a:r>
              <a:rPr lang="cs-CZ"/>
              <a:t>Nastupuje psychologie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82600" y="1046163"/>
            <a:ext cx="7689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Až sem bylo možné se dostat pouze za použití matematických prostředků.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503238" y="1492250"/>
            <a:ext cx="817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Problém byl v tom, že uvedenou soustavu tří rovnic o třech neznámých neuměl</a:t>
            </a:r>
          </a:p>
          <a:p>
            <a:r>
              <a:rPr lang="cs-CZ"/>
              <a:t>Marian Rejewski vyřešit (a neumí to dosud nikdo).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468313" y="2198688"/>
            <a:ext cx="377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Věděl ale, že by z původních rovnic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611188" y="2549525"/>
            <a:ext cx="7056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11188" y="2981325"/>
            <a:ext cx="6624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611188" y="3414713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611188" y="3846513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682625" y="4278313"/>
            <a:ext cx="7058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684213" y="4710113"/>
            <a:ext cx="7272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592138" y="5264150"/>
            <a:ext cx="712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uměl vypočítat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/>
              <a:t>, pokud by znal permutace </a:t>
            </a:r>
            <a:r>
              <a:rPr lang="cs-CZ" i="1"/>
              <a:t>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/>
              <a:t> a  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000" i="1">
                <a:latin typeface="Times New Roman" pitchFamily="18" charset="0"/>
              </a:rPr>
              <a:t>.</a:t>
            </a:r>
            <a:endParaRPr lang="cs-CZ"/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579438" y="5897563"/>
            <a:ext cx="579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v tom mu německá armáda pomohla  svými chybami.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74757" grpId="0"/>
      <p:bldP spid="74758" grpId="0"/>
      <p:bldP spid="74759" grpId="0"/>
      <p:bldP spid="74760" grpId="0"/>
      <p:bldP spid="74761" grpId="0"/>
      <p:bldP spid="74762" grpId="0"/>
      <p:bldP spid="74763" grpId="0"/>
      <p:bldP spid="74764" grpId="0"/>
      <p:bldP spid="74765" grpId="0"/>
      <p:bldP spid="74766" grpId="0"/>
      <p:bldP spid="747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r>
              <a:rPr lang="cs-CZ"/>
              <a:t>Chyby operátorů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856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 tabulce počátků odposlechnutých zpráv odvysílaných během manévrů se mnoho</a:t>
            </a:r>
          </a:p>
          <a:p>
            <a:r>
              <a:rPr lang="cs-CZ"/>
              <a:t>počátečních šestic vyskytuje vícekrát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323850" y="1773238"/>
            <a:ext cx="82994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Kdyby operátoři opravdu volili klíče zpráv jako náhodné trojice písmen, tak by se</a:t>
            </a:r>
          </a:p>
          <a:p>
            <a:r>
              <a:rPr lang="cs-CZ"/>
              <a:t>mezi 64 odposlechnutými zprávami mohla vyskytnout nejvýše jedna dvojice se </a:t>
            </a:r>
          </a:p>
          <a:p>
            <a:r>
              <a:rPr lang="cs-CZ"/>
              <a:t>stejnými počátečními šesti písmeny.</a:t>
            </a: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323850" y="2781300"/>
            <a:ext cx="8096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Vzhledem k jejich velkému výskytu bylo zřejmé, že operátoři nevolí klíče zpráv</a:t>
            </a:r>
          </a:p>
          <a:p>
            <a:r>
              <a:rPr lang="cs-CZ"/>
              <a:t>náhodně.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303213" y="3573463"/>
            <a:ext cx="8794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Pokud je nevolili náhodně, jaké stereotypy pro jejich výběr pravděpodobně používali?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303213" y="4076700"/>
            <a:ext cx="826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Rejewski si řekl, že nejspíš volí trojice stejných písmen nebo trojice sousedních </a:t>
            </a:r>
          </a:p>
          <a:p>
            <a:r>
              <a:rPr lang="cs-CZ"/>
              <a:t>písmen na klávesnici.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303213" y="4760913"/>
            <a:ext cx="69835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Dejme tomu, že nějaká obsluha zvolila v daný den klíč zprávy </a:t>
            </a:r>
            <a:r>
              <a:rPr lang="cs-CZ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aaa</a:t>
            </a:r>
            <a:r>
              <a:rPr lang="cs-CZ" sz="2000" dirty="0">
                <a:latin typeface="Courier New" pitchFamily="49" charset="0"/>
              </a:rPr>
              <a:t> .</a:t>
            </a:r>
            <a:endParaRPr lang="cs-CZ" dirty="0"/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376238" y="5176838"/>
            <a:ext cx="297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Vzhledem k charakteristice </a:t>
            </a: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395288" y="5589588"/>
            <a:ext cx="737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DA = </a:t>
            </a:r>
            <a:r>
              <a:rPr lang="cs-CZ" sz="2000">
                <a:latin typeface="Courier New" pitchFamily="49" charset="0"/>
              </a:rPr>
              <a:t>(a),(s),(bc),(rw),(dvpfkxgzyo),(eijmunqlht)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250825" y="6040438"/>
            <a:ext cx="8893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dirty="0"/>
              <a:t>musí permutace  </a:t>
            </a:r>
            <a:r>
              <a:rPr lang="cs-CZ" sz="2000" i="1" dirty="0">
                <a:latin typeface="Times New Roman" pitchFamily="18" charset="0"/>
              </a:rPr>
              <a:t>A</a:t>
            </a:r>
            <a:r>
              <a:rPr lang="cs-CZ" dirty="0"/>
              <a:t>  zobrazovat písmeno </a:t>
            </a:r>
            <a:r>
              <a:rPr lang="cs-CZ" sz="2000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a</a:t>
            </a:r>
            <a:r>
              <a:rPr lang="cs-CZ" sz="2000" dirty="0">
                <a:latin typeface="Courier New" pitchFamily="49" charset="0"/>
              </a:rPr>
              <a:t> </a:t>
            </a:r>
            <a:r>
              <a:rPr lang="cs-CZ" dirty="0"/>
              <a:t>do písmene</a:t>
            </a:r>
            <a:r>
              <a:rPr lang="cs-CZ" sz="2000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s</a:t>
            </a:r>
            <a:r>
              <a:rPr lang="cs-CZ" sz="2000" dirty="0">
                <a:latin typeface="Courier New" pitchFamily="49" charset="0"/>
              </a:rPr>
              <a:t>, </a:t>
            </a:r>
            <a:r>
              <a:rPr lang="cs-CZ" dirty="0"/>
              <a:t>a proto šifrovou</a:t>
            </a:r>
          </a:p>
          <a:p>
            <a:r>
              <a:rPr lang="cs-CZ" dirty="0"/>
              <a:t>podobou klíče zprávy  </a:t>
            </a:r>
            <a:r>
              <a:rPr lang="en-US" sz="2000" dirty="0" err="1">
                <a:latin typeface="Courier New" pitchFamily="49" charset="0"/>
              </a:rPr>
              <a:t>aaa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cs-CZ" dirty="0"/>
              <a:t>musí být některá z počátečních šestic začínajících na </a:t>
            </a:r>
            <a:r>
              <a:rPr lang="en-US" sz="2000" dirty="0">
                <a:latin typeface="Courier New" pitchFamily="49" charset="0"/>
              </a:rPr>
              <a:t>s</a:t>
            </a:r>
            <a:r>
              <a:rPr lang="cs-CZ" sz="2000" dirty="0">
                <a:latin typeface="Courier New" pitchFamily="49" charset="0"/>
              </a:rPr>
              <a:t>.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/>
      <p:bldP spid="84997" grpId="0"/>
      <p:bldP spid="84998" grpId="0"/>
      <p:bldP spid="84999" grpId="0"/>
      <p:bldP spid="85000" grpId="0"/>
      <p:bldP spid="85001" grpId="0"/>
      <p:bldP spid="85002" grpId="0"/>
      <p:bldP spid="85003" grpId="0"/>
      <p:bldP spid="85004" grpId="0"/>
      <p:bldP spid="8500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r>
              <a:rPr lang="cs-CZ"/>
              <a:t>Která volba je správná?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519113" y="1052513"/>
            <a:ext cx="79932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V úvahu tak přicházejí počáteční šestice  </a:t>
            </a:r>
            <a:r>
              <a:rPr lang="cs-CZ" sz="2000" dirty="0">
                <a:latin typeface="Courier New" pitchFamily="49" charset="0"/>
              </a:rPr>
              <a:t>35. </a:t>
            </a:r>
            <a:r>
              <a:rPr lang="en-US" sz="2000" dirty="0" err="1">
                <a:latin typeface="Courier New" pitchFamily="49" charset="0"/>
              </a:rPr>
              <a:t>syx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scw</a:t>
            </a:r>
            <a:r>
              <a:rPr lang="cs-CZ" sz="2000" dirty="0">
                <a:latin typeface="Courier New" pitchFamily="49" charset="0"/>
              </a:rPr>
              <a:t>, 40. </a:t>
            </a:r>
            <a:r>
              <a:rPr lang="en-US" sz="2000" dirty="0" err="1">
                <a:latin typeface="Courier New" pitchFamily="49" charset="0"/>
              </a:rPr>
              <a:t>sjm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spo</a:t>
            </a:r>
            <a:r>
              <a:rPr lang="cs-CZ" sz="2000" dirty="0">
                <a:latin typeface="Courier New" pitchFamily="49" charset="0"/>
              </a:rPr>
              <a:t>,</a:t>
            </a:r>
          </a:p>
          <a:p>
            <a:r>
              <a:rPr lang="cs-CZ" sz="2000" dirty="0">
                <a:latin typeface="Courier New" pitchFamily="49" charset="0"/>
              </a:rPr>
              <a:t>43. </a:t>
            </a:r>
            <a:r>
              <a:rPr lang="en-US" sz="2000" dirty="0" err="1">
                <a:latin typeface="Courier New" pitchFamily="49" charset="0"/>
              </a:rPr>
              <a:t>sug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smf</a:t>
            </a:r>
            <a:r>
              <a:rPr lang="cs-CZ" sz="2000" dirty="0">
                <a:latin typeface="Courier New" pitchFamily="49" charset="0"/>
              </a:rPr>
              <a:t> .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519113" y="1766888"/>
            <a:ext cx="643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Ověříme, jsou-li tyto volby také v souladu s charakteristikami  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609600" y="2205038"/>
            <a:ext cx="777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EB = </a:t>
            </a:r>
            <a:r>
              <a:rPr lang="cs-CZ" sz="2000">
                <a:latin typeface="Courier New" pitchFamily="49" charset="0"/>
              </a:rPr>
              <a:t>(axt),(blfqveoum),(cgy),(d),(hjpswizrn),(k)  </a:t>
            </a:r>
            <a:r>
              <a:rPr lang="cs-CZ"/>
              <a:t>a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623888" y="2636838"/>
            <a:ext cx="5532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FC = </a:t>
            </a:r>
            <a:r>
              <a:rPr lang="cs-CZ" sz="2000">
                <a:latin typeface="Courier New" pitchFamily="49" charset="0"/>
              </a:rPr>
              <a:t>(abviktjgfcqny),(duzrehlxwpsmo)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250825" y="3141663"/>
            <a:ext cx="76366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Písmeno  </a:t>
            </a:r>
            <a:r>
              <a:rPr lang="en-US" sz="2000" dirty="0">
                <a:latin typeface="Courier New" pitchFamily="49" charset="0"/>
              </a:rPr>
              <a:t>a</a:t>
            </a:r>
            <a:r>
              <a:rPr lang="cs-CZ" dirty="0"/>
              <a:t>  musí totiž ležet spolu s druhým písmenem každé zprávy v různých</a:t>
            </a:r>
          </a:p>
          <a:p>
            <a:r>
              <a:rPr lang="cs-CZ" dirty="0"/>
              <a:t>cyklech téže délky charakteristiky </a:t>
            </a:r>
            <a:r>
              <a:rPr lang="cs-CZ" sz="2000" i="1" dirty="0">
                <a:latin typeface="Times New Roman" pitchFamily="18" charset="0"/>
              </a:rPr>
              <a:t>EB .</a:t>
            </a:r>
            <a:r>
              <a:rPr lang="cs-CZ" dirty="0"/>
              <a:t> </a:t>
            </a:r>
          </a:p>
        </p:txBody>
      </p:sp>
      <p:sp>
        <p:nvSpPr>
          <p:cNvPr id="87050" name="Text Box 10"/>
          <p:cNvSpPr txBox="1">
            <a:spLocks noChangeArrowheads="1"/>
          </p:cNvSpPr>
          <p:nvPr/>
        </p:nvSpPr>
        <p:spPr bwMode="auto">
          <a:xfrm>
            <a:off x="231775" y="3951288"/>
            <a:ext cx="46784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To ale splňuje pouze šestice   </a:t>
            </a:r>
            <a:r>
              <a:rPr lang="cs-CZ" sz="2000" dirty="0">
                <a:latin typeface="Courier New" pitchFamily="49" charset="0"/>
              </a:rPr>
              <a:t>35. </a:t>
            </a:r>
            <a:r>
              <a:rPr lang="en-US" sz="2000" dirty="0" err="1">
                <a:latin typeface="Courier New" pitchFamily="49" charset="0"/>
              </a:rPr>
              <a:t>syx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scw</a:t>
            </a:r>
            <a:r>
              <a:rPr lang="cs-CZ" dirty="0"/>
              <a:t>.</a:t>
            </a:r>
          </a:p>
        </p:txBody>
      </p:sp>
      <p:sp>
        <p:nvSpPr>
          <p:cNvPr id="87051" name="Text Box 11"/>
          <p:cNvSpPr txBox="1">
            <a:spLocks noChangeArrowheads="1"/>
          </p:cNvSpPr>
          <p:nvPr/>
        </p:nvSpPr>
        <p:spPr bwMode="auto">
          <a:xfrm>
            <a:off x="303213" y="4527550"/>
            <a:ext cx="8070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 tuto šestici platí také, že písmeno  </a:t>
            </a:r>
            <a:r>
              <a:rPr lang="cs-CZ" sz="2000">
                <a:latin typeface="Courier New" pitchFamily="49" charset="0"/>
              </a:rPr>
              <a:t>A</a:t>
            </a:r>
            <a:r>
              <a:rPr lang="cs-CZ"/>
              <a:t> leží s třetím písmenem</a:t>
            </a:r>
            <a:r>
              <a:rPr lang="cs-CZ" sz="2000">
                <a:latin typeface="Courier New" pitchFamily="49" charset="0"/>
              </a:rPr>
              <a:t> X </a:t>
            </a:r>
            <a:r>
              <a:rPr lang="cs-CZ"/>
              <a:t>v různých</a:t>
            </a:r>
          </a:p>
          <a:p>
            <a:r>
              <a:rPr lang="cs-CZ"/>
              <a:t>cyklech stejné délky charakteristiky  </a:t>
            </a:r>
            <a:r>
              <a:rPr lang="cs-CZ" sz="2000" i="1">
                <a:latin typeface="Times New Roman" pitchFamily="18" charset="0"/>
              </a:rPr>
              <a:t>FC</a:t>
            </a:r>
            <a:r>
              <a:rPr lang="cs-CZ" i="1">
                <a:latin typeface="Times New Roman" pitchFamily="18" charset="0"/>
              </a:rPr>
              <a:t>.</a:t>
            </a:r>
            <a:endParaRPr lang="cs-CZ"/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250825" y="5445125"/>
            <a:ext cx="821904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Šestice   </a:t>
            </a:r>
            <a:r>
              <a:rPr lang="cs-CZ" sz="2000" dirty="0">
                <a:latin typeface="Courier New" pitchFamily="49" charset="0"/>
              </a:rPr>
              <a:t>35. </a:t>
            </a:r>
            <a:r>
              <a:rPr lang="en-US" sz="2000" dirty="0" err="1">
                <a:latin typeface="Courier New" pitchFamily="49" charset="0"/>
              </a:rPr>
              <a:t>syx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scw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cs-CZ" dirty="0"/>
              <a:t>je tak stále možným kandidátem na šifrovou podobu klíče</a:t>
            </a:r>
          </a:p>
          <a:p>
            <a:r>
              <a:rPr lang="cs-CZ" dirty="0"/>
              <a:t>zprávy   </a:t>
            </a:r>
            <a:r>
              <a:rPr lang="cs-CZ" sz="2000" dirty="0">
                <a:latin typeface="Courier New" pitchFamily="49" charset="0"/>
              </a:rPr>
              <a:t>AAA  </a:t>
            </a:r>
            <a:r>
              <a:rPr lang="cs-CZ" dirty="0"/>
              <a:t>v daný den.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/>
      <p:bldP spid="87045" grpId="0"/>
      <p:bldP spid="87046" grpId="0"/>
      <p:bldP spid="87047" grpId="0"/>
      <p:bldP spid="87049" grpId="0"/>
      <p:bldP spid="87050" grpId="0"/>
      <p:bldP spid="87051" grpId="0"/>
      <p:bldP spid="870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cs-CZ"/>
              <a:t>Klíče zpráv při manévrech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376238" y="908050"/>
            <a:ext cx="84597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Tato volba jednoznačně určuje  permutace  </a:t>
            </a:r>
            <a:r>
              <a:rPr lang="cs-CZ" sz="2000" i="1">
                <a:latin typeface="Times New Roman" pitchFamily="18" charset="0"/>
              </a:rPr>
              <a:t>C,F</a:t>
            </a:r>
            <a:r>
              <a:rPr lang="cs-CZ"/>
              <a:t>, hodnoty permutací </a:t>
            </a:r>
            <a:r>
              <a:rPr lang="cs-CZ" sz="2000" i="1"/>
              <a:t> </a:t>
            </a:r>
            <a:r>
              <a:rPr lang="cs-CZ" sz="2000" i="1">
                <a:latin typeface="Times New Roman" pitchFamily="18" charset="0"/>
              </a:rPr>
              <a:t>B,E</a:t>
            </a:r>
            <a:r>
              <a:rPr lang="cs-CZ"/>
              <a:t>  na šesti</a:t>
            </a:r>
          </a:p>
          <a:p>
            <a:r>
              <a:rPr lang="cs-CZ"/>
              <a:t>prvcích dvou cyklů délky  3  charakteristiky  </a:t>
            </a:r>
            <a:r>
              <a:rPr lang="cs-CZ" sz="2000" i="1">
                <a:latin typeface="Times New Roman" pitchFamily="18" charset="0"/>
              </a:rPr>
              <a:t>EB</a:t>
            </a:r>
            <a:r>
              <a:rPr lang="cs-CZ"/>
              <a:t>  a hodnoty permutací  </a:t>
            </a:r>
            <a:r>
              <a:rPr lang="cs-CZ" sz="2000" i="1">
                <a:latin typeface="Times New Roman" pitchFamily="18" charset="0"/>
              </a:rPr>
              <a:t>A,D</a:t>
            </a:r>
            <a:r>
              <a:rPr lang="cs-CZ"/>
              <a:t>  na</a:t>
            </a:r>
          </a:p>
          <a:p>
            <a:r>
              <a:rPr lang="cs-CZ"/>
              <a:t>prvcích  </a:t>
            </a:r>
            <a:r>
              <a:rPr lang="cs-CZ" sz="2000">
                <a:latin typeface="Courier New" pitchFamily="49" charset="0"/>
              </a:rPr>
              <a:t>A,S.</a:t>
            </a:r>
            <a:r>
              <a:rPr lang="cs-CZ"/>
              <a:t>    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376238" y="1916113"/>
            <a:ext cx="8248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Pomocí dvou dalších odhadů podobného druhu byl schopen rekonstruovat klíče</a:t>
            </a:r>
          </a:p>
          <a:p>
            <a:r>
              <a:rPr lang="cs-CZ"/>
              <a:t>všech zpráv odeslaných během manévrů.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400050" y="2708275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sz="1600" dirty="0" err="1">
                <a:latin typeface="Courier New" pitchFamily="49" charset="0"/>
              </a:rPr>
              <a:t>auq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amn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sss</a:t>
            </a:r>
            <a:endParaRPr lang="en-US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bnh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chl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rfv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bct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cgj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rtz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cik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bzt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wer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>
                <a:latin typeface="Courier New" pitchFamily="49" charset="0"/>
              </a:rPr>
              <a:t>ddb </a:t>
            </a:r>
            <a:r>
              <a:rPr lang="en-US" sz="1600" dirty="0" err="1">
                <a:latin typeface="Courier New" pitchFamily="49" charset="0"/>
              </a:rPr>
              <a:t>vdv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ikl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ejp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ips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vbn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gpb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zsv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hjk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gpb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zsv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hjk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hno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thd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fff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hno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thd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fff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hxv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tti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fgh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ikg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jkf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ddd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ikg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jkf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ddd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ind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jhu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dfg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jwf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mic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ooo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jwf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mic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ooo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2416175" y="2717800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khb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xjv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lll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khb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xjv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lll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ldr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hde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kkk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ldr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hde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kkk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maw </a:t>
            </a:r>
            <a:r>
              <a:rPr lang="en-US" sz="1600" dirty="0" err="1">
                <a:latin typeface="Courier New" pitchFamily="49" charset="0"/>
              </a:rPr>
              <a:t>uxp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yyy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maw </a:t>
            </a:r>
            <a:r>
              <a:rPr lang="en-US" sz="1600" dirty="0" err="1">
                <a:latin typeface="Courier New" pitchFamily="49" charset="0"/>
              </a:rPr>
              <a:t>uxp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yyy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nxd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qtu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ggg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nxd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qtu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ggg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nlu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qfz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ghj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obu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dlz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jjj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pvj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feg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tzu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qga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lyb</a:t>
            </a:r>
            <a:r>
              <a:rPr lang="en-US" sz="1600" dirty="0">
                <a:latin typeface="Courier New" pitchFamily="49" charset="0"/>
              </a:rPr>
              <a:t>  xxx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nxd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qtu</a:t>
            </a:r>
            <a:r>
              <a:rPr lang="en-US" sz="1600" dirty="0">
                <a:latin typeface="Courier New" pitchFamily="49" charset="0"/>
              </a:rPr>
              <a:t>  xxx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rjl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wpx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bbb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rjl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wpx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bbb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rjl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wpx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bbb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4505325" y="2736850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rjl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wpx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bbb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rfc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wqq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bnm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aaa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aaa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aaa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aaa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aaa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sjm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spo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abc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sjm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spo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abc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sjm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spo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abc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sug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smf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asd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sug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smf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asd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tmn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eby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ppp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tmn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eby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ppp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taa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exb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pyx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use </a:t>
            </a:r>
            <a:r>
              <a:rPr lang="en-US" sz="1600" dirty="0" err="1">
                <a:latin typeface="Courier New" pitchFamily="49" charset="0"/>
              </a:rPr>
              <a:t>nwh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zui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6665913" y="2736850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vii </a:t>
            </a:r>
            <a:r>
              <a:rPr lang="en-US" sz="1600" dirty="0" err="1">
                <a:latin typeface="Courier New" pitchFamily="49" charset="0"/>
              </a:rPr>
              <a:t>pzk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eee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vii </a:t>
            </a:r>
            <a:r>
              <a:rPr lang="en-US" sz="1600" dirty="0" err="1">
                <a:latin typeface="Courier New" pitchFamily="49" charset="0"/>
              </a:rPr>
              <a:t>pzk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eee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vqz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pvr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ert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vqz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pvr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ert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wtm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rao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ccc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wtm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rao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ccc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wtm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rao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ccc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wki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rkk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cde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xrs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gnm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qqq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xrs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gnm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qqq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xoi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guk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qwe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xyw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gcp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qay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ypc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osq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mmm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zzy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yra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uvw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zef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yoc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uio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zsj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ywg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uuu</a:t>
            </a:r>
            <a:endParaRPr lang="cs-CZ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/>
      <p:bldP spid="89093" grpId="0"/>
      <p:bldP spid="89094" grpId="0"/>
      <p:bldP spid="89095" grpId="0"/>
      <p:bldP spid="89096" grpId="0"/>
      <p:bldP spid="89097" grpId="0"/>
      <p:bldP spid="890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850901"/>
          </a:xfrm>
        </p:spPr>
        <p:txBody>
          <a:bodyPr/>
          <a:lstStyle/>
          <a:p>
            <a:r>
              <a:rPr lang="en-US"/>
              <a:t>Odhad permutace </a:t>
            </a:r>
            <a:r>
              <a:rPr lang="en-US" i="1">
                <a:latin typeface="Times New Roman" pitchFamily="18" charset="0"/>
              </a:rPr>
              <a:t>H</a:t>
            </a:r>
            <a:endParaRPr lang="cs-CZ"/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376238" y="981075"/>
            <a:ext cx="8462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  <a:r>
              <a:rPr lang="cs-CZ"/>
              <a:t>í</a:t>
            </a:r>
            <a:r>
              <a:rPr lang="en-US"/>
              <a:t>m z</a:t>
            </a:r>
            <a:r>
              <a:rPr lang="cs-CZ"/>
              <a:t>í</a:t>
            </a:r>
            <a:r>
              <a:rPr lang="en-US"/>
              <a:t>skal </a:t>
            </a:r>
            <a:r>
              <a:rPr lang="cs-CZ"/>
              <a:t>pro daný den </a:t>
            </a:r>
            <a:r>
              <a:rPr lang="en-US"/>
              <a:t>permutace </a:t>
            </a:r>
            <a:r>
              <a:rPr lang="cs-CZ"/>
              <a:t> </a:t>
            </a:r>
            <a:r>
              <a:rPr lang="cs-CZ" sz="2000" i="1">
                <a:latin typeface="Times New Roman" pitchFamily="18" charset="0"/>
              </a:rPr>
              <a:t>A,B,C,D,E,F  </a:t>
            </a:r>
            <a:r>
              <a:rPr lang="cs-CZ"/>
              <a:t>a mohl je považovat za známé</a:t>
            </a:r>
            <a:r>
              <a:rPr lang="cs-CZ" sz="2000" i="1">
                <a:latin typeface="Times New Roman" pitchFamily="18" charset="0"/>
              </a:rPr>
              <a:t>.</a:t>
            </a:r>
            <a:endParaRPr lang="cs-CZ"/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369888" y="1557338"/>
            <a:ext cx="81470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Protože v komerční verzi přístroje  byly klávesy propojené na obvod vstupního </a:t>
            </a:r>
          </a:p>
          <a:p>
            <a:r>
              <a:rPr lang="cs-CZ" dirty="0"/>
              <a:t>rotoru podle jejich pořadí na klávesnici, </a:t>
            </a:r>
            <a:r>
              <a:rPr lang="cs-CZ" dirty="0" err="1"/>
              <a:t>Rejewski</a:t>
            </a:r>
            <a:r>
              <a:rPr lang="cs-CZ" dirty="0"/>
              <a:t> si řekl, že tomuto propojení </a:t>
            </a:r>
          </a:p>
          <a:p>
            <a:r>
              <a:rPr lang="cs-CZ" dirty="0"/>
              <a:t>konstruktéři nepřikládali kryptologický význam, a zkusil dosadit toto propojení</a:t>
            </a:r>
          </a:p>
          <a:p>
            <a:r>
              <a:rPr lang="cs-CZ" sz="2000" i="1" dirty="0">
                <a:latin typeface="Times New Roman" pitchFamily="18" charset="0"/>
              </a:rPr>
              <a:t>H</a:t>
            </a:r>
            <a:r>
              <a:rPr lang="cs-CZ" dirty="0"/>
              <a:t>  do svých rovnic.   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377825" y="2852738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Dostal tak soustavu šesti rovnic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468313" y="3197225"/>
            <a:ext cx="583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A=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PHS                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468313" y="36306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B=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468313" y="40624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C=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468313" y="44942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D=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468313" y="49260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E=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5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5</a:t>
            </a:r>
            <a:r>
              <a:rPr lang="cs-CZ" sz="2800" i="1" dirty="0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468313" y="53578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F=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6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6</a:t>
            </a:r>
            <a:r>
              <a:rPr lang="cs-CZ" sz="2800" i="1" dirty="0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519113" y="5897563"/>
            <a:ext cx="216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o dvou neznámých.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  <p:bldP spid="91141" grpId="0"/>
      <p:bldP spid="91142" grpId="0"/>
      <p:bldP spid="91143" grpId="0"/>
      <p:bldP spid="91144" grpId="0"/>
      <p:bldP spid="91145" grpId="0"/>
      <p:bldP spid="91146" grpId="0"/>
      <p:bldP spid="91148" grpId="0"/>
      <p:bldP spid="91149" grpId="0"/>
      <p:bldP spid="91150" grpId="0"/>
      <p:bldP spid="911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17463"/>
            <a:ext cx="8229600" cy="925513"/>
          </a:xfrm>
        </p:spPr>
        <p:txBody>
          <a:bodyPr/>
          <a:lstStyle/>
          <a:p>
            <a:r>
              <a:rPr lang="cs-CZ"/>
              <a:t>Řešení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250825" y="1052513"/>
            <a:ext cx="861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Tu už šlo řešit rutinním způsobem. Co nejvíce známých permutací převedl na levou</a:t>
            </a:r>
          </a:p>
          <a:p>
            <a:r>
              <a:rPr lang="cs-CZ"/>
              <a:t>stranu.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395288" y="1773238"/>
            <a:ext cx="200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Dostal tak rovnice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468313" y="2276475"/>
            <a:ext cx="4830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388938" y="2693988"/>
            <a:ext cx="5072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latin typeface="Times New Roman" pitchFamily="18" charset="0"/>
              </a:rPr>
              <a:t>HSBS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382588" y="3125788"/>
            <a:ext cx="5268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HSCS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363538" y="3486150"/>
            <a:ext cx="5111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HSDS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323850" y="3846513"/>
            <a:ext cx="5072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HSES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323850" y="4278313"/>
            <a:ext cx="5072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      P</a:t>
            </a:r>
            <a:r>
              <a:rPr lang="cs-CZ" sz="2800" baseline="30000" dirty="0">
                <a:latin typeface="Times New Roman" pitchFamily="18" charset="0"/>
              </a:rPr>
              <a:t>6</a:t>
            </a:r>
            <a:r>
              <a:rPr lang="cs-CZ" sz="2800" i="1" dirty="0">
                <a:latin typeface="Times New Roman" pitchFamily="18" charset="0"/>
              </a:rPr>
              <a:t>HS</a:t>
            </a:r>
            <a:r>
              <a:rPr lang="en-US" sz="2800" i="1" dirty="0">
                <a:latin typeface="Times New Roman" pitchFamily="18" charset="0"/>
              </a:rPr>
              <a:t>F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latin typeface="Times New Roman" pitchFamily="18" charset="0"/>
              </a:rPr>
              <a:t> = 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663575" y="4960938"/>
            <a:ext cx="7905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Levé strany jsou samé známé permutace, mohl tedy spočítat jejich složení a</a:t>
            </a:r>
          </a:p>
          <a:p>
            <a:r>
              <a:rPr lang="cs-CZ"/>
              <a:t>nahradit je jedinou permutací.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  <p:bldP spid="93189" grpId="0"/>
      <p:bldP spid="93190" grpId="0"/>
      <p:bldP spid="93191" grpId="0"/>
      <p:bldP spid="93192" grpId="0"/>
      <p:bldP spid="93193" grpId="0"/>
      <p:bldP spid="93194" grpId="0"/>
      <p:bldP spid="93195" grpId="0"/>
      <p:bldP spid="93196" grpId="0"/>
      <p:bldP spid="9319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865188"/>
          </a:xfrm>
        </p:spPr>
        <p:txBody>
          <a:bodyPr/>
          <a:lstStyle/>
          <a:p>
            <a:r>
              <a:rPr lang="cs-CZ"/>
              <a:t>Okamžik pravdy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376238" y="69215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 soustavě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395288" y="1125538"/>
            <a:ext cx="2427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388938" y="1557338"/>
            <a:ext cx="2508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382588" y="1916113"/>
            <a:ext cx="2765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363538" y="2349500"/>
            <a:ext cx="2597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X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323850" y="2781300"/>
            <a:ext cx="2578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Y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323850" y="3213100"/>
            <a:ext cx="2578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Z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4" name="Text Box 12"/>
          <p:cNvSpPr txBox="1">
            <a:spLocks noChangeArrowheads="1"/>
          </p:cNvSpPr>
          <p:nvPr/>
        </p:nvSpPr>
        <p:spPr bwMode="auto">
          <a:xfrm>
            <a:off x="179388" y="3789363"/>
            <a:ext cx="263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Vynásobil vždy dvojice </a:t>
            </a:r>
          </a:p>
          <a:p>
            <a:r>
              <a:rPr lang="cs-CZ"/>
              <a:t>po sobě jsoucích rovnic.</a:t>
            </a:r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3297238" y="13414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3297238" y="17732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3276600" y="22050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WX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3368675" y="26368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XY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3276600" y="30686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YZ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.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3419475" y="3789363"/>
            <a:ext cx="122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 úpravě</a:t>
            </a:r>
          </a:p>
        </p:txBody>
      </p: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271463" y="4508500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250825" y="4926013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3" name="Text Box 21"/>
          <p:cNvSpPr txBox="1">
            <a:spLocks noChangeArrowheads="1"/>
          </p:cNvSpPr>
          <p:nvPr/>
        </p:nvSpPr>
        <p:spPr bwMode="auto">
          <a:xfrm>
            <a:off x="250825" y="5300663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WX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250825" y="5718175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XY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271463" y="6149975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YZ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.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56" name="Text Box 24"/>
          <p:cNvSpPr txBox="1">
            <a:spLocks noChangeArrowheads="1"/>
          </p:cNvSpPr>
          <p:nvPr/>
        </p:nvSpPr>
        <p:spPr bwMode="auto">
          <a:xfrm>
            <a:off x="4211638" y="4479925"/>
            <a:ext cx="47879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Všechny známé permutace  </a:t>
            </a:r>
            <a:r>
              <a:rPr lang="cs-CZ" sz="2000" i="1">
                <a:latin typeface="Times New Roman" pitchFamily="18" charset="0"/>
              </a:rPr>
              <a:t>UV,VW,WX,XY</a:t>
            </a:r>
          </a:p>
          <a:p>
            <a:r>
              <a:rPr lang="cs-CZ"/>
              <a:t>a</a:t>
            </a:r>
            <a:r>
              <a:rPr lang="cs-CZ" sz="2000" i="1">
                <a:latin typeface="Times New Roman" pitchFamily="18" charset="0"/>
              </a:rPr>
              <a:t> YZ</a:t>
            </a:r>
            <a:r>
              <a:rPr lang="cs-CZ" i="1">
                <a:latin typeface="Times New Roman" pitchFamily="18" charset="0"/>
              </a:rPr>
              <a:t>   </a:t>
            </a:r>
            <a:r>
              <a:rPr lang="cs-CZ"/>
              <a:t>jsou tak konjugované s neznámou</a:t>
            </a:r>
          </a:p>
          <a:p>
            <a:r>
              <a:rPr lang="cs-CZ"/>
              <a:t>permutací 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000" i="1">
                <a:latin typeface="Times New Roman" pitchFamily="18" charset="0"/>
              </a:rPr>
              <a:t>P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000" i="1">
                <a:latin typeface="Times New Roman" pitchFamily="18" charset="0"/>
              </a:rPr>
              <a:t>P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>
                <a:latin typeface="Times New Roman" pitchFamily="18" charset="0"/>
              </a:rPr>
              <a:t>, </a:t>
            </a:r>
            <a:r>
              <a:rPr lang="cs-CZ"/>
              <a:t>a</a:t>
            </a:r>
            <a:r>
              <a:rPr lang="cs-CZ" sz="2000">
                <a:latin typeface="Times New Roman" pitchFamily="18" charset="0"/>
              </a:rPr>
              <a:t> </a:t>
            </a:r>
            <a:r>
              <a:rPr lang="cs-CZ"/>
              <a:t>musí mít proto stejný</a:t>
            </a:r>
          </a:p>
          <a:p>
            <a:r>
              <a:rPr lang="cs-CZ"/>
              <a:t>cyklický typ.</a:t>
            </a:r>
          </a:p>
        </p:txBody>
      </p:sp>
      <p:sp>
        <p:nvSpPr>
          <p:cNvPr id="95257" name="Text Box 25"/>
          <p:cNvSpPr txBox="1">
            <a:spLocks noChangeArrowheads="1"/>
          </p:cNvSpPr>
          <p:nvPr/>
        </p:nvSpPr>
        <p:spPr bwMode="auto">
          <a:xfrm>
            <a:off x="4284663" y="6021388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A to neměly !!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  <p:bldP spid="95236" grpId="1"/>
      <p:bldP spid="95237" grpId="0"/>
      <p:bldP spid="95238" grpId="0"/>
      <p:bldP spid="95239" grpId="0"/>
      <p:bldP spid="95240" grpId="0"/>
      <p:bldP spid="95241" grpId="0"/>
      <p:bldP spid="95242" grpId="0"/>
      <p:bldP spid="95243" grpId="0"/>
      <p:bldP spid="95244" grpId="0"/>
      <p:bldP spid="95245" grpId="0"/>
      <p:bldP spid="95246" grpId="0"/>
      <p:bldP spid="95247" grpId="0"/>
      <p:bldP spid="95248" grpId="0"/>
      <p:bldP spid="95249" grpId="0"/>
      <p:bldP spid="95250" grpId="0"/>
      <p:bldP spid="95251" grpId="0"/>
      <p:bldP spid="95252" grpId="0"/>
      <p:bldP spid="95253" grpId="0"/>
      <p:bldP spid="95254" grpId="0"/>
      <p:bldP spid="95255" grpId="0"/>
      <p:bldP spid="952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8229600" cy="863600"/>
          </a:xfrm>
        </p:spPr>
        <p:txBody>
          <a:bodyPr/>
          <a:lstStyle/>
          <a:p>
            <a:r>
              <a:rPr lang="cs-CZ"/>
              <a:t>Chyba konstruktérů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365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Kde se při výpočtech stala chyba?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468313" y="1341438"/>
            <a:ext cx="80835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Rejewski zkoušel různé dny, aby vyloučil možnost, že si zvolil den, ve kterém </a:t>
            </a:r>
          </a:p>
          <a:p>
            <a:r>
              <a:rPr lang="cs-CZ"/>
              <a:t>došlo při šifrování klíče zprávy ke změně polohy prostředního rotoru. Problém </a:t>
            </a:r>
          </a:p>
          <a:p>
            <a:r>
              <a:rPr lang="cs-CZ"/>
              <a:t>ale stále zůstával.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519113" y="2270125"/>
            <a:ext cx="220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Připomeňme si, že  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252413" y="2636838"/>
            <a:ext cx="3341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U = PHSAS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173038" y="3054350"/>
            <a:ext cx="3511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V = 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latin typeface="Times New Roman" pitchFamily="18" charset="0"/>
              </a:rPr>
              <a:t>HSBS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0" name="Text Box 10"/>
          <p:cNvSpPr txBox="1">
            <a:spLocks noChangeArrowheads="1"/>
          </p:cNvSpPr>
          <p:nvPr/>
        </p:nvSpPr>
        <p:spPr bwMode="auto">
          <a:xfrm>
            <a:off x="166688" y="3486150"/>
            <a:ext cx="3521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W = 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HSCS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147638" y="3917950"/>
            <a:ext cx="3551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X = 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HSDS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107950" y="4349750"/>
            <a:ext cx="3492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Y = 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HSES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3" name="Text Box 13"/>
          <p:cNvSpPr txBox="1">
            <a:spLocks noChangeArrowheads="1"/>
          </p:cNvSpPr>
          <p:nvPr/>
        </p:nvSpPr>
        <p:spPr bwMode="auto">
          <a:xfrm>
            <a:off x="107950" y="4781550"/>
            <a:ext cx="35734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     Z = P</a:t>
            </a:r>
            <a:r>
              <a:rPr lang="cs-CZ" sz="2800" baseline="30000" dirty="0">
                <a:latin typeface="Times New Roman" pitchFamily="18" charset="0"/>
              </a:rPr>
              <a:t>6</a:t>
            </a:r>
            <a:r>
              <a:rPr lang="cs-CZ" sz="2800" i="1" dirty="0">
                <a:latin typeface="Times New Roman" pitchFamily="18" charset="0"/>
              </a:rPr>
              <a:t>HS</a:t>
            </a:r>
            <a:r>
              <a:rPr lang="en-US" sz="2800" i="1" dirty="0">
                <a:latin typeface="Times New Roman" pitchFamily="18" charset="0"/>
              </a:rPr>
              <a:t>F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-6.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4284663" y="2562225"/>
            <a:ext cx="446405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volba permutací  </a:t>
            </a:r>
            <a:r>
              <a:rPr lang="cs-CZ" sz="2000" i="1">
                <a:latin typeface="Times New Roman" pitchFamily="18" charset="0"/>
              </a:rPr>
              <a:t>A,B,C,D,E,F </a:t>
            </a:r>
            <a:r>
              <a:rPr lang="cs-CZ"/>
              <a:t> </a:t>
            </a:r>
          </a:p>
          <a:p>
            <a:r>
              <a:rPr lang="cs-CZ"/>
              <a:t>dávala velké množství stereotypních klíčů,</a:t>
            </a:r>
          </a:p>
          <a:p>
            <a:r>
              <a:rPr lang="cs-CZ"/>
              <a:t>poslední podezřelou volbou byla volba </a:t>
            </a:r>
          </a:p>
          <a:p>
            <a:r>
              <a:rPr lang="cs-CZ"/>
              <a:t>propojení do vstupního rotoru </a:t>
            </a:r>
            <a:r>
              <a:rPr lang="cs-CZ" sz="2000" i="1">
                <a:latin typeface="Times New Roman" pitchFamily="18" charset="0"/>
              </a:rPr>
              <a:t>H.</a:t>
            </a:r>
            <a:endParaRPr lang="cs-CZ"/>
          </a:p>
        </p:txBody>
      </p: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4264025" y="4005263"/>
            <a:ext cx="4730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volba propojení v pořadí písmen na </a:t>
            </a:r>
          </a:p>
          <a:p>
            <a:r>
              <a:rPr lang="cs-CZ"/>
              <a:t>klávesnici nefungovala, Rejewski zkusil</a:t>
            </a:r>
          </a:p>
          <a:p>
            <a:r>
              <a:rPr lang="cs-CZ"/>
              <a:t>jiné pravidelné propojení na obvod vstupního</a:t>
            </a:r>
          </a:p>
          <a:p>
            <a:r>
              <a:rPr lang="cs-CZ"/>
              <a:t>rotoru, tentokrát v pořadí podle abecedy.</a:t>
            </a:r>
          </a:p>
        </p:txBody>
      </p: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447675" y="5445125"/>
            <a:ext cx="843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Ze zdířky   </a:t>
            </a:r>
            <a:r>
              <a:rPr lang="cs-CZ" sz="2000">
                <a:latin typeface="Courier New" pitchFamily="49" charset="0"/>
              </a:rPr>
              <a:t>A </a:t>
            </a:r>
            <a:r>
              <a:rPr lang="cs-CZ"/>
              <a:t>na místo</a:t>
            </a:r>
            <a:r>
              <a:rPr lang="cs-CZ" sz="2000">
                <a:latin typeface="Courier New" pitchFamily="49" charset="0"/>
              </a:rPr>
              <a:t> A </a:t>
            </a:r>
            <a:r>
              <a:rPr lang="cs-CZ"/>
              <a:t>na vstupním rotoru, ze zdířky</a:t>
            </a:r>
            <a:r>
              <a:rPr lang="cs-CZ" sz="2000">
                <a:latin typeface="Courier New" pitchFamily="49" charset="0"/>
              </a:rPr>
              <a:t> B </a:t>
            </a:r>
            <a:r>
              <a:rPr lang="cs-CZ" sz="1600"/>
              <a:t>na místo</a:t>
            </a:r>
            <a:r>
              <a:rPr lang="cs-CZ" sz="2000">
                <a:latin typeface="Courier New" pitchFamily="49" charset="0"/>
              </a:rPr>
              <a:t> B, </a:t>
            </a:r>
            <a:r>
              <a:rPr lang="cs-CZ"/>
              <a:t>atd.</a:t>
            </a:r>
            <a:r>
              <a:rPr lang="cs-CZ" sz="2000">
                <a:latin typeface="Courier New" pitchFamily="49" charset="0"/>
              </a:rPr>
              <a:t>  </a:t>
            </a:r>
            <a:endParaRPr lang="cs-CZ"/>
          </a:p>
        </p:txBody>
      </p:sp>
      <p:sp>
        <p:nvSpPr>
          <p:cNvPr id="97298" name="Text Box 18"/>
          <p:cNvSpPr txBox="1">
            <a:spLocks noChangeArrowheads="1"/>
          </p:cNvSpPr>
          <p:nvPr/>
        </p:nvSpPr>
        <p:spPr bwMode="auto">
          <a:xfrm>
            <a:off x="447675" y="5876925"/>
            <a:ext cx="8553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 znamenalo volbu </a:t>
            </a:r>
            <a:r>
              <a:rPr lang="cs-CZ" sz="2000" i="1">
                <a:latin typeface="Times New Roman" pitchFamily="18" charset="0"/>
              </a:rPr>
              <a:t> H  </a:t>
            </a:r>
            <a:r>
              <a:rPr lang="cs-CZ"/>
              <a:t>jako identické permutace, čili úplné vypuštění </a:t>
            </a:r>
            <a:r>
              <a:rPr lang="cs-CZ" sz="2000" i="1">
                <a:latin typeface="Times New Roman" pitchFamily="18" charset="0"/>
              </a:rPr>
              <a:t>H</a:t>
            </a:r>
            <a:r>
              <a:rPr lang="cs-CZ"/>
              <a:t>  z rovnic. </a:t>
            </a:r>
          </a:p>
        </p:txBody>
      </p:sp>
      <p:sp>
        <p:nvSpPr>
          <p:cNvPr id="97299" name="Text Box 19"/>
          <p:cNvSpPr txBox="1">
            <a:spLocks noChangeArrowheads="1"/>
          </p:cNvSpPr>
          <p:nvPr/>
        </p:nvSpPr>
        <p:spPr bwMode="auto">
          <a:xfrm>
            <a:off x="468313" y="6375400"/>
            <a:ext cx="206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A to fungovalo  !!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5" grpId="0"/>
      <p:bldP spid="97286" grpId="0"/>
      <p:bldP spid="97287" grpId="0"/>
      <p:bldP spid="97288" grpId="0"/>
      <p:bldP spid="97289" grpId="0"/>
      <p:bldP spid="97290" grpId="0"/>
      <p:bldP spid="97291" grpId="0"/>
      <p:bldP spid="97292" grpId="0"/>
      <p:bldP spid="97293" grpId="0"/>
      <p:bldP spid="97295" grpId="0"/>
      <p:bldP spid="97296" grpId="0"/>
      <p:bldP spid="97297" grpId="0"/>
      <p:bldP spid="97298" grpId="0"/>
      <p:bldP spid="972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Elektrické schéma</a:t>
            </a:r>
            <a:endParaRPr lang="en-US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268413"/>
            <a:ext cx="3529012" cy="4897437"/>
          </a:xfrm>
          <a:prstGeom prst="rect">
            <a:avLst/>
          </a:prstGeom>
          <a:noFill/>
        </p:spPr>
      </p:pic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067175" y="2179638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1. reflektor</a:t>
            </a:r>
            <a:endParaRPr lang="en-US" sz="240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067175" y="2755900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2. trojice rotorů</a:t>
            </a:r>
            <a:endParaRPr lang="en-US" sz="240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4067175" y="3259138"/>
            <a:ext cx="376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3. žárovky</a:t>
            </a:r>
            <a:endParaRPr lang="en-US" sz="2400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067175" y="3763963"/>
            <a:ext cx="362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4. baterie</a:t>
            </a:r>
            <a:endParaRPr lang="en-US" sz="2400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067175" y="4267200"/>
            <a:ext cx="361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5. klávesnice</a:t>
            </a:r>
            <a:endParaRPr lang="en-US" sz="2400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4067175" y="4843463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6. propojovací deska</a:t>
            </a:r>
            <a:endParaRPr lang="en-US" sz="2400"/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067175" y="1603375"/>
            <a:ext cx="376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E - vstupní rotor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4" grpId="0"/>
      <p:bldP spid="40965" grpId="0"/>
      <p:bldP spid="40966" grpId="0"/>
      <p:bldP spid="40967" grpId="0"/>
      <p:bldP spid="40968" grpId="0"/>
      <p:bldP spid="40969" grpId="0"/>
      <p:bldP spid="4097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 dirty="0"/>
              <a:t>Konec výpočtů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82550" y="1773238"/>
            <a:ext cx="28071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     V = 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en-US" sz="2800" i="1" dirty="0">
                <a:latin typeface="Times New Roman" pitchFamily="18" charset="0"/>
              </a:rPr>
              <a:t>S</a:t>
            </a:r>
            <a:r>
              <a:rPr lang="cs-CZ" sz="2800" i="1" dirty="0">
                <a:latin typeface="Times New Roman" pitchFamily="18" charset="0"/>
              </a:rPr>
              <a:t>BS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166688" y="2276475"/>
            <a:ext cx="2805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W = 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SCS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47638" y="2781300"/>
            <a:ext cx="2835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X = 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SDS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107950" y="3270250"/>
            <a:ext cx="2776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Y = 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SES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107950" y="3716338"/>
            <a:ext cx="28536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     Z = P</a:t>
            </a:r>
            <a:r>
              <a:rPr lang="cs-CZ" sz="2800" baseline="30000" dirty="0">
                <a:latin typeface="Times New Roman" pitchFamily="18" charset="0"/>
              </a:rPr>
              <a:t>6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en-US" sz="2800" i="1"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-6.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179388" y="1268413"/>
            <a:ext cx="262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U = PSAS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690563" y="9017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 volbě</a:t>
            </a: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447675" y="4506913"/>
            <a:ext cx="30861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měly součiny  </a:t>
            </a:r>
            <a:r>
              <a:rPr lang="cs-CZ" sz="2000" i="1">
                <a:latin typeface="Times New Roman" pitchFamily="18" charset="0"/>
              </a:rPr>
              <a:t>UV, VW, WX, </a:t>
            </a:r>
          </a:p>
          <a:p>
            <a:r>
              <a:rPr lang="cs-CZ" sz="2000" i="1">
                <a:latin typeface="Times New Roman" pitchFamily="18" charset="0"/>
              </a:rPr>
              <a:t>XY, YZ  </a:t>
            </a:r>
            <a:r>
              <a:rPr lang="cs-CZ"/>
              <a:t>stejný cyklický typ,</a:t>
            </a:r>
          </a:p>
          <a:p>
            <a:r>
              <a:rPr lang="cs-CZ"/>
              <a:t>výpočty prošly okamžikem </a:t>
            </a:r>
          </a:p>
          <a:p>
            <a:r>
              <a:rPr lang="cs-CZ"/>
              <a:t>pravdy.</a:t>
            </a:r>
            <a:endParaRPr lang="cs-CZ">
              <a:latin typeface="Times New Roman" pitchFamily="18" charset="0"/>
            </a:endParaRPr>
          </a:p>
        </p:txBody>
      </p:sp>
      <p:sp>
        <p:nvSpPr>
          <p:cNvPr id="99342" name="Text Box 14"/>
          <p:cNvSpPr txBox="1">
            <a:spLocks noChangeArrowheads="1"/>
          </p:cNvSpPr>
          <p:nvPr/>
        </p:nvSpPr>
        <p:spPr bwMode="auto">
          <a:xfrm>
            <a:off x="4211638" y="107315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rovnice</a:t>
            </a:r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4160838" y="1484313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4119563" y="2060575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vypočítal</a:t>
            </a:r>
          </a:p>
        </p:txBody>
      </p:sp>
      <p:sp>
        <p:nvSpPr>
          <p:cNvPr id="99345" name="Text Box 17"/>
          <p:cNvSpPr txBox="1">
            <a:spLocks noChangeArrowheads="1"/>
          </p:cNvSpPr>
          <p:nvPr/>
        </p:nvSpPr>
        <p:spPr bwMode="auto">
          <a:xfrm>
            <a:off x="4211638" y="247808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UV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baseline="30000">
              <a:latin typeface="Times New Roman" pitchFamily="18" charset="0"/>
            </a:endParaRPr>
          </a:p>
        </p:txBody>
      </p:sp>
      <p:sp>
        <p:nvSpPr>
          <p:cNvPr id="99346" name="Text Box 18"/>
          <p:cNvSpPr txBox="1">
            <a:spLocks noChangeArrowheads="1"/>
          </p:cNvSpPr>
          <p:nvPr/>
        </p:nvSpPr>
        <p:spPr bwMode="auto">
          <a:xfrm>
            <a:off x="4232275" y="3486150"/>
            <a:ext cx="1563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baseline="30000">
              <a:latin typeface="Times New Roman" pitchFamily="18" charset="0"/>
            </a:endParaRP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4016375" y="3062288"/>
            <a:ext cx="170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dosadil výraz</a:t>
            </a:r>
          </a:p>
        </p:txBody>
      </p:sp>
      <p:sp>
        <p:nvSpPr>
          <p:cNvPr id="99348" name="Text Box 20"/>
          <p:cNvSpPr txBox="1">
            <a:spLocks noChangeArrowheads="1"/>
          </p:cNvSpPr>
          <p:nvPr/>
        </p:nvSpPr>
        <p:spPr bwMode="auto">
          <a:xfrm>
            <a:off x="4270375" y="4141788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 rovnice</a:t>
            </a:r>
          </a:p>
        </p:txBody>
      </p:sp>
      <p:sp>
        <p:nvSpPr>
          <p:cNvPr id="99349" name="Text Box 21"/>
          <p:cNvSpPr txBox="1">
            <a:spLocks noChangeArrowheads="1"/>
          </p:cNvSpPr>
          <p:nvPr/>
        </p:nvSpPr>
        <p:spPr bwMode="auto">
          <a:xfrm>
            <a:off x="4232275" y="4508500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9350" name="Text Box 22"/>
          <p:cNvSpPr txBox="1">
            <a:spLocks noChangeArrowheads="1"/>
          </p:cNvSpPr>
          <p:nvPr/>
        </p:nvSpPr>
        <p:spPr bwMode="auto">
          <a:xfrm>
            <a:off x="3903663" y="5084763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Dostal tak</a:t>
            </a:r>
          </a:p>
        </p:txBody>
      </p:sp>
      <p:sp>
        <p:nvSpPr>
          <p:cNvPr id="99351" name="Text Box 23"/>
          <p:cNvSpPr txBox="1">
            <a:spLocks noChangeArrowheads="1"/>
          </p:cNvSpPr>
          <p:nvPr/>
        </p:nvSpPr>
        <p:spPr bwMode="auto">
          <a:xfrm>
            <a:off x="395288" y="5734050"/>
            <a:ext cx="8569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UV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/>
              <a:t>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=</a:t>
            </a:r>
          </a:p>
          <a:p>
            <a:r>
              <a:rPr lang="cs-CZ" sz="2400" i="1">
                <a:solidFill>
                  <a:srgbClr val="FF3300"/>
                </a:solidFill>
                <a:latin typeface="Times New Roman" pitchFamily="18" charset="0"/>
              </a:rPr>
              <a:t>           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>
                <a:latin typeface="Times New Roman" pitchFamily="18" charset="0"/>
              </a:rPr>
              <a:t>)</a:t>
            </a:r>
            <a:r>
              <a:rPr lang="cs-CZ"/>
              <a:t> </a:t>
            </a:r>
            <a:r>
              <a:rPr lang="cs-CZ" sz="2800" i="1">
                <a:latin typeface="Times New Roman" pitchFamily="18" charset="0"/>
              </a:rPr>
              <a:t>UV </a:t>
            </a:r>
            <a:r>
              <a:rPr lang="cs-CZ" sz="2800"/>
              <a:t>(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>
                <a:latin typeface="Times New Roman" pitchFamily="18" charset="0"/>
              </a:rPr>
              <a:t>)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.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/>
      <p:bldP spid="99333" grpId="0"/>
      <p:bldP spid="99334" grpId="0"/>
      <p:bldP spid="99335" grpId="0"/>
      <p:bldP spid="99336" grpId="0"/>
      <p:bldP spid="99337" grpId="0"/>
      <p:bldP spid="99338" grpId="0"/>
      <p:bldP spid="99339" grpId="0"/>
      <p:bldP spid="99340" grpId="0"/>
      <p:bldP spid="99342" grpId="0"/>
      <p:bldP spid="99343" grpId="0"/>
      <p:bldP spid="99344" grpId="0"/>
      <p:bldP spid="99345" grpId="0"/>
      <p:bldP spid="99346" grpId="0"/>
      <p:bldP spid="99347" grpId="0"/>
      <p:bldP spid="99348" grpId="0"/>
      <p:bldP spid="99349" grpId="0"/>
      <p:bldP spid="99350" grpId="0"/>
      <p:bldP spid="9935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900113" y="2549525"/>
            <a:ext cx="4092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WX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VW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971550" y="3054350"/>
            <a:ext cx="399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XY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WX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971550" y="3630613"/>
            <a:ext cx="3876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YZ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XY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431800" y="4437063"/>
            <a:ext cx="8461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/>
              <a:t>Tato soustava měla jediné řešení pro výraz  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 .</a:t>
            </a:r>
            <a:r>
              <a:rPr lang="cs-CZ" sz="2400" b="1"/>
              <a:t> </a:t>
            </a:r>
            <a:endParaRPr lang="en-US" sz="2400" b="1"/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468313" y="5795963"/>
            <a:ext cx="68881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 dirty="0"/>
              <a:t>A známe-li </a:t>
            </a:r>
            <a:r>
              <a:rPr lang="cs-CZ" sz="2400" b="1"/>
              <a:t>permutaci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,</a:t>
            </a:r>
            <a:r>
              <a:rPr lang="cs-CZ" sz="2400" b="1"/>
              <a:t> </a:t>
            </a:r>
            <a:r>
              <a:rPr lang="cs-CZ" sz="2400" b="1" dirty="0"/>
              <a:t>existuje přesně </a:t>
            </a:r>
          </a:p>
          <a:p>
            <a:r>
              <a:rPr lang="cs-CZ" sz="2400" b="1" dirty="0"/>
              <a:t>26 možností pro propojení v pravém rotoru  </a:t>
            </a:r>
            <a:r>
              <a:rPr lang="cs-CZ" sz="2800" i="1" dirty="0">
                <a:latin typeface="Times New Roman" pitchFamily="18" charset="0"/>
              </a:rPr>
              <a:t>N.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3434" name="Rectangle 10"/>
          <p:cNvSpPr>
            <a:spLocks noChangeArrowheads="1"/>
          </p:cNvSpPr>
          <p:nvPr/>
        </p:nvSpPr>
        <p:spPr bwMode="auto">
          <a:xfrm>
            <a:off x="673100" y="-26988"/>
            <a:ext cx="8229600" cy="850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4400">
                <a:solidFill>
                  <a:schemeClr val="tx2"/>
                </a:solidFill>
              </a:rPr>
              <a:t>26 možností pro </a:t>
            </a:r>
            <a:r>
              <a:rPr lang="cs-CZ" sz="4400" i="1">
                <a:solidFill>
                  <a:schemeClr val="tx2"/>
                </a:solidFill>
                <a:latin typeface="Times New Roman" pitchFamily="18" charset="0"/>
              </a:rPr>
              <a:t>N</a:t>
            </a:r>
            <a:endParaRPr lang="cs-CZ" sz="4400">
              <a:solidFill>
                <a:schemeClr val="tx2"/>
              </a:solidFill>
            </a:endParaRPr>
          </a:p>
        </p:txBody>
      </p: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663575" y="836613"/>
            <a:ext cx="5300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Odtud získal několik desítek možností pro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P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/>
              <a:t> .</a:t>
            </a:r>
          </a:p>
        </p:txBody>
      </p:sp>
      <p:sp>
        <p:nvSpPr>
          <p:cNvPr id="103437" name="Text Box 13"/>
          <p:cNvSpPr txBox="1">
            <a:spLocks noChangeArrowheads="1"/>
          </p:cNvSpPr>
          <p:nvPr/>
        </p:nvSpPr>
        <p:spPr bwMode="auto">
          <a:xfrm>
            <a:off x="684213" y="1333500"/>
            <a:ext cx="309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Podobně získal další rovnice</a:t>
            </a:r>
          </a:p>
        </p:txBody>
      </p:sp>
      <p:sp>
        <p:nvSpPr>
          <p:cNvPr id="103438" name="Text Box 14"/>
          <p:cNvSpPr txBox="1">
            <a:spLocks noChangeArrowheads="1"/>
          </p:cNvSpPr>
          <p:nvPr/>
        </p:nvSpPr>
        <p:spPr bwMode="auto">
          <a:xfrm>
            <a:off x="900113" y="2046288"/>
            <a:ext cx="4052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VW = </a:t>
            </a:r>
            <a:r>
              <a:rPr lang="cs-CZ" sz="2800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dirty="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UV</a:t>
            </a:r>
            <a:r>
              <a:rPr lang="cs-CZ" sz="2800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dirty="0">
                <a:latin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03439" name="Text Box 15"/>
          <p:cNvSpPr txBox="1">
            <a:spLocks noChangeArrowheads="1"/>
          </p:cNvSpPr>
          <p:nvPr/>
        </p:nvSpPr>
        <p:spPr bwMode="auto">
          <a:xfrm>
            <a:off x="447675" y="5132388"/>
            <a:ext cx="6430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/>
              <a:t>Tímto jediným řešením byl cyklus délky 26.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/>
      <p:bldP spid="103429" grpId="0"/>
      <p:bldP spid="103430" grpId="0"/>
      <p:bldP spid="103431" grpId="0"/>
      <p:bldP spid="103432" grpId="0"/>
      <p:bldP spid="103434" grpId="0"/>
      <p:bldP spid="103436" grpId="0"/>
      <p:bldP spid="103437" grpId="0"/>
      <p:bldP spid="10343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permutace </a:t>
            </a:r>
            <a:r>
              <a:rPr lang="cs-CZ" i="1" dirty="0"/>
              <a:t>H</a:t>
            </a:r>
            <a:endParaRPr lang="en-US" i="1" dirty="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556792"/>
            <a:ext cx="84248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Permutaci </a:t>
            </a:r>
            <a:r>
              <a:rPr lang="cs-CZ" sz="2400" i="1" dirty="0"/>
              <a:t>H </a:t>
            </a:r>
            <a:r>
              <a:rPr lang="cs-CZ" sz="2400" dirty="0"/>
              <a:t>popisující vedení drátů mezi propojovací deskou a vstupním rotorem </a:t>
            </a:r>
            <a:r>
              <a:rPr lang="cs-CZ" sz="2400" dirty="0" err="1"/>
              <a:t>Rejewski</a:t>
            </a:r>
            <a:r>
              <a:rPr lang="cs-CZ" sz="2400" dirty="0"/>
              <a:t> uhádnul (jako identickou permutaci). </a:t>
            </a:r>
            <a:endParaRPr lang="en-US" i="1" dirty="0">
              <a:latin typeface="Courier New" pitchFamily="49" charset="0"/>
            </a:endParaRP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250825" y="2780928"/>
            <a:ext cx="8353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Bylo ji ale možné také vypočítat,  jen by to trvalo o několik měsíců déle. </a:t>
            </a:r>
            <a:endParaRPr lang="en-US" sz="2400" dirty="0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250825" y="4005064"/>
            <a:ext cx="84963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Stačilo by k tomu najít v jednom z měsíců září/říjen 1932, pro které byly k dispozici denní klíče, dva různé dny, ve kterých byla v základním nastavení stejná poloha pravého rotoru a současně se během šifrování prvních šesti písmen klíče pro danou zprávu nezměnila poloha prostředního rotoru.</a:t>
            </a:r>
            <a:endParaRPr lang="en-US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6135687"/>
            <a:ext cx="608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Jak pravděpodobné je takovou dvojici dní najít?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104452" grpId="0"/>
      <p:bldP spid="104453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cs-CZ" dirty="0"/>
              <a:t>Narozeninový paradox</a:t>
            </a:r>
            <a:endParaRPr lang="en-US" i="1" dirty="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412776"/>
            <a:ext cx="84248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Na první pohled se zdá, že velmi malá – v delším z měsíců je pouze 31 dní a možných poloh pravého rotoru je 26. </a:t>
            </a:r>
            <a:endParaRPr lang="en-US" i="1" dirty="0">
              <a:latin typeface="Courier New" pitchFamily="49" charset="0"/>
            </a:endParaRP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250825" y="2420888"/>
            <a:ext cx="83534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To ale není správná úvaha pro náš problém. V říjnu je celkem </a:t>
            </a:r>
          </a:p>
          <a:p>
            <a:r>
              <a:rPr lang="cs-CZ" sz="2400" dirty="0"/>
              <a:t>                                        31 x 15 = 465 </a:t>
            </a:r>
          </a:p>
          <a:p>
            <a:r>
              <a:rPr lang="cs-CZ" sz="2400" b="1" dirty="0"/>
              <a:t>dvojic</a:t>
            </a:r>
            <a:r>
              <a:rPr lang="cs-CZ" sz="2400" dirty="0"/>
              <a:t> různých dní.</a:t>
            </a:r>
            <a:endParaRPr lang="en-US" sz="2400" dirty="0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250825" y="3861048"/>
            <a:ext cx="8496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Pro každou dvojici různých dní je celkem 26 možných </a:t>
            </a:r>
            <a:r>
              <a:rPr lang="cs-CZ" sz="2400" b="1" dirty="0"/>
              <a:t>rozdílů</a:t>
            </a:r>
            <a:r>
              <a:rPr lang="cs-CZ" sz="2400" dirty="0"/>
              <a:t> poloh pravého rotoru.  Rozdíl  </a:t>
            </a:r>
            <a:r>
              <a:rPr lang="en-US" sz="2400" dirty="0"/>
              <a:t>0</a:t>
            </a:r>
            <a:r>
              <a:rPr lang="cs-CZ" sz="2400" dirty="0"/>
              <a:t>  znamená stejnou pozici pravého rotoru.</a:t>
            </a:r>
            <a:endParaRPr lang="en-US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941168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Takže je aspoň 465/26 </a:t>
            </a:r>
            <a:r>
              <a:rPr lang="en-US" sz="2400" dirty="0"/>
              <a:t>&gt; 17 </a:t>
            </a:r>
            <a:r>
              <a:rPr lang="cs-CZ" sz="2400" dirty="0"/>
              <a:t> dvojic různých dní </a:t>
            </a:r>
            <a:r>
              <a:rPr lang="en-US" sz="2400" dirty="0"/>
              <a:t>se</a:t>
            </a:r>
            <a:r>
              <a:rPr lang="cs-CZ" sz="2400" dirty="0"/>
              <a:t> stejnou polohou pravého rotoru.</a:t>
            </a:r>
            <a:r>
              <a:rPr lang="en-US" sz="2400" dirty="0"/>
              <a:t> 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5949280"/>
            <a:ext cx="81001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Z nich aspoň 80%, tj. aspoň 13 dvojic dní, je takových, že poloha </a:t>
            </a:r>
          </a:p>
          <a:p>
            <a:r>
              <a:rPr lang="cs-CZ" sz="2400" dirty="0"/>
              <a:t>pravého rotoru nevynutí změnu polohy prostředního rotoru.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104452" grpId="0"/>
      <p:bldP spid="104453" grpId="0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cs-CZ" dirty="0"/>
              <a:t>Jak takovou dvojici dní využít?</a:t>
            </a:r>
            <a:endParaRPr lang="en-US" i="1" dirty="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340768"/>
            <a:ext cx="8424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V prvním dni permutace pro prvních šest písmen klíče zpráv byly </a:t>
            </a:r>
            <a:endParaRPr lang="en-US" i="1" dirty="0">
              <a:latin typeface="Courier New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3140968"/>
            <a:ext cx="8513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Ve druhém dni permutace pro prvních šest písmen klíče zpráv byly </a:t>
            </a:r>
            <a:endParaRPr lang="en-US" sz="2400" i="1" dirty="0">
              <a:latin typeface="Courier New" pitchFamily="49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68313" y="1844824"/>
            <a:ext cx="583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A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S,                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68313" y="2420888"/>
            <a:ext cx="64079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B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S, . . . . . .                 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 rot="10800000" flipV="1">
            <a:off x="467545" y="3645024"/>
            <a:ext cx="58324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A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S,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67544" y="4221088"/>
            <a:ext cx="58324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B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S, . . . . .                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4941168"/>
            <a:ext cx="2440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Spočteme součiny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7544" y="544522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A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A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 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S,</a:t>
            </a:r>
            <a:endParaRPr lang="cs-CZ" sz="2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67544" y="6002124"/>
            <a:ext cx="6958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B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B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 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S, . . . . . .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6" grpId="0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cs-CZ" dirty="0"/>
              <a:t>Pokračování výpočtu permutace </a:t>
            </a:r>
            <a:r>
              <a:rPr lang="cs-CZ" i="1" dirty="0"/>
              <a:t>H</a:t>
            </a:r>
            <a:r>
              <a:rPr lang="cs-CZ" dirty="0"/>
              <a:t> </a:t>
            </a:r>
            <a:endParaRPr lang="en-US" i="1" dirty="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340768"/>
            <a:ext cx="8424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Z první rovnice vyjádříme </a:t>
            </a:r>
            <a:endParaRPr lang="en-US" i="1" dirty="0">
              <a:latin typeface="Courier New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2607295"/>
            <a:ext cx="3943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a dosadíme do druhé rovnice:</a:t>
            </a:r>
            <a:endParaRPr lang="en-US" sz="2400" i="1" dirty="0">
              <a:latin typeface="Courier New" pitchFamily="49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68313" y="1844824"/>
            <a:ext cx="583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=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SA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A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               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19944" y="3212976"/>
            <a:ext cx="5612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SB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B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 =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 </a:t>
            </a:r>
            <a:endParaRPr lang="cs-CZ" sz="28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51520" y="3831431"/>
            <a:ext cx="1682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Dostaneme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95536" y="4345940"/>
            <a:ext cx="84898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SB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B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 =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SA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A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 </a:t>
            </a:r>
          </a:p>
          <a:p>
            <a:r>
              <a:rPr lang="cs-CZ" sz="2800" i="1" dirty="0">
                <a:latin typeface="Times New Roman" pitchFamily="18" charset="0"/>
              </a:rPr>
              <a:t>   </a:t>
            </a:r>
            <a:r>
              <a:rPr lang="en-US" sz="2800" i="1" dirty="0">
                <a:latin typeface="Times New Roman" pitchFamily="18" charset="0"/>
              </a:rPr>
              <a:t>=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</a:t>
            </a:r>
            <a:r>
              <a:rPr lang="en-US" sz="2800" baseline="30000" dirty="0">
                <a:latin typeface="Times New Roman" pitchFamily="18" charset="0"/>
              </a:rPr>
              <a:t>1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</a:t>
            </a:r>
            <a:r>
              <a:rPr lang="en-US" sz="2800" baseline="30000" dirty="0">
                <a:latin typeface="Times New Roman" pitchFamily="18" charset="0"/>
              </a:rPr>
              <a:t>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SA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A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en-US" sz="2800" i="1" dirty="0">
                <a:latin typeface="Times New Roman" pitchFamily="18" charset="0"/>
              </a:rPr>
              <a:t>(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 </a:t>
            </a:r>
            <a:endParaRPr lang="cs-CZ" sz="28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23528" y="5415607"/>
            <a:ext cx="8189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Odtud spočteme všechny možnosti (obvykle několik desítek) pro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627784" y="6002124"/>
            <a:ext cx="3432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(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6" grpId="0"/>
      <p:bldP spid="7" grpId="0"/>
      <p:bldP spid="14" grpId="0"/>
      <p:bldP spid="15" grpId="0"/>
      <p:bldP spid="16" grpId="0"/>
      <p:bldP spid="17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cs-CZ" dirty="0"/>
              <a:t>2. pokračování výpočtu permutace </a:t>
            </a:r>
            <a:r>
              <a:rPr lang="cs-CZ" i="1" dirty="0"/>
              <a:t>H</a:t>
            </a:r>
            <a:r>
              <a:rPr lang="cs-CZ" dirty="0"/>
              <a:t> </a:t>
            </a:r>
            <a:endParaRPr lang="en-US" i="1" dirty="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268760"/>
            <a:ext cx="84248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Z rovnice pro  </a:t>
            </a:r>
            <a:r>
              <a:rPr lang="cs-CZ" sz="2800" i="1" dirty="0">
                <a:latin typeface="Times New Roman" pitchFamily="18" charset="0"/>
              </a:rPr>
              <a:t>B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B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400" i="1" baseline="-25000" dirty="0">
                <a:latin typeface="Times New Roman" pitchFamily="18" charset="0"/>
              </a:rPr>
              <a:t> </a:t>
            </a:r>
            <a:r>
              <a:rPr lang="cs-CZ" sz="2400" dirty="0"/>
              <a:t> vypočteme analogicky</a:t>
            </a:r>
            <a:endParaRPr lang="en-US" i="1" dirty="0">
              <a:latin typeface="Courier New" pitchFamily="49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19944" y="1897668"/>
            <a:ext cx="5522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latin typeface="Times New Roman" pitchFamily="18" charset="0"/>
              </a:rPr>
              <a:t> =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SB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B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endParaRPr lang="cs-CZ" sz="28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3528" y="3831431"/>
            <a:ext cx="1682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Dostaneme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95536" y="4345940"/>
            <a:ext cx="86405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SC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C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 =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</a:t>
            </a:r>
            <a:r>
              <a:rPr lang="en-US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SB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B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 </a:t>
            </a:r>
          </a:p>
          <a:p>
            <a:r>
              <a:rPr lang="cs-CZ" sz="2800" i="1" dirty="0">
                <a:latin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</a:rPr>
              <a:t>=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</a:t>
            </a:r>
            <a:r>
              <a:rPr lang="en-US" sz="2800" baseline="30000" dirty="0">
                <a:latin typeface="Times New Roman" pitchFamily="18" charset="0"/>
              </a:rPr>
              <a:t>2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</a:t>
            </a:r>
            <a:r>
              <a:rPr lang="en-US" sz="2800" baseline="30000" dirty="0">
                <a:latin typeface="Times New Roman" pitchFamily="18" charset="0"/>
              </a:rPr>
              <a:t>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SA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A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en-US" sz="2800" i="1" dirty="0">
                <a:latin typeface="Times New Roman" pitchFamily="18" charset="0"/>
              </a:rPr>
              <a:t>(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</a:t>
            </a:r>
            <a:r>
              <a:rPr lang="en-US" sz="2800" baseline="30000" dirty="0">
                <a:latin typeface="Times New Roman" pitchFamily="18" charset="0"/>
              </a:rPr>
              <a:t>2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 </a:t>
            </a:r>
            <a:endParaRPr lang="cs-CZ" sz="28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75928" y="5415607"/>
            <a:ext cx="5690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Odtud opět spočteme všechny možnosti pro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483768" y="6021288"/>
            <a:ext cx="36711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(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endParaRPr lang="cs-CZ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7544" y="3068960"/>
            <a:ext cx="6290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SC</a:t>
            </a:r>
            <a:r>
              <a:rPr lang="cs-CZ" sz="2800" i="1" baseline="-25000" dirty="0">
                <a:latin typeface="Times New Roman" pitchFamily="18" charset="0"/>
              </a:rPr>
              <a:t>1</a:t>
            </a:r>
            <a:r>
              <a:rPr lang="cs-CZ" sz="2800" i="1" dirty="0">
                <a:latin typeface="Times New Roman" pitchFamily="18" charset="0"/>
              </a:rPr>
              <a:t>C</a:t>
            </a:r>
            <a:r>
              <a:rPr lang="cs-CZ" sz="2800" i="1" baseline="-25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 =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-3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PP</a:t>
            </a:r>
            <a:r>
              <a:rPr lang="en-US" sz="2800" i="1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</a:t>
            </a:r>
            <a:r>
              <a:rPr lang="en-US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</a:t>
            </a:r>
            <a:r>
              <a:rPr lang="en-US" sz="2800" baseline="30000" dirty="0">
                <a:latin typeface="Times New Roman" pitchFamily="18" charset="0"/>
              </a:rPr>
              <a:t>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3528" y="2564904"/>
            <a:ext cx="2016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a dosadíme do</a:t>
            </a:r>
            <a:endParaRPr lang="en-US" sz="2400" i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15" grpId="0"/>
      <p:bldP spid="16" grpId="0"/>
      <p:bldP spid="17" grpId="0"/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cs-CZ" dirty="0"/>
              <a:t>3. pokračování výpočtu permutace </a:t>
            </a:r>
            <a:r>
              <a:rPr lang="cs-CZ" i="1" dirty="0"/>
              <a:t>H</a:t>
            </a:r>
            <a:r>
              <a:rPr lang="cs-CZ" dirty="0"/>
              <a:t> </a:t>
            </a:r>
            <a:endParaRPr lang="en-US" i="1" dirty="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340768"/>
            <a:ext cx="84248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Zcela analogicky z rovnic pro  </a:t>
            </a:r>
            <a:r>
              <a:rPr lang="cs-CZ" sz="2400" i="1" dirty="0">
                <a:latin typeface="Times New Roman" pitchFamily="18" charset="0"/>
              </a:rPr>
              <a:t>C</a:t>
            </a:r>
            <a:r>
              <a:rPr lang="cs-CZ" sz="2400" i="1" baseline="-25000" dirty="0">
                <a:latin typeface="Times New Roman" pitchFamily="18" charset="0"/>
              </a:rPr>
              <a:t>1</a:t>
            </a:r>
            <a:r>
              <a:rPr lang="cs-CZ" sz="2400" i="1" dirty="0">
                <a:latin typeface="Times New Roman" pitchFamily="18" charset="0"/>
              </a:rPr>
              <a:t>C</a:t>
            </a:r>
            <a:r>
              <a:rPr lang="cs-CZ" sz="2400" i="1" baseline="-25000" dirty="0">
                <a:latin typeface="Times New Roman" pitchFamily="18" charset="0"/>
              </a:rPr>
              <a:t>2</a:t>
            </a:r>
            <a:r>
              <a:rPr lang="cs-CZ" sz="2400" i="1" dirty="0">
                <a:latin typeface="Times New Roman" pitchFamily="18" charset="0"/>
              </a:rPr>
              <a:t>,</a:t>
            </a:r>
            <a:r>
              <a:rPr lang="cs-CZ" sz="2400" i="1" baseline="-25000" dirty="0">
                <a:latin typeface="Times New Roman" pitchFamily="18" charset="0"/>
              </a:rPr>
              <a:t>  </a:t>
            </a:r>
            <a:r>
              <a:rPr lang="cs-CZ" sz="2400" i="1" dirty="0">
                <a:latin typeface="Times New Roman" pitchFamily="18" charset="0"/>
              </a:rPr>
              <a:t>D</a:t>
            </a:r>
            <a:r>
              <a:rPr lang="cs-CZ" sz="2400" i="1" baseline="-25000" dirty="0">
                <a:latin typeface="Times New Roman" pitchFamily="18" charset="0"/>
              </a:rPr>
              <a:t>1</a:t>
            </a:r>
            <a:r>
              <a:rPr lang="cs-CZ" sz="2400" i="1" dirty="0">
                <a:latin typeface="Times New Roman" pitchFamily="18" charset="0"/>
              </a:rPr>
              <a:t>D</a:t>
            </a:r>
            <a:r>
              <a:rPr lang="cs-CZ" sz="2400" i="1" baseline="-25000" dirty="0">
                <a:latin typeface="Times New Roman" pitchFamily="18" charset="0"/>
              </a:rPr>
              <a:t>2</a:t>
            </a:r>
            <a:r>
              <a:rPr lang="cs-CZ" sz="2400" i="1" dirty="0">
                <a:latin typeface="Times New Roman" pitchFamily="18" charset="0"/>
              </a:rPr>
              <a:t>,  E</a:t>
            </a:r>
            <a:r>
              <a:rPr lang="cs-CZ" sz="2400" i="1" baseline="-25000" dirty="0">
                <a:latin typeface="Times New Roman" pitchFamily="18" charset="0"/>
              </a:rPr>
              <a:t>1</a:t>
            </a:r>
            <a:r>
              <a:rPr lang="cs-CZ" sz="2400" i="1" dirty="0">
                <a:latin typeface="Times New Roman" pitchFamily="18" charset="0"/>
              </a:rPr>
              <a:t>E</a:t>
            </a:r>
            <a:r>
              <a:rPr lang="cs-CZ" sz="2400" i="1" baseline="-25000" dirty="0">
                <a:latin typeface="Times New Roman" pitchFamily="18" charset="0"/>
              </a:rPr>
              <a:t>2</a:t>
            </a:r>
            <a:r>
              <a:rPr lang="cs-CZ" sz="2400" i="1" dirty="0">
                <a:latin typeface="Times New Roman" pitchFamily="18" charset="0"/>
              </a:rPr>
              <a:t>  </a:t>
            </a:r>
            <a:r>
              <a:rPr lang="cs-CZ" sz="2400" dirty="0">
                <a:latin typeface="+mj-lt"/>
              </a:rPr>
              <a:t>a</a:t>
            </a:r>
            <a:r>
              <a:rPr lang="cs-CZ" sz="2400" i="1" baseline="-25000" dirty="0">
                <a:latin typeface="Times New Roman" pitchFamily="18" charset="0"/>
              </a:rPr>
              <a:t>   </a:t>
            </a:r>
            <a:r>
              <a:rPr lang="cs-CZ" sz="2400" i="1" dirty="0">
                <a:latin typeface="Times New Roman" pitchFamily="18" charset="0"/>
              </a:rPr>
              <a:t>F</a:t>
            </a:r>
            <a:r>
              <a:rPr lang="cs-CZ" sz="2400" i="1" baseline="-25000" dirty="0">
                <a:latin typeface="Times New Roman" pitchFamily="18" charset="0"/>
              </a:rPr>
              <a:t>1</a:t>
            </a:r>
            <a:r>
              <a:rPr lang="cs-CZ" sz="2400" i="1" dirty="0">
                <a:latin typeface="Times New Roman" pitchFamily="18" charset="0"/>
              </a:rPr>
              <a:t>F</a:t>
            </a:r>
            <a:r>
              <a:rPr lang="cs-CZ" sz="2400" i="1" baseline="-25000" dirty="0">
                <a:latin typeface="Times New Roman" pitchFamily="18" charset="0"/>
              </a:rPr>
              <a:t>2  </a:t>
            </a:r>
            <a:r>
              <a:rPr lang="cs-CZ" sz="2400" dirty="0"/>
              <a:t>vypočteme  vždy několik desítek možností pro permutace</a:t>
            </a:r>
            <a:endParaRPr lang="en-US" i="1" dirty="0">
              <a:latin typeface="Courier New" pitchFamily="49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251520" y="2348880"/>
            <a:ext cx="35525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(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-3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endParaRPr lang="cs-CZ" sz="2800" dirty="0"/>
          </a:p>
        </p:txBody>
      </p:sp>
      <p:sp>
        <p:nvSpPr>
          <p:cNvPr id="13" name="Obdélník 12"/>
          <p:cNvSpPr/>
          <p:nvPr/>
        </p:nvSpPr>
        <p:spPr>
          <a:xfrm>
            <a:off x="324738" y="2905780"/>
            <a:ext cx="365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(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4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endParaRPr lang="cs-CZ" sz="2800" dirty="0"/>
          </a:p>
        </p:txBody>
      </p:sp>
      <p:sp>
        <p:nvSpPr>
          <p:cNvPr id="18" name="Obdélník 17"/>
          <p:cNvSpPr/>
          <p:nvPr/>
        </p:nvSpPr>
        <p:spPr>
          <a:xfrm>
            <a:off x="251520" y="3481844"/>
            <a:ext cx="3701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</a:rPr>
              <a:t>(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5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endParaRPr lang="cs-CZ" sz="28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95536" y="4293096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Nyní zvolíme jednu z možností 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400" dirty="0"/>
              <a:t>  pro </a:t>
            </a:r>
            <a:r>
              <a:rPr lang="en-US" sz="2400" i="1" dirty="0">
                <a:latin typeface="Times New Roman" pitchFamily="18" charset="0"/>
              </a:rPr>
              <a:t>( 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400" baseline="30000" dirty="0">
                <a:latin typeface="Times New Roman" pitchFamily="18" charset="0"/>
              </a:rPr>
              <a:t>-1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-1</a:t>
            </a:r>
            <a:r>
              <a:rPr lang="en-US" sz="2400" i="1" dirty="0">
                <a:latin typeface="Times New Roman" pitchFamily="18" charset="0"/>
              </a:rPr>
              <a:t>)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400" baseline="30000" dirty="0">
                <a:latin typeface="Times New Roman" pitchFamily="18" charset="0"/>
              </a:rPr>
              <a:t>-1 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-1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en-US" sz="2400" i="1" dirty="0">
                <a:latin typeface="Times New Roman" pitchFamily="18" charset="0"/>
              </a:rPr>
              <a:t>(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400" i="1" dirty="0">
                <a:latin typeface="Times New Roman" pitchFamily="18" charset="0"/>
              </a:rPr>
              <a:t>)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67544" y="4839543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jednu z možností 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dirty="0"/>
              <a:t>  pro </a:t>
            </a:r>
            <a:r>
              <a:rPr lang="en-US" sz="2400" i="1" dirty="0">
                <a:latin typeface="Times New Roman" pitchFamily="18" charset="0"/>
              </a:rPr>
              <a:t>( 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400" baseline="30000" dirty="0">
                <a:latin typeface="Times New Roman" pitchFamily="18" charset="0"/>
              </a:rPr>
              <a:t>-1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-2</a:t>
            </a:r>
            <a:r>
              <a:rPr lang="en-US" sz="2400" i="1" dirty="0">
                <a:latin typeface="Times New Roman" pitchFamily="18" charset="0"/>
              </a:rPr>
              <a:t>)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400" baseline="30000" dirty="0">
                <a:latin typeface="Times New Roman" pitchFamily="18" charset="0"/>
              </a:rPr>
              <a:t>-1 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-1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en-US" sz="2400" i="1" dirty="0">
                <a:latin typeface="Times New Roman" pitchFamily="18" charset="0"/>
              </a:rPr>
              <a:t>(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2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400" i="1" dirty="0">
                <a:latin typeface="Times New Roman" pitchFamily="18" charset="0"/>
              </a:rPr>
              <a:t>)</a:t>
            </a:r>
            <a:r>
              <a:rPr lang="cs-CZ" sz="2400" i="1" dirty="0">
                <a:latin typeface="Times New Roman" pitchFamily="18" charset="0"/>
              </a:rPr>
              <a:t>,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67544" y="5373216"/>
            <a:ext cx="8069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2400" dirty="0"/>
              <a:t>  pro </a:t>
            </a:r>
            <a:r>
              <a:rPr lang="en-US" sz="2400" i="1" dirty="0">
                <a:latin typeface="Times New Roman" pitchFamily="18" charset="0"/>
              </a:rPr>
              <a:t>( 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400" baseline="30000" dirty="0">
                <a:latin typeface="Times New Roman" pitchFamily="18" charset="0"/>
              </a:rPr>
              <a:t>-1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-3</a:t>
            </a:r>
            <a:r>
              <a:rPr lang="en-US" sz="2400" i="1" dirty="0">
                <a:latin typeface="Times New Roman" pitchFamily="18" charset="0"/>
              </a:rPr>
              <a:t>)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400" baseline="30000" dirty="0">
                <a:latin typeface="Times New Roman" pitchFamily="18" charset="0"/>
              </a:rPr>
              <a:t>-1 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-1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en-US" sz="2400" i="1" dirty="0">
                <a:latin typeface="Times New Roman" pitchFamily="18" charset="0"/>
              </a:rPr>
              <a:t>(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3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400" i="1" dirty="0">
                <a:latin typeface="Times New Roman" pitchFamily="18" charset="0"/>
              </a:rPr>
              <a:t>)</a:t>
            </a:r>
            <a:r>
              <a:rPr lang="cs-CZ" sz="2400" i="1" dirty="0">
                <a:latin typeface="Times New Roman" pitchFamily="18" charset="0"/>
              </a:rPr>
              <a:t>,  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dirty="0"/>
              <a:t>  pro </a:t>
            </a:r>
            <a:r>
              <a:rPr lang="en-US" sz="2400" i="1" dirty="0">
                <a:latin typeface="Times New Roman" pitchFamily="18" charset="0"/>
              </a:rPr>
              <a:t>( 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400" baseline="30000" dirty="0">
                <a:latin typeface="Times New Roman" pitchFamily="18" charset="0"/>
              </a:rPr>
              <a:t>-1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-4</a:t>
            </a:r>
            <a:r>
              <a:rPr lang="en-US" sz="2400" i="1" dirty="0">
                <a:latin typeface="Times New Roman" pitchFamily="18" charset="0"/>
              </a:rPr>
              <a:t>)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400" baseline="30000" dirty="0">
                <a:latin typeface="Times New Roman" pitchFamily="18" charset="0"/>
              </a:rPr>
              <a:t>-1 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-1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en-US" sz="2400" i="1" dirty="0">
                <a:latin typeface="Times New Roman" pitchFamily="18" charset="0"/>
              </a:rPr>
              <a:t>(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4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400" i="1" dirty="0">
                <a:latin typeface="Times New Roman" pitchFamily="18" charset="0"/>
              </a:rPr>
              <a:t>)</a:t>
            </a:r>
            <a:endParaRPr lang="cs-CZ" sz="2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67544" y="5949280"/>
            <a:ext cx="4208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a 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2400" dirty="0"/>
              <a:t>  pro </a:t>
            </a:r>
            <a:r>
              <a:rPr lang="en-US" sz="2400" i="1" dirty="0">
                <a:latin typeface="Times New Roman" pitchFamily="18" charset="0"/>
              </a:rPr>
              <a:t>( 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400" baseline="30000" dirty="0">
                <a:latin typeface="Times New Roman" pitchFamily="18" charset="0"/>
              </a:rPr>
              <a:t>-1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-5</a:t>
            </a:r>
            <a:r>
              <a:rPr lang="en-US" sz="2400" i="1" dirty="0">
                <a:latin typeface="Times New Roman" pitchFamily="18" charset="0"/>
              </a:rPr>
              <a:t>)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400" baseline="30000" dirty="0">
                <a:latin typeface="Times New Roman" pitchFamily="18" charset="0"/>
              </a:rPr>
              <a:t>-1 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-1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en-US" sz="2400" i="1" dirty="0">
                <a:latin typeface="Times New Roman" pitchFamily="18" charset="0"/>
              </a:rPr>
              <a:t>(</a:t>
            </a:r>
            <a:r>
              <a:rPr lang="cs-CZ" sz="2400" i="1" dirty="0">
                <a:latin typeface="Times New Roman" pitchFamily="18" charset="0"/>
              </a:rPr>
              <a:t>P</a:t>
            </a:r>
            <a:r>
              <a:rPr lang="cs-CZ" sz="2400" baseline="30000" dirty="0">
                <a:latin typeface="Times New Roman" pitchFamily="18" charset="0"/>
              </a:rPr>
              <a:t>5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400" i="1" dirty="0">
                <a:latin typeface="Times New Roman" pitchFamily="18" charset="0"/>
              </a:rPr>
              <a:t>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19" grpId="0"/>
      <p:bldP spid="13" grpId="0"/>
      <p:bldP spid="18" grpId="0"/>
      <p:bldP spid="20" grpId="0"/>
      <p:bldP spid="21" grpId="0"/>
      <p:bldP spid="22" grpId="0"/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cs-CZ" dirty="0"/>
              <a:t>4. pokračování výpočtu permutace </a:t>
            </a:r>
            <a:r>
              <a:rPr lang="cs-CZ" i="1" dirty="0"/>
              <a:t>H</a:t>
            </a:r>
            <a:r>
              <a:rPr lang="cs-CZ" dirty="0"/>
              <a:t> </a:t>
            </a:r>
            <a:endParaRPr lang="en-US" i="1" dirty="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196752"/>
            <a:ext cx="8424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Dostaneme tak soustavu rovnic</a:t>
            </a:r>
            <a:endParaRPr lang="en-US" i="1" dirty="0">
              <a:latin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13258" y="1772816"/>
            <a:ext cx="44907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800" dirty="0"/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800" dirty="0"/>
              <a:t> </a:t>
            </a:r>
            <a:r>
              <a:rPr lang="en-US" sz="2800" i="1" dirty="0">
                <a:latin typeface="Times New Roman" pitchFamily="18" charset="0"/>
              </a:rPr>
              <a:t>(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,</a:t>
            </a:r>
          </a:p>
          <a:p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/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800" dirty="0"/>
              <a:t> </a:t>
            </a:r>
            <a:r>
              <a:rPr lang="en-US" sz="2800" i="1" dirty="0">
                <a:latin typeface="Times New Roman" pitchFamily="18" charset="0"/>
              </a:rPr>
              <a:t>(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,</a:t>
            </a:r>
          </a:p>
          <a:p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2800" dirty="0"/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800" dirty="0"/>
              <a:t> </a:t>
            </a:r>
            <a:r>
              <a:rPr lang="en-US" sz="2800" i="1" dirty="0">
                <a:latin typeface="Times New Roman" pitchFamily="18" charset="0"/>
              </a:rPr>
              <a:t>(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-3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,</a:t>
            </a:r>
          </a:p>
          <a:p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800" dirty="0"/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800" dirty="0"/>
              <a:t> </a:t>
            </a:r>
            <a:r>
              <a:rPr lang="en-US" sz="2800" i="1" dirty="0">
                <a:latin typeface="Times New Roman" pitchFamily="18" charset="0"/>
              </a:rPr>
              <a:t>(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4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,</a:t>
            </a:r>
          </a:p>
          <a:p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2800" dirty="0"/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800" dirty="0"/>
              <a:t> </a:t>
            </a:r>
            <a:r>
              <a:rPr lang="en-US" sz="2800" i="1" dirty="0">
                <a:latin typeface="Times New Roman" pitchFamily="18" charset="0"/>
              </a:rPr>
              <a:t>(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5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, 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3528" y="4149080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kterou  vyřešíme stejně jako soustavu na slajdu 19 - Okamžik pravdy.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23528" y="4797152"/>
            <a:ext cx="6195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Z první rovnice vyjádříme společnou střední část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95536" y="5354052"/>
            <a:ext cx="7588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 =</a:t>
            </a:r>
            <a:r>
              <a:rPr lang="en-US" sz="2800" i="1" dirty="0">
                <a:latin typeface="Times New Roman" pitchFamily="18" charset="0"/>
              </a:rPr>
              <a:t> 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U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       </a:t>
            </a:r>
            <a:r>
              <a:rPr lang="cs-CZ" sz="2400" dirty="0">
                <a:latin typeface="+mj-lt"/>
              </a:rPr>
              <a:t>a dosadíme ji do druhé:</a:t>
            </a:r>
            <a:endParaRPr lang="cs-CZ" sz="28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95536" y="6021288"/>
            <a:ext cx="8149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/>
              <a:t> = </a:t>
            </a:r>
            <a:r>
              <a:rPr lang="cs-CZ" sz="2800" i="1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en-US" sz="2800" i="1" dirty="0">
                <a:latin typeface="Times New Roman" pitchFamily="18" charset="0"/>
              </a:rPr>
              <a:t>)(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U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en-US" sz="2800" i="1" dirty="0">
                <a:latin typeface="Times New Roman" pitchFamily="18" charset="0"/>
              </a:rPr>
              <a:t>)(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dirty="0"/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800" dirty="0"/>
              <a:t> </a:t>
            </a:r>
            <a:r>
              <a:rPr lang="cs-CZ" sz="2800" i="1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U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endParaRPr lang="cs-CZ" sz="28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436096" y="2348880"/>
            <a:ext cx="31620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se známými (zvolenými)</a:t>
            </a:r>
          </a:p>
          <a:p>
            <a:r>
              <a:rPr lang="cs-CZ" sz="2400" dirty="0"/>
              <a:t>levými stranami,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11" grpId="0"/>
      <p:bldP spid="12" grpId="0"/>
      <p:bldP spid="14" grpId="0"/>
      <p:bldP spid="15" grpId="0"/>
      <p:bldP spid="17" grpId="0"/>
      <p:bldP spid="2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cs-CZ" dirty="0"/>
              <a:t>Dokončení výpočtu permutace </a:t>
            </a:r>
            <a:r>
              <a:rPr lang="cs-CZ" i="1" dirty="0"/>
              <a:t>H</a:t>
            </a:r>
            <a:r>
              <a:rPr lang="cs-CZ" dirty="0"/>
              <a:t> </a:t>
            </a:r>
            <a:endParaRPr lang="en-US" i="1" dirty="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196752"/>
            <a:ext cx="84248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Z poslední rovnice     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/>
              <a:t> </a:t>
            </a:r>
            <a:r>
              <a:rPr lang="cs-CZ" sz="2800" i="1" dirty="0">
                <a:latin typeface="Times New Roman" pitchFamily="18" charset="0"/>
              </a:rPr>
              <a:t>= 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U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400" dirty="0"/>
              <a:t>  </a:t>
            </a:r>
            <a:endParaRPr lang="en-US" i="1" dirty="0">
              <a:latin typeface="Courier New" pitchFamily="49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1916832"/>
            <a:ext cx="8455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najdeme všechny možnosti pro permutaci   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400" dirty="0"/>
              <a:t> 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23529" y="4077072"/>
            <a:ext cx="8820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Najdeme-li společné řešení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400" dirty="0"/>
              <a:t>  všech čtyř rovnic, které je cyklus </a:t>
            </a:r>
          </a:p>
          <a:p>
            <a:r>
              <a:rPr lang="cs-CZ" sz="2400" dirty="0"/>
              <a:t>délky 26,dostaneme z něho celkem 26 možností pro permutaci  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400" dirty="0"/>
              <a:t> 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5301208"/>
            <a:ext cx="78612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latin typeface="+mj-lt"/>
              </a:rPr>
              <a:t>Pak zvolíme jinou sadu možností pro permutace </a:t>
            </a:r>
            <a:r>
              <a:rPr lang="cs-CZ" sz="2400" i="1" dirty="0">
                <a:latin typeface="Times New Roman" pitchFamily="18" charset="0"/>
              </a:rPr>
              <a:t>U, V, W, X, Y </a:t>
            </a:r>
          </a:p>
          <a:p>
            <a:r>
              <a:rPr lang="cs-CZ" sz="2400" dirty="0">
                <a:latin typeface="+mj-lt"/>
              </a:rPr>
              <a:t>a celý postup opakujeme.</a:t>
            </a:r>
            <a:endParaRPr lang="cs-CZ" sz="28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3528" y="2708920"/>
            <a:ext cx="842486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Podobně odvodíme rovnice    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2800" dirty="0"/>
              <a:t> </a:t>
            </a:r>
            <a:r>
              <a:rPr lang="cs-CZ" sz="2800" i="1" dirty="0">
                <a:latin typeface="Times New Roman" pitchFamily="18" charset="0"/>
              </a:rPr>
              <a:t>= 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V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,</a:t>
            </a:r>
          </a:p>
          <a:p>
            <a:r>
              <a:rPr lang="cs-CZ" sz="2800" i="1" dirty="0">
                <a:latin typeface="Times New Roman" pitchFamily="18" charset="0"/>
              </a:rPr>
              <a:t>                                          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800" dirty="0"/>
              <a:t> </a:t>
            </a:r>
            <a:r>
              <a:rPr lang="cs-CZ" sz="2800" i="1" dirty="0">
                <a:latin typeface="Times New Roman" pitchFamily="18" charset="0"/>
              </a:rPr>
              <a:t>= 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W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,</a:t>
            </a:r>
          </a:p>
          <a:p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                                           Y</a:t>
            </a:r>
            <a:r>
              <a:rPr lang="cs-CZ" sz="2800" dirty="0"/>
              <a:t> </a:t>
            </a:r>
            <a:r>
              <a:rPr lang="cs-CZ" sz="2800" i="1" dirty="0">
                <a:latin typeface="Times New Roman" pitchFamily="18" charset="0"/>
              </a:rPr>
              <a:t>= 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X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.</a:t>
            </a:r>
            <a:endParaRPr lang="en-US" sz="2800" i="1" dirty="0">
              <a:latin typeface="Courier New" pitchFamily="49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23528" y="6165304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M. </a:t>
            </a:r>
            <a:r>
              <a:rPr lang="cs-CZ" sz="2400" dirty="0" err="1"/>
              <a:t>Rejewski</a:t>
            </a:r>
            <a:r>
              <a:rPr lang="cs-CZ" sz="2400" dirty="0"/>
              <a:t> odhadl, že by mu výpočet  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400" dirty="0"/>
              <a:t> trval nejméně 3 měsíce.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12" grpId="0"/>
      <p:bldP spid="14" grpId="0"/>
      <p:bldP spid="15" grpId="0"/>
      <p:bldP spid="10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Dynamický model</a:t>
            </a:r>
            <a:endParaRPr lang="en-US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700213"/>
            <a:ext cx="3133725" cy="2771775"/>
          </a:xfrm>
          <a:prstGeom prst="rect">
            <a:avLst/>
          </a:prstGeom>
          <a:noFill/>
        </p:spPr>
      </p:pic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9588" y="1700213"/>
            <a:ext cx="180975" cy="2752725"/>
          </a:xfrm>
          <a:prstGeom prst="rect">
            <a:avLst/>
          </a:prstGeom>
          <a:noFill/>
        </p:spPr>
      </p:pic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87863" y="1700213"/>
            <a:ext cx="647700" cy="2774950"/>
          </a:xfrm>
          <a:prstGeom prst="rect">
            <a:avLst/>
          </a:prstGeom>
          <a:noFill/>
        </p:spPr>
      </p:pic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35563" y="1712913"/>
            <a:ext cx="171450" cy="2724150"/>
          </a:xfrm>
          <a:prstGeom prst="rect">
            <a:avLst/>
          </a:prstGeom>
          <a:noFill/>
        </p:spPr>
      </p:pic>
      <p:pic>
        <p:nvPicPr>
          <p:cNvPr id="6451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5425" y="1700213"/>
            <a:ext cx="1828800" cy="2762250"/>
          </a:xfrm>
          <a:prstGeom prst="rect">
            <a:avLst/>
          </a:prstGeom>
          <a:noFill/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294188" y="1798638"/>
            <a:ext cx="209550" cy="2540000"/>
            <a:chOff x="5012" y="2278"/>
            <a:chExt cx="132" cy="1600"/>
          </a:xfrm>
        </p:grpSpPr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>
              <a:off x="5024" y="2278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5024" y="2342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3" name="Line 11"/>
            <p:cNvSpPr>
              <a:spLocks noChangeShapeType="1"/>
            </p:cNvSpPr>
            <p:nvPr/>
          </p:nvSpPr>
          <p:spPr bwMode="auto">
            <a:xfrm>
              <a:off x="5012" y="2404"/>
              <a:ext cx="124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5024" y="2470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5" name="Line 13"/>
            <p:cNvSpPr>
              <a:spLocks noChangeShapeType="1"/>
            </p:cNvSpPr>
            <p:nvPr/>
          </p:nvSpPr>
          <p:spPr bwMode="auto">
            <a:xfrm>
              <a:off x="5024" y="2534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6" name="Line 14"/>
            <p:cNvSpPr>
              <a:spLocks noChangeShapeType="1"/>
            </p:cNvSpPr>
            <p:nvPr/>
          </p:nvSpPr>
          <p:spPr bwMode="auto">
            <a:xfrm>
              <a:off x="5024" y="2606"/>
              <a:ext cx="112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7" name="Line 15"/>
            <p:cNvSpPr>
              <a:spLocks noChangeShapeType="1"/>
            </p:cNvSpPr>
            <p:nvPr/>
          </p:nvSpPr>
          <p:spPr bwMode="auto">
            <a:xfrm>
              <a:off x="5016" y="2662"/>
              <a:ext cx="120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>
              <a:off x="5024" y="2734"/>
              <a:ext cx="112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5016" y="2798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0" name="Line 18"/>
            <p:cNvSpPr>
              <a:spLocks noChangeShapeType="1"/>
            </p:cNvSpPr>
            <p:nvPr/>
          </p:nvSpPr>
          <p:spPr bwMode="auto">
            <a:xfrm>
              <a:off x="5012" y="2857"/>
              <a:ext cx="124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1" name="Line 19"/>
            <p:cNvSpPr>
              <a:spLocks noChangeShapeType="1"/>
            </p:cNvSpPr>
            <p:nvPr/>
          </p:nvSpPr>
          <p:spPr bwMode="auto">
            <a:xfrm>
              <a:off x="5012" y="2926"/>
              <a:ext cx="124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2" name="Line 20"/>
            <p:cNvSpPr>
              <a:spLocks noChangeShapeType="1"/>
            </p:cNvSpPr>
            <p:nvPr/>
          </p:nvSpPr>
          <p:spPr bwMode="auto">
            <a:xfrm>
              <a:off x="5024" y="2990"/>
              <a:ext cx="108" cy="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3" name="Line 21"/>
            <p:cNvSpPr>
              <a:spLocks noChangeShapeType="1"/>
            </p:cNvSpPr>
            <p:nvPr/>
          </p:nvSpPr>
          <p:spPr bwMode="auto">
            <a:xfrm>
              <a:off x="5012" y="3047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4" name="Line 22"/>
            <p:cNvSpPr>
              <a:spLocks noChangeShapeType="1"/>
            </p:cNvSpPr>
            <p:nvPr/>
          </p:nvSpPr>
          <p:spPr bwMode="auto">
            <a:xfrm>
              <a:off x="5020" y="3113"/>
              <a:ext cx="116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5" name="Line 23"/>
            <p:cNvSpPr>
              <a:spLocks noChangeShapeType="1"/>
            </p:cNvSpPr>
            <p:nvPr/>
          </p:nvSpPr>
          <p:spPr bwMode="auto">
            <a:xfrm>
              <a:off x="5012" y="3175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6" name="Line 24"/>
            <p:cNvSpPr>
              <a:spLocks noChangeShapeType="1"/>
            </p:cNvSpPr>
            <p:nvPr/>
          </p:nvSpPr>
          <p:spPr bwMode="auto">
            <a:xfrm>
              <a:off x="5012" y="3236"/>
              <a:ext cx="124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7" name="Line 25"/>
            <p:cNvSpPr>
              <a:spLocks noChangeShapeType="1"/>
            </p:cNvSpPr>
            <p:nvPr/>
          </p:nvSpPr>
          <p:spPr bwMode="auto">
            <a:xfrm>
              <a:off x="5012" y="3303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8" name="Line 26"/>
            <p:cNvSpPr>
              <a:spLocks noChangeShapeType="1"/>
            </p:cNvSpPr>
            <p:nvPr/>
          </p:nvSpPr>
          <p:spPr bwMode="auto">
            <a:xfrm>
              <a:off x="5012" y="3364"/>
              <a:ext cx="124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9" name="Line 27"/>
            <p:cNvSpPr>
              <a:spLocks noChangeShapeType="1"/>
            </p:cNvSpPr>
            <p:nvPr/>
          </p:nvSpPr>
          <p:spPr bwMode="auto">
            <a:xfrm>
              <a:off x="5012" y="3431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0" name="Line 28"/>
            <p:cNvSpPr>
              <a:spLocks noChangeShapeType="1"/>
            </p:cNvSpPr>
            <p:nvPr/>
          </p:nvSpPr>
          <p:spPr bwMode="auto">
            <a:xfrm>
              <a:off x="5012" y="3500"/>
              <a:ext cx="124" cy="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1" name="Line 29"/>
            <p:cNvSpPr>
              <a:spLocks noChangeShapeType="1"/>
            </p:cNvSpPr>
            <p:nvPr/>
          </p:nvSpPr>
          <p:spPr bwMode="auto">
            <a:xfrm>
              <a:off x="5020" y="3567"/>
              <a:ext cx="116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2" name="Line 30"/>
            <p:cNvSpPr>
              <a:spLocks noChangeShapeType="1"/>
            </p:cNvSpPr>
            <p:nvPr/>
          </p:nvSpPr>
          <p:spPr bwMode="auto">
            <a:xfrm>
              <a:off x="5024" y="3630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3" name="Line 31"/>
            <p:cNvSpPr>
              <a:spLocks noChangeShapeType="1"/>
            </p:cNvSpPr>
            <p:nvPr/>
          </p:nvSpPr>
          <p:spPr bwMode="auto">
            <a:xfrm>
              <a:off x="5012" y="3682"/>
              <a:ext cx="124" cy="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4" name="Line 32"/>
            <p:cNvSpPr>
              <a:spLocks noChangeShapeType="1"/>
            </p:cNvSpPr>
            <p:nvPr/>
          </p:nvSpPr>
          <p:spPr bwMode="auto">
            <a:xfrm>
              <a:off x="5016" y="3750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5" name="Line 33"/>
            <p:cNvSpPr>
              <a:spLocks noChangeShapeType="1"/>
            </p:cNvSpPr>
            <p:nvPr/>
          </p:nvSpPr>
          <p:spPr bwMode="auto">
            <a:xfrm>
              <a:off x="5032" y="3830"/>
              <a:ext cx="10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6" name="Line 34"/>
            <p:cNvSpPr>
              <a:spLocks noChangeShapeType="1"/>
            </p:cNvSpPr>
            <p:nvPr/>
          </p:nvSpPr>
          <p:spPr bwMode="auto">
            <a:xfrm flipV="1">
              <a:off x="5028" y="2278"/>
              <a:ext cx="108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127625" y="1789113"/>
            <a:ext cx="227013" cy="2568575"/>
            <a:chOff x="4921" y="848"/>
            <a:chExt cx="151" cy="1618"/>
          </a:xfrm>
        </p:grpSpPr>
        <p:sp>
          <p:nvSpPr>
            <p:cNvPr id="64548" name="Line 36"/>
            <p:cNvSpPr>
              <a:spLocks noChangeShapeType="1"/>
            </p:cNvSpPr>
            <p:nvPr/>
          </p:nvSpPr>
          <p:spPr bwMode="auto">
            <a:xfrm flipH="1">
              <a:off x="4922" y="856"/>
              <a:ext cx="135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9" name="Line 37"/>
            <p:cNvSpPr>
              <a:spLocks noChangeShapeType="1"/>
            </p:cNvSpPr>
            <p:nvPr/>
          </p:nvSpPr>
          <p:spPr bwMode="auto">
            <a:xfrm flipH="1">
              <a:off x="4929" y="920"/>
              <a:ext cx="135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0" name="Line 38"/>
            <p:cNvSpPr>
              <a:spLocks noChangeShapeType="1"/>
            </p:cNvSpPr>
            <p:nvPr/>
          </p:nvSpPr>
          <p:spPr bwMode="auto">
            <a:xfrm flipH="1">
              <a:off x="4929" y="992"/>
              <a:ext cx="13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1" name="Line 39"/>
            <p:cNvSpPr>
              <a:spLocks noChangeShapeType="1"/>
            </p:cNvSpPr>
            <p:nvPr/>
          </p:nvSpPr>
          <p:spPr bwMode="auto">
            <a:xfrm flipH="1">
              <a:off x="4921" y="1051"/>
              <a:ext cx="143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2" name="Line 40"/>
            <p:cNvSpPr>
              <a:spLocks noChangeShapeType="1"/>
            </p:cNvSpPr>
            <p:nvPr/>
          </p:nvSpPr>
          <p:spPr bwMode="auto">
            <a:xfrm flipH="1">
              <a:off x="4929" y="1118"/>
              <a:ext cx="127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3" name="Line 41"/>
            <p:cNvSpPr>
              <a:spLocks noChangeShapeType="1"/>
            </p:cNvSpPr>
            <p:nvPr/>
          </p:nvSpPr>
          <p:spPr bwMode="auto">
            <a:xfrm flipH="1">
              <a:off x="4929" y="1179"/>
              <a:ext cx="135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4" name="Line 42"/>
            <p:cNvSpPr>
              <a:spLocks noChangeShapeType="1"/>
            </p:cNvSpPr>
            <p:nvPr/>
          </p:nvSpPr>
          <p:spPr bwMode="auto">
            <a:xfrm flipH="1">
              <a:off x="4929" y="1246"/>
              <a:ext cx="135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5" name="Line 43"/>
            <p:cNvSpPr>
              <a:spLocks noChangeShapeType="1"/>
            </p:cNvSpPr>
            <p:nvPr/>
          </p:nvSpPr>
          <p:spPr bwMode="auto">
            <a:xfrm flipH="1">
              <a:off x="4921" y="1307"/>
              <a:ext cx="135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6" name="Line 44"/>
            <p:cNvSpPr>
              <a:spLocks noChangeShapeType="1"/>
            </p:cNvSpPr>
            <p:nvPr/>
          </p:nvSpPr>
          <p:spPr bwMode="auto">
            <a:xfrm flipH="1">
              <a:off x="4929" y="1368"/>
              <a:ext cx="128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7" name="Line 45"/>
            <p:cNvSpPr>
              <a:spLocks noChangeShapeType="1"/>
            </p:cNvSpPr>
            <p:nvPr/>
          </p:nvSpPr>
          <p:spPr bwMode="auto">
            <a:xfrm flipH="1">
              <a:off x="4929" y="1435"/>
              <a:ext cx="143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8" name="Line 46"/>
            <p:cNvSpPr>
              <a:spLocks noChangeShapeType="1"/>
            </p:cNvSpPr>
            <p:nvPr/>
          </p:nvSpPr>
          <p:spPr bwMode="auto">
            <a:xfrm flipH="1">
              <a:off x="4921" y="1504"/>
              <a:ext cx="143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9" name="Line 47"/>
            <p:cNvSpPr>
              <a:spLocks noChangeShapeType="1"/>
            </p:cNvSpPr>
            <p:nvPr/>
          </p:nvSpPr>
          <p:spPr bwMode="auto">
            <a:xfrm flipH="1">
              <a:off x="4929" y="1568"/>
              <a:ext cx="12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0" name="Line 48"/>
            <p:cNvSpPr>
              <a:spLocks noChangeShapeType="1"/>
            </p:cNvSpPr>
            <p:nvPr/>
          </p:nvSpPr>
          <p:spPr bwMode="auto">
            <a:xfrm flipH="1">
              <a:off x="4929" y="1624"/>
              <a:ext cx="128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1" name="Line 49"/>
            <p:cNvSpPr>
              <a:spLocks noChangeShapeType="1"/>
            </p:cNvSpPr>
            <p:nvPr/>
          </p:nvSpPr>
          <p:spPr bwMode="auto">
            <a:xfrm flipH="1">
              <a:off x="4929" y="1691"/>
              <a:ext cx="135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2" name="Line 50"/>
            <p:cNvSpPr>
              <a:spLocks noChangeShapeType="1"/>
            </p:cNvSpPr>
            <p:nvPr/>
          </p:nvSpPr>
          <p:spPr bwMode="auto">
            <a:xfrm flipH="1">
              <a:off x="4922" y="1753"/>
              <a:ext cx="134" cy="6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3" name="Line 51"/>
            <p:cNvSpPr>
              <a:spLocks noChangeShapeType="1"/>
            </p:cNvSpPr>
            <p:nvPr/>
          </p:nvSpPr>
          <p:spPr bwMode="auto">
            <a:xfrm flipH="1">
              <a:off x="4929" y="1814"/>
              <a:ext cx="135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4" name="Line 52"/>
            <p:cNvSpPr>
              <a:spLocks noChangeShapeType="1"/>
            </p:cNvSpPr>
            <p:nvPr/>
          </p:nvSpPr>
          <p:spPr bwMode="auto">
            <a:xfrm flipH="1">
              <a:off x="4921" y="1881"/>
              <a:ext cx="143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5" name="Line 53"/>
            <p:cNvSpPr>
              <a:spLocks noChangeShapeType="1"/>
            </p:cNvSpPr>
            <p:nvPr/>
          </p:nvSpPr>
          <p:spPr bwMode="auto">
            <a:xfrm flipH="1">
              <a:off x="4929" y="1942"/>
              <a:ext cx="135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6" name="Line 54"/>
            <p:cNvSpPr>
              <a:spLocks noChangeShapeType="1"/>
            </p:cNvSpPr>
            <p:nvPr/>
          </p:nvSpPr>
          <p:spPr bwMode="auto">
            <a:xfrm flipH="1">
              <a:off x="4921" y="2009"/>
              <a:ext cx="143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7" name="Line 55"/>
            <p:cNvSpPr>
              <a:spLocks noChangeShapeType="1"/>
            </p:cNvSpPr>
            <p:nvPr/>
          </p:nvSpPr>
          <p:spPr bwMode="auto">
            <a:xfrm flipH="1">
              <a:off x="4929" y="2070"/>
              <a:ext cx="127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8" name="Line 56"/>
            <p:cNvSpPr>
              <a:spLocks noChangeShapeType="1"/>
            </p:cNvSpPr>
            <p:nvPr/>
          </p:nvSpPr>
          <p:spPr bwMode="auto">
            <a:xfrm flipH="1">
              <a:off x="4929" y="2132"/>
              <a:ext cx="135" cy="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9" name="Line 57"/>
            <p:cNvSpPr>
              <a:spLocks noChangeShapeType="1"/>
            </p:cNvSpPr>
            <p:nvPr/>
          </p:nvSpPr>
          <p:spPr bwMode="auto">
            <a:xfrm flipH="1">
              <a:off x="4929" y="2202"/>
              <a:ext cx="129" cy="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0" name="Line 58"/>
            <p:cNvSpPr>
              <a:spLocks noChangeShapeType="1"/>
            </p:cNvSpPr>
            <p:nvPr/>
          </p:nvSpPr>
          <p:spPr bwMode="auto">
            <a:xfrm flipH="1">
              <a:off x="4929" y="2260"/>
              <a:ext cx="135" cy="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1" name="Line 59"/>
            <p:cNvSpPr>
              <a:spLocks noChangeShapeType="1"/>
            </p:cNvSpPr>
            <p:nvPr/>
          </p:nvSpPr>
          <p:spPr bwMode="auto">
            <a:xfrm flipH="1">
              <a:off x="4929" y="2334"/>
              <a:ext cx="135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2" name="Line 60"/>
            <p:cNvSpPr>
              <a:spLocks noChangeShapeType="1"/>
            </p:cNvSpPr>
            <p:nvPr/>
          </p:nvSpPr>
          <p:spPr bwMode="auto">
            <a:xfrm flipH="1">
              <a:off x="4928" y="2400"/>
              <a:ext cx="137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3" name="Line 61"/>
            <p:cNvSpPr>
              <a:spLocks noChangeShapeType="1"/>
            </p:cNvSpPr>
            <p:nvPr/>
          </p:nvSpPr>
          <p:spPr bwMode="auto">
            <a:xfrm>
              <a:off x="4928" y="848"/>
              <a:ext cx="129" cy="16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4574" name="Text Box 62"/>
          <p:cNvSpPr txBox="1">
            <a:spLocks noChangeArrowheads="1"/>
          </p:cNvSpPr>
          <p:nvPr/>
        </p:nvSpPr>
        <p:spPr bwMode="auto">
          <a:xfrm>
            <a:off x="973138" y="4437063"/>
            <a:ext cx="6767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             R                L           M   P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  N    P    H           S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64575" name="Text Box 63"/>
          <p:cNvSpPr txBox="1">
            <a:spLocks noChangeArrowheads="1"/>
          </p:cNvSpPr>
          <p:nvPr/>
        </p:nvSpPr>
        <p:spPr bwMode="auto">
          <a:xfrm>
            <a:off x="1906588" y="4941888"/>
            <a:ext cx="60499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c d e f g h i j k l m n o p q r s t u v w x y z a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64576" name="Text Box 64"/>
          <p:cNvSpPr txBox="1">
            <a:spLocks noChangeArrowheads="1"/>
          </p:cNvSpPr>
          <p:nvPr/>
        </p:nvSpPr>
        <p:spPr bwMode="auto">
          <a:xfrm>
            <a:off x="1731963" y="4868863"/>
            <a:ext cx="319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/>
              <a:t>(</a:t>
            </a:r>
            <a:endParaRPr lang="en-US" sz="3200"/>
          </a:p>
        </p:txBody>
      </p:sp>
      <p:sp>
        <p:nvSpPr>
          <p:cNvPr id="64577" name="Text Box 65"/>
          <p:cNvSpPr txBox="1">
            <a:spLocks noChangeArrowheads="1"/>
          </p:cNvSpPr>
          <p:nvPr/>
        </p:nvSpPr>
        <p:spPr bwMode="auto">
          <a:xfrm>
            <a:off x="7348538" y="4868863"/>
            <a:ext cx="319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/>
              <a:t>)</a:t>
            </a:r>
            <a:endParaRPr lang="en-US" sz="3200"/>
          </a:p>
        </p:txBody>
      </p:sp>
      <p:sp>
        <p:nvSpPr>
          <p:cNvPr id="64578" name="Text Box 66"/>
          <p:cNvSpPr txBox="1">
            <a:spLocks noChangeArrowheads="1"/>
          </p:cNvSpPr>
          <p:nvPr/>
        </p:nvSpPr>
        <p:spPr bwMode="auto">
          <a:xfrm>
            <a:off x="1258888" y="4967288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P=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64579" name="Text Box 67"/>
          <p:cNvSpPr txBox="1">
            <a:spLocks noChangeArrowheads="1"/>
          </p:cNvSpPr>
          <p:nvPr/>
        </p:nvSpPr>
        <p:spPr bwMode="auto">
          <a:xfrm>
            <a:off x="755650" y="5646738"/>
            <a:ext cx="7200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 dirty="0">
                <a:latin typeface="Times New Roman" pitchFamily="18" charset="0"/>
              </a:rPr>
              <a:t>       </a:t>
            </a:r>
            <a:r>
              <a:rPr lang="cs-CZ" sz="2800" i="1" dirty="0">
                <a:latin typeface="Times New Roman" pitchFamily="18" charset="0"/>
              </a:rPr>
              <a:t>A=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M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L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RLM 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NP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HS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64580" name="Line 68"/>
          <p:cNvSpPr>
            <a:spLocks noChangeShapeType="1"/>
          </p:cNvSpPr>
          <p:nvPr/>
        </p:nvSpPr>
        <p:spPr bwMode="auto">
          <a:xfrm flipH="1" flipV="1">
            <a:off x="468313" y="1803400"/>
            <a:ext cx="6380162" cy="15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1" name="Line 69"/>
          <p:cNvSpPr>
            <a:spLocks noChangeShapeType="1"/>
          </p:cNvSpPr>
          <p:nvPr/>
        </p:nvSpPr>
        <p:spPr bwMode="auto">
          <a:xfrm flipH="1">
            <a:off x="468313" y="1916113"/>
            <a:ext cx="640873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2" name="Line 70"/>
          <p:cNvSpPr>
            <a:spLocks noChangeShapeType="1"/>
          </p:cNvSpPr>
          <p:nvPr/>
        </p:nvSpPr>
        <p:spPr bwMode="auto">
          <a:xfrm flipH="1">
            <a:off x="395288" y="3846513"/>
            <a:ext cx="655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3" name="Line 71"/>
          <p:cNvSpPr>
            <a:spLocks noChangeShapeType="1"/>
          </p:cNvSpPr>
          <p:nvPr/>
        </p:nvSpPr>
        <p:spPr bwMode="auto">
          <a:xfrm flipH="1">
            <a:off x="409575" y="4351338"/>
            <a:ext cx="655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4" name="Text Box 72"/>
          <p:cNvSpPr txBox="1">
            <a:spLocks noChangeArrowheads="1"/>
          </p:cNvSpPr>
          <p:nvPr/>
        </p:nvSpPr>
        <p:spPr bwMode="auto">
          <a:xfrm>
            <a:off x="250825" y="1695450"/>
            <a:ext cx="2524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</p:txBody>
      </p:sp>
      <p:sp>
        <p:nvSpPr>
          <p:cNvPr id="64585" name="Text Box 73"/>
          <p:cNvSpPr txBox="1">
            <a:spLocks noChangeArrowheads="1"/>
          </p:cNvSpPr>
          <p:nvPr/>
        </p:nvSpPr>
        <p:spPr bwMode="auto">
          <a:xfrm>
            <a:off x="142875" y="3716338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u</a:t>
            </a:r>
          </a:p>
        </p:txBody>
      </p:sp>
      <p:sp>
        <p:nvSpPr>
          <p:cNvPr id="64586" name="Text Box 74"/>
          <p:cNvSpPr txBox="1">
            <a:spLocks noChangeArrowheads="1"/>
          </p:cNvSpPr>
          <p:nvPr/>
        </p:nvSpPr>
        <p:spPr bwMode="auto">
          <a:xfrm>
            <a:off x="179388" y="4235450"/>
            <a:ext cx="2524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1.94444E-6 -0.01482 " pathEditMode="relative" ptsTypes="AA">
                                      <p:cBhvr>
                                        <p:cTn id="36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1481 L 1.11111E-6 -0.0002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74" grpId="0"/>
      <p:bldP spid="64575" grpId="0"/>
      <p:bldP spid="64576" grpId="0"/>
      <p:bldP spid="64577" grpId="0"/>
      <p:bldP spid="64578" grpId="0"/>
      <p:bldP spid="64579" grpId="0"/>
      <p:bldP spid="64580" grpId="0" animBg="1"/>
      <p:bldP spid="64581" grpId="0" animBg="1"/>
      <p:bldP spid="64582" grpId="0" animBg="1"/>
      <p:bldP spid="64583" grpId="0" animBg="1"/>
      <p:bldP spid="64584" grpId="0"/>
      <p:bldP spid="64585" grpId="0"/>
      <p:bldP spid="6458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Odhalování denních klíčů</a:t>
            </a: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700808"/>
            <a:ext cx="8424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Sestrojením funkční repliky </a:t>
            </a:r>
            <a:r>
              <a:rPr lang="cs-CZ" sz="2400" dirty="0" err="1"/>
              <a:t>Enigmy</a:t>
            </a:r>
            <a:r>
              <a:rPr lang="cs-CZ" sz="2400" dirty="0"/>
              <a:t> se dramaticky změnila situace. </a:t>
            </a:r>
            <a:r>
              <a:rPr lang="cs-CZ" dirty="0">
                <a:latin typeface="Courier New" pitchFamily="49" charset="0"/>
              </a:rPr>
              <a:t> 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250825" y="2564904"/>
            <a:ext cx="8353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Koncem roku 1932 měla polská tajná služba k dispozici denní klíče za měsíce září-říjen 1932, ale ne samotný šifrovací přístroj.</a:t>
            </a:r>
            <a:endParaRPr lang="en-US" sz="2400" dirty="0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250825" y="3717032"/>
            <a:ext cx="8496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Od počátku roku 1933 měla naopak k dispozici šifrovací přístroj, ale neměla denní klíče. </a:t>
            </a:r>
            <a:endParaRPr lang="en-US" sz="24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10800000" flipV="1">
            <a:off x="403225" y="4808976"/>
            <a:ext cx="8496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Bylo třeba vytvořit metody, jak z odposlechnutých zpráv v daném dni odhalit nastavení přístroje pro tento den.</a:t>
            </a:r>
            <a:endParaRPr lang="en-US" sz="240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03225" y="5949280"/>
            <a:ext cx="8496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To byl ustavičný boj.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104452" grpId="0"/>
      <p:bldP spid="104453" grpId="0"/>
      <p:bldP spid="7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Pořadí a základní nastavení rotorů</a:t>
            </a: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700808"/>
            <a:ext cx="8424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Možných pořadí rotorů bylo 6.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250825" y="2348880"/>
            <a:ext cx="8353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Pro dané pořadí bylo celkem 26</a:t>
            </a:r>
            <a:r>
              <a:rPr lang="cs-CZ" sz="2400" baseline="30000" dirty="0">
                <a:latin typeface="Times New Roman" pitchFamily="18" charset="0"/>
              </a:rPr>
              <a:t>3</a:t>
            </a:r>
            <a:r>
              <a:rPr lang="cs-CZ" sz="2400" dirty="0"/>
              <a:t>=17576  možných základních nastavení (natočení).</a:t>
            </a:r>
            <a:endParaRPr lang="en-US" sz="240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76238" y="3697868"/>
            <a:ext cx="6619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DA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14809" y="4201924"/>
            <a:ext cx="68214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EB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400050" y="4705980"/>
            <a:ext cx="7018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FC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8530" y="3212976"/>
            <a:ext cx="1721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 rovností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51520" y="5373216"/>
            <a:ext cx="835010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plyne, že cyklické typy charakteristik dne nezávisí na permutaci 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dirty="0"/>
              <a:t> popisující (neznámé) propojení v propojovací desce.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104452" grpId="0"/>
      <p:bldP spid="10" grpId="0"/>
      <p:bldP spid="11" grpId="0"/>
      <p:bldP spid="12" grpId="0"/>
      <p:bldP spid="13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cs-CZ" dirty="0"/>
              <a:t>Cyklometr</a:t>
            </a:r>
            <a:endParaRPr lang="en-US" dirty="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341438"/>
            <a:ext cx="84248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/>
              <a:t>Vytvořili katalog cyklických typů charakteristik pro všech 105 456 možných nastavení rotorů.</a:t>
            </a:r>
            <a:endParaRPr lang="en-US" dirty="0">
              <a:latin typeface="Courier New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36912"/>
            <a:ext cx="4536503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5079337" y="2276872"/>
            <a:ext cx="352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Katalog vytvořili pomocí </a:t>
            </a:r>
          </a:p>
          <a:p>
            <a:r>
              <a:rPr lang="cs-CZ" sz="2400" dirty="0"/>
              <a:t>přístroje, který si sestrojili.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148064" y="3284984"/>
            <a:ext cx="3114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 katalogem trvalo najít</a:t>
            </a:r>
          </a:p>
          <a:p>
            <a:r>
              <a:rPr lang="cs-CZ" sz="2400" dirty="0"/>
              <a:t> základní nastavení </a:t>
            </a:r>
          </a:p>
          <a:p>
            <a:r>
              <a:rPr lang="cs-CZ" sz="2400" dirty="0"/>
              <a:t> několik minut.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932040" y="4653136"/>
            <a:ext cx="3839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Sestavení katalogu trvalo rok.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004048" y="5301208"/>
            <a:ext cx="40280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Po jeho dokončení Němci </a:t>
            </a:r>
          </a:p>
          <a:p>
            <a:r>
              <a:rPr lang="cs-CZ" sz="2400" dirty="0"/>
              <a:t>změnili reflektor a vše muselo </a:t>
            </a:r>
          </a:p>
          <a:p>
            <a:r>
              <a:rPr lang="cs-CZ" sz="2400" dirty="0"/>
              <a:t>začít znovu od počátku.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8" grpId="0"/>
      <p:bldP spid="9" grpId="0"/>
      <p:bldP spid="10" grpId="0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naj</a:t>
            </a:r>
            <a:r>
              <a:rPr lang="cs-CZ" dirty="0" err="1"/>
              <a:t>ít</a:t>
            </a:r>
            <a:r>
              <a:rPr lang="cs-CZ" dirty="0"/>
              <a:t> propojení </a:t>
            </a:r>
            <a:r>
              <a:rPr lang="en-US" dirty="0"/>
              <a:t>v </a:t>
            </a:r>
            <a:r>
              <a:rPr lang="en-US" dirty="0" err="1"/>
              <a:t>desce</a:t>
            </a:r>
            <a:r>
              <a:rPr lang="en-US" dirty="0"/>
              <a:t>?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92138" y="2132857"/>
            <a:ext cx="7375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DA = </a:t>
            </a:r>
            <a:r>
              <a:rPr lang="cs-CZ" sz="2000" dirty="0">
                <a:latin typeface="Courier New" pitchFamily="49" charset="0"/>
              </a:rPr>
              <a:t>(a),(s),(</a:t>
            </a:r>
            <a:r>
              <a:rPr lang="cs-CZ" sz="2000" dirty="0" err="1">
                <a:latin typeface="Courier New" pitchFamily="49" charset="0"/>
              </a:rPr>
              <a:t>bc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rw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dvpfkxgzyo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eijmunqlht</a:t>
            </a:r>
            <a:r>
              <a:rPr lang="cs-CZ" sz="2000" dirty="0">
                <a:latin typeface="Courier New" pitchFamily="49" charset="0"/>
              </a:rPr>
              <a:t>)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92138" y="2636913"/>
            <a:ext cx="73469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EB = </a:t>
            </a:r>
            <a:r>
              <a:rPr lang="cs-CZ" sz="2000" dirty="0">
                <a:latin typeface="Courier New" pitchFamily="49" charset="0"/>
              </a:rPr>
              <a:t>(</a:t>
            </a:r>
            <a:r>
              <a:rPr lang="cs-CZ" sz="2000" dirty="0" err="1">
                <a:latin typeface="Courier New" pitchFamily="49" charset="0"/>
              </a:rPr>
              <a:t>axt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blfqveoum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cgy</a:t>
            </a:r>
            <a:r>
              <a:rPr lang="cs-CZ" sz="2000" dirty="0">
                <a:latin typeface="Courier New" pitchFamily="49" charset="0"/>
              </a:rPr>
              <a:t>),(d),(</a:t>
            </a:r>
            <a:r>
              <a:rPr lang="cs-CZ" sz="2000" dirty="0" err="1">
                <a:latin typeface="Courier New" pitchFamily="49" charset="0"/>
              </a:rPr>
              <a:t>hjpswizrn</a:t>
            </a:r>
            <a:r>
              <a:rPr lang="cs-CZ" sz="2000" dirty="0">
                <a:latin typeface="Courier New" pitchFamily="49" charset="0"/>
              </a:rPr>
              <a:t>),(k)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67544" y="4509120"/>
            <a:ext cx="6552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DA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67544" y="5085184"/>
            <a:ext cx="63367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EB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467544" y="5733255"/>
            <a:ext cx="6552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FC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latin typeface="Times New Roman" pitchFamily="18" charset="0"/>
              </a:rPr>
              <a:t>  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11560" y="3212976"/>
            <a:ext cx="5976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FC = </a:t>
            </a:r>
            <a:r>
              <a:rPr lang="cs-CZ" sz="2000" dirty="0">
                <a:latin typeface="Courier New" pitchFamily="49" charset="0"/>
              </a:rPr>
              <a:t>(</a:t>
            </a:r>
            <a:r>
              <a:rPr lang="cs-CZ" sz="2000" dirty="0" err="1">
                <a:latin typeface="Courier New" pitchFamily="49" charset="0"/>
              </a:rPr>
              <a:t>abviktjgfcqny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duzrehlxwpsmo</a:t>
            </a:r>
            <a:r>
              <a:rPr lang="cs-CZ" sz="2000" dirty="0">
                <a:latin typeface="Courier New" pitchFamily="49" charset="0"/>
              </a:rPr>
              <a:t>) 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1340768"/>
            <a:ext cx="8568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dirty="0"/>
              <a:t>Z odposlechnutých zpráv najdeme charakteristiky dne:</a:t>
            </a:r>
            <a:endParaRPr lang="cs-CZ" sz="2800" i="1" dirty="0">
              <a:latin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23528" y="1484784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75928" y="3573016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51520" y="3789040"/>
            <a:ext cx="6696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dirty="0"/>
              <a:t>Připomeňme, že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2" grpId="0"/>
      <p:bldP spid="1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Prvních šest permutací bez desky</a:t>
            </a:r>
            <a:endParaRPr lang="en-US" dirty="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51520" y="5229200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D´A</a:t>
            </a:r>
            <a:r>
              <a:rPr lang="cs-CZ" sz="2000" i="1" dirty="0">
                <a:latin typeface="Times New Roman" pitchFamily="18" charset="0"/>
              </a:rPr>
              <a:t>´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</a:rPr>
              <a:t>= </a:t>
            </a:r>
            <a:r>
              <a:rPr lang="cs-CZ" sz="2000" dirty="0">
                <a:latin typeface="Courier New" pitchFamily="49" charset="0"/>
              </a:rPr>
              <a:t>(</a:t>
            </a:r>
            <a:r>
              <a:rPr lang="cs-CZ" sz="2000" dirty="0" err="1">
                <a:latin typeface="Courier New" pitchFamily="49" charset="0"/>
              </a:rPr>
              <a:t>ahjxgcyodv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rw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eikmqnubft</a:t>
            </a:r>
            <a:r>
              <a:rPr lang="cs-CZ" sz="2000" dirty="0">
                <a:latin typeface="Courier New" pitchFamily="49" charset="0"/>
              </a:rPr>
              <a:t>), (p),(</a:t>
            </a:r>
            <a:r>
              <a:rPr lang="cs-CZ" sz="2000" dirty="0" err="1">
                <a:latin typeface="Courier New" pitchFamily="49" charset="0"/>
              </a:rPr>
              <a:t>lz</a:t>
            </a:r>
            <a:r>
              <a:rPr lang="cs-CZ" sz="2000" dirty="0">
                <a:latin typeface="Courier New" pitchFamily="49" charset="0"/>
              </a:rPr>
              <a:t>),(s) 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9512" y="2276872"/>
            <a:ext cx="79405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S</a:t>
            </a:r>
            <a:r>
              <a:rPr lang="cs-CZ" sz="2400" i="1" dirty="0"/>
              <a:t> </a:t>
            </a:r>
            <a:r>
              <a:rPr lang="cs-CZ" sz="2400" dirty="0"/>
              <a:t>nalezeným nastavením rotorů spočteme šifrování prvního a čtvrtého  písmene klíče zprávy bez kabelů v propojovací desce:</a:t>
            </a:r>
            <a:endParaRPr lang="cs-CZ" sz="2400" i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9512" y="1340768"/>
            <a:ext cx="79405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Pro nalezené cyklické typy charakteristik dne najdeme </a:t>
            </a:r>
          </a:p>
          <a:p>
            <a:r>
              <a:rPr lang="cs-CZ" sz="2400" dirty="0"/>
              <a:t>příslušné pořadí a natočení rotorů</a:t>
            </a:r>
            <a:endParaRPr lang="cs-CZ" sz="2400" i="1" dirty="0"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3356992"/>
            <a:ext cx="78685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i="1" dirty="0">
                <a:latin typeface="Times New Roman" pitchFamily="18" charset="0"/>
              </a:rPr>
              <a:t>A´ = </a:t>
            </a:r>
            <a:r>
              <a:rPr lang="cs-CZ" dirty="0">
                <a:latin typeface="Courier New" pitchFamily="49" charset="0"/>
              </a:rPr>
              <a:t>(</a:t>
            </a:r>
            <a:r>
              <a:rPr lang="cs-CZ" dirty="0" err="1">
                <a:latin typeface="Courier New" pitchFamily="49" charset="0"/>
              </a:rPr>
              <a:t>at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bj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cq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di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ev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fh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gu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ko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lr</a:t>
            </a:r>
            <a:r>
              <a:rPr lang="cs-CZ" dirty="0">
                <a:latin typeface="Courier New" pitchFamily="49" charset="0"/>
              </a:rPr>
              <a:t>)(my)(</a:t>
            </a:r>
            <a:r>
              <a:rPr lang="cs-CZ" dirty="0" err="1">
                <a:latin typeface="Courier New" pitchFamily="49" charset="0"/>
              </a:rPr>
              <a:t>ps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ux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wz</a:t>
            </a:r>
            <a:r>
              <a:rPr lang="cs-CZ" dirty="0">
                <a:latin typeface="Courier New" pitchFamily="49" charset="0"/>
              </a:rPr>
              <a:t>)</a:t>
            </a:r>
            <a:endParaRPr lang="cs-CZ" i="1" dirty="0"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1520" y="3861048"/>
            <a:ext cx="78685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i="1" dirty="0">
                <a:latin typeface="Times New Roman" pitchFamily="18" charset="0"/>
              </a:rPr>
              <a:t>D´</a:t>
            </a:r>
            <a:r>
              <a:rPr lang="en-US" i="1" dirty="0">
                <a:latin typeface="Times New Roman" pitchFamily="18" charset="0"/>
              </a:rPr>
              <a:t>=</a:t>
            </a:r>
            <a:r>
              <a:rPr lang="cs-CZ" i="1" dirty="0">
                <a:latin typeface="Times New Roman" pitchFamily="18" charset="0"/>
              </a:rPr>
              <a:t> </a:t>
            </a:r>
            <a:r>
              <a:rPr lang="cs-CZ" dirty="0">
                <a:latin typeface="Courier New" pitchFamily="49" charset="0"/>
              </a:rPr>
              <a:t>(</a:t>
            </a:r>
            <a:r>
              <a:rPr lang="cs-CZ" dirty="0" err="1">
                <a:latin typeface="Courier New" pitchFamily="49" charset="0"/>
              </a:rPr>
              <a:t>ae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bx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cn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dk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fj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gu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ht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lw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mo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ps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qy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rz</a:t>
            </a:r>
            <a:r>
              <a:rPr lang="cs-CZ" dirty="0">
                <a:latin typeface="Courier New" pitchFamily="49" charset="0"/>
              </a:rPr>
              <a:t>)(</a:t>
            </a:r>
            <a:r>
              <a:rPr lang="cs-CZ" dirty="0" err="1">
                <a:latin typeface="Courier New" pitchFamily="49" charset="0"/>
              </a:rPr>
              <a:t>iv</a:t>
            </a:r>
            <a:r>
              <a:rPr lang="cs-CZ" dirty="0">
                <a:latin typeface="Courier New" pitchFamily="49" charset="0"/>
              </a:rPr>
              <a:t>)</a:t>
            </a:r>
            <a:endParaRPr lang="cs-CZ" i="1" dirty="0">
              <a:latin typeface="Times New Roman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79512" y="4509120"/>
            <a:ext cx="79405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Spočteme složenou permutaci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2" grpId="0"/>
      <p:bldP spid="13" grpId="0"/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propojení v desce</a:t>
            </a:r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79512" y="1412776"/>
            <a:ext cx="8784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Pokud jsme v katalogu skutečně našli správné nastavení rotorů, platí: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23529" y="6021288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S = </a:t>
            </a:r>
            <a:r>
              <a:rPr lang="cs-CZ" sz="2000" dirty="0">
                <a:latin typeface="Courier New" pitchFamily="49" charset="0"/>
              </a:rPr>
              <a:t>(</a:t>
            </a:r>
            <a:r>
              <a:rPr lang="cs-CZ" sz="2000" dirty="0" err="1">
                <a:latin typeface="Courier New" pitchFamily="49" charset="0"/>
              </a:rPr>
              <a:t>ap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bl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cz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fh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jk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qu</a:t>
            </a:r>
            <a:r>
              <a:rPr lang="cs-CZ" sz="2000" dirty="0">
                <a:latin typeface="Courier New" pitchFamily="49" charset="0"/>
              </a:rPr>
              <a:t>)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39552" y="1916832"/>
            <a:ext cx="64807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D´A´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23528" y="2996952"/>
            <a:ext cx="6696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DA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2492896"/>
            <a:ext cx="80209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neboť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9512" y="3573016"/>
            <a:ext cx="82809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To je potvrzené stejným cyklickým typem permutací 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cs-CZ" sz="2400" i="1" dirty="0"/>
              <a:t>  </a:t>
            </a:r>
            <a:r>
              <a:rPr lang="cs-CZ" sz="2400" dirty="0"/>
              <a:t>a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D´A´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1520" y="4077072"/>
            <a:ext cx="80209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Zbývá najít  permutaci 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dirty="0"/>
              <a:t>, která musí mít šest cyklů délky 2: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51520" y="5517232"/>
            <a:ext cx="8136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takže</a:t>
            </a:r>
            <a:r>
              <a:rPr lang="cs-CZ" sz="2000" dirty="0">
                <a:latin typeface="Courier New" pitchFamily="49" charset="0"/>
              </a:rPr>
              <a:t> 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4653136"/>
            <a:ext cx="77161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 DA   = </a:t>
            </a:r>
            <a:r>
              <a:rPr lang="cs-CZ" sz="2000" dirty="0">
                <a:latin typeface="Courier New" pitchFamily="49" charset="0"/>
              </a:rPr>
              <a:t>(a),(s),(</a:t>
            </a:r>
            <a:r>
              <a:rPr lang="cs-CZ" sz="2000" dirty="0" err="1">
                <a:latin typeface="Courier New" pitchFamily="49" charset="0"/>
              </a:rPr>
              <a:t>bc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rw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dvpfkxgzyo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eijmunqlht</a:t>
            </a:r>
            <a:r>
              <a:rPr lang="cs-CZ" sz="2000" dirty="0">
                <a:latin typeface="Courier New" pitchFamily="49" charset="0"/>
              </a:rPr>
              <a:t>)</a:t>
            </a:r>
          </a:p>
          <a:p>
            <a:r>
              <a:rPr lang="cs-CZ" sz="2000" i="1" dirty="0">
                <a:latin typeface="Times New Roman" pitchFamily="18" charset="0"/>
              </a:rPr>
              <a:t>D‘A‘ = </a:t>
            </a:r>
            <a:r>
              <a:rPr lang="cs-CZ" sz="2000" dirty="0">
                <a:latin typeface="Courier New" pitchFamily="49" charset="0"/>
              </a:rPr>
              <a:t>(p),(s),(</a:t>
            </a:r>
            <a:r>
              <a:rPr lang="cs-CZ" sz="2000" dirty="0" err="1">
                <a:latin typeface="Courier New" pitchFamily="49" charset="0"/>
              </a:rPr>
              <a:t>lz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rw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dvahjxgcyo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eikmqnubft</a:t>
            </a:r>
            <a:r>
              <a:rPr lang="cs-CZ" sz="2000" dirty="0">
                <a:latin typeface="Courier New" pitchFamily="49" charset="0"/>
              </a:rPr>
              <a:t>)</a:t>
            </a:r>
            <a:endParaRPr lang="cs-CZ" sz="2000" i="1" dirty="0">
              <a:latin typeface="Times New Roman" pitchFamily="18" charset="0"/>
            </a:endParaRPr>
          </a:p>
          <a:p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724128" y="5517232"/>
            <a:ext cx="316835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6000" dirty="0"/>
              <a:t>HURÁÁÁ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Prvních šest písmen zprávy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611188" y="1309688"/>
            <a:ext cx="7632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755650" y="1885950"/>
            <a:ext cx="676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39750" y="2101850"/>
            <a:ext cx="669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684213" y="2317750"/>
            <a:ext cx="6408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946150" y="20986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946150" y="211772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950913" y="249872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946150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9842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9842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        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 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984250" y="3341688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984250" y="3332163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396875" y="4959350"/>
            <a:ext cx="8496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Všude můžeme nahradit nehybné rotory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000" baseline="30000">
                <a:solidFill>
                  <a:srgbClr val="FF3300"/>
                </a:solidFill>
                <a:latin typeface="Times New Roman" pitchFamily="18" charset="0"/>
              </a:rPr>
              <a:t>-1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000" baseline="30000">
                <a:solidFill>
                  <a:srgbClr val="FF3300"/>
                </a:solidFill>
                <a:latin typeface="Times New Roman" pitchFamily="18" charset="0"/>
              </a:rPr>
              <a:t>-1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i="1">
                <a:solidFill>
                  <a:srgbClr val="FF3300"/>
                </a:solidFill>
              </a:rPr>
              <a:t>  </a:t>
            </a:r>
            <a:r>
              <a:rPr lang="cs-CZ"/>
              <a:t>jedním tlustým virtuálním (neznámým) reflektorem</a:t>
            </a:r>
            <a:r>
              <a:rPr lang="cs-CZ" sz="2000">
                <a:latin typeface="Times New Roman" pitchFamily="18" charset="0"/>
              </a:rPr>
              <a:t>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i="1"/>
              <a:t>.</a:t>
            </a:r>
            <a:endParaRPr lang="cs-CZ"/>
          </a:p>
        </p:txBody>
      </p:sp>
      <p:sp>
        <p:nvSpPr>
          <p:cNvPr id="65576" name="Text Box 40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7" name="Text Box 41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8" name="Text Box 42"/>
          <p:cNvSpPr txBox="1">
            <a:spLocks noChangeArrowheads="1"/>
          </p:cNvSpPr>
          <p:nvPr/>
        </p:nvSpPr>
        <p:spPr bwMode="auto">
          <a:xfrm>
            <a:off x="971550" y="2103438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9" name="Text Box 43"/>
          <p:cNvSpPr txBox="1">
            <a:spLocks noChangeArrowheads="1"/>
          </p:cNvSpPr>
          <p:nvPr/>
        </p:nvSpPr>
        <p:spPr bwMode="auto">
          <a:xfrm>
            <a:off x="971550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0" name="Text Box 44"/>
          <p:cNvSpPr txBox="1">
            <a:spLocks noChangeArrowheads="1"/>
          </p:cNvSpPr>
          <p:nvPr/>
        </p:nvSpPr>
        <p:spPr bwMode="auto">
          <a:xfrm>
            <a:off x="9715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1" name="Text Box 45"/>
          <p:cNvSpPr txBox="1">
            <a:spLocks noChangeArrowheads="1"/>
          </p:cNvSpPr>
          <p:nvPr/>
        </p:nvSpPr>
        <p:spPr bwMode="auto">
          <a:xfrm>
            <a:off x="971550" y="3341688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2" name="Text Box 46"/>
          <p:cNvSpPr txBox="1">
            <a:spLocks noChangeArrowheads="1"/>
          </p:cNvSpPr>
          <p:nvPr/>
        </p:nvSpPr>
        <p:spPr bwMode="auto">
          <a:xfrm>
            <a:off x="447675" y="5876925"/>
            <a:ext cx="825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 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F 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sice neznáme, z odposlechnutých zpráv z daného dne,</a:t>
            </a:r>
          </a:p>
          <a:p>
            <a:r>
              <a:rPr lang="cs-CZ"/>
              <a:t>pokud je jich dost, ale můžeme vyčíst složené permutace  </a:t>
            </a:r>
            <a:r>
              <a:rPr lang="cs-CZ" i="1">
                <a:latin typeface="Times New Roman" pitchFamily="18" charset="0"/>
              </a:rPr>
              <a:t>DA, EB </a:t>
            </a:r>
            <a:r>
              <a:rPr lang="cs-CZ"/>
              <a:t> a</a:t>
            </a:r>
            <a:r>
              <a:rPr lang="cs-CZ" i="1">
                <a:latin typeface="Times New Roman" pitchFamily="18" charset="0"/>
              </a:rPr>
              <a:t> FC.</a:t>
            </a:r>
            <a:endParaRPr lang="cs-CZ"/>
          </a:p>
        </p:txBody>
      </p:sp>
      <p:sp>
        <p:nvSpPr>
          <p:cNvPr id="65583" name="Text Box 47"/>
          <p:cNvSpPr txBox="1">
            <a:spLocks noChangeArrowheads="1"/>
          </p:cNvSpPr>
          <p:nvPr/>
        </p:nvSpPr>
        <p:spPr bwMode="auto">
          <a:xfrm>
            <a:off x="449263" y="3933825"/>
            <a:ext cx="8083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Tyto rovnice platí za předpokladu, že v průběhu šifrování prvních šesti písmen</a:t>
            </a:r>
          </a:p>
          <a:p>
            <a:r>
              <a:rPr lang="cs-CZ" dirty="0"/>
              <a:t>zprávy se nezměnila vzájemná poloha prostředního a tedy ani levého rotoru. </a:t>
            </a:r>
          </a:p>
          <a:p>
            <a:r>
              <a:rPr lang="cs-CZ" dirty="0"/>
              <a:t>To nastávalo</a:t>
            </a:r>
            <a:r>
              <a:rPr lang="en-US" dirty="0"/>
              <a:t> </a:t>
            </a:r>
            <a:r>
              <a:rPr lang="cs-CZ" dirty="0"/>
              <a:t>v průměru v 21 z každých 26 dní. Tedy zhruba v  80</a:t>
            </a:r>
            <a:r>
              <a:rPr lang="en-US" dirty="0"/>
              <a:t>%</a:t>
            </a:r>
            <a:r>
              <a:rPr lang="cs-CZ" dirty="0"/>
              <a:t> dní.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30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30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3000"/>
                                        <p:tgtEl>
                                          <p:spTgt spid="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3000"/>
                                        <p:tgtEl>
                                          <p:spTgt spid="6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000"/>
                                        <p:tgtEl>
                                          <p:spTgt spid="6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30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40" grpId="0"/>
      <p:bldP spid="65540" grpId="1"/>
      <p:bldP spid="65541" grpId="0"/>
      <p:bldP spid="65541" grpId="1"/>
      <p:bldP spid="65546" grpId="0"/>
      <p:bldP spid="65546" grpId="1"/>
      <p:bldP spid="65547" grpId="0"/>
      <p:bldP spid="65547" grpId="1"/>
      <p:bldP spid="65551" grpId="0"/>
      <p:bldP spid="65551" grpId="1"/>
      <p:bldP spid="65552" grpId="0"/>
      <p:bldP spid="65552" grpId="1"/>
      <p:bldP spid="65555" grpId="0"/>
      <p:bldP spid="65555" grpId="1"/>
      <p:bldP spid="65556" grpId="0"/>
      <p:bldP spid="65556" grpId="1"/>
      <p:bldP spid="65559" grpId="0"/>
      <p:bldP spid="65559" grpId="1"/>
      <p:bldP spid="65560" grpId="0"/>
      <p:bldP spid="65560" grpId="1"/>
      <p:bldP spid="65563" grpId="0"/>
      <p:bldP spid="65563" grpId="1"/>
      <p:bldP spid="65564" grpId="0"/>
      <p:bldP spid="65564" grpId="1"/>
      <p:bldP spid="65567" grpId="0"/>
      <p:bldP spid="65576" grpId="0"/>
      <p:bldP spid="65577" grpId="0"/>
      <p:bldP spid="65578" grpId="0"/>
      <p:bldP spid="65579" grpId="0"/>
      <p:bldP spid="65580" grpId="0"/>
      <p:bldP spid="65581" grpId="0"/>
      <p:bldP spid="65582" grpId="0"/>
      <p:bldP spid="655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Den manévrů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447675" y="1196975"/>
            <a:ext cx="8516938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Podobně permutace  </a:t>
            </a:r>
            <a:r>
              <a:rPr lang="cs-CZ" sz="2000" i="1">
                <a:latin typeface="Times New Roman" pitchFamily="18" charset="0"/>
              </a:rPr>
              <a:t>EB  </a:t>
            </a:r>
            <a:r>
              <a:rPr lang="cs-CZ"/>
              <a:t>zobrazuje druhé písmeno každé šifrové zprávy do pátého písmene téže zprávy.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468313" y="1844675"/>
            <a:ext cx="851693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A stejně tak  permutace  </a:t>
            </a:r>
            <a:r>
              <a:rPr lang="cs-CZ" sz="2000" i="1">
                <a:latin typeface="Times New Roman" pitchFamily="18" charset="0"/>
              </a:rPr>
              <a:t>FC  </a:t>
            </a:r>
            <a:r>
              <a:rPr lang="cs-CZ"/>
              <a:t>zobrazuje třetí písmeno každé šifrové zprávy do šestého písmene téže zprávy.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739775" y="2697163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auq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amn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bnh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chl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cgj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cik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bzt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ddb </a:t>
            </a:r>
            <a:r>
              <a:rPr lang="en-US" sz="1600" dirty="0" err="1">
                <a:latin typeface="Courier New" pitchFamily="49" charset="0"/>
              </a:rPr>
              <a:t>vdv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ejp</a:t>
            </a: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ips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gpb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zsv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gpb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zsv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hno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thd</a:t>
            </a:r>
            <a:r>
              <a:rPr lang="cs-CZ" sz="1600" dirty="0">
                <a:latin typeface="Courier New" pitchFamily="49" charset="0"/>
              </a:rPr>
              <a:t> </a:t>
            </a: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hno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thd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hxv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tti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ikg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jkf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ikg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jkf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ind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jhu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jwf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mic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jwf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mic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2032000" y="2701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2247900" y="2701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2538413" y="2717800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dirty="0">
                <a:latin typeface="Courier New" pitchFamily="49" charset="0"/>
              </a:rPr>
              <a:t>17. </a:t>
            </a:r>
            <a:r>
              <a:rPr lang="en-US" sz="1600" dirty="0" err="1">
                <a:latin typeface="Courier New" pitchFamily="49" charset="0"/>
              </a:rPr>
              <a:t>khb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xjv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18. </a:t>
            </a:r>
            <a:r>
              <a:rPr lang="en-US" sz="1600" dirty="0" err="1">
                <a:latin typeface="Courier New" pitchFamily="49" charset="0"/>
              </a:rPr>
              <a:t>khb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xjv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19. </a:t>
            </a:r>
            <a:r>
              <a:rPr lang="en-US" sz="1600" dirty="0" err="1">
                <a:latin typeface="Courier New" pitchFamily="49" charset="0"/>
              </a:rPr>
              <a:t>ldr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hde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20. </a:t>
            </a:r>
            <a:r>
              <a:rPr lang="en-US" sz="1600" dirty="0" err="1">
                <a:latin typeface="Courier New" pitchFamily="49" charset="0"/>
              </a:rPr>
              <a:t>ldr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hde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21. </a:t>
            </a:r>
            <a:r>
              <a:rPr lang="en-US" sz="1600" dirty="0">
                <a:latin typeface="Courier New" pitchFamily="49" charset="0"/>
              </a:rPr>
              <a:t>maw </a:t>
            </a:r>
            <a:r>
              <a:rPr lang="en-US" sz="1600" dirty="0" err="1">
                <a:latin typeface="Courier New" pitchFamily="49" charset="0"/>
              </a:rPr>
              <a:t>uxp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22. </a:t>
            </a:r>
            <a:r>
              <a:rPr lang="en-US" sz="1600" dirty="0">
                <a:latin typeface="Courier New" pitchFamily="49" charset="0"/>
              </a:rPr>
              <a:t>maw </a:t>
            </a:r>
            <a:r>
              <a:rPr lang="en-US" sz="1600" dirty="0" err="1">
                <a:latin typeface="Courier New" pitchFamily="49" charset="0"/>
              </a:rPr>
              <a:t>uxp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23. </a:t>
            </a:r>
            <a:r>
              <a:rPr lang="en-US" sz="1600" dirty="0" err="1">
                <a:latin typeface="Courier New" pitchFamily="49" charset="0"/>
              </a:rPr>
              <a:t>nxd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qtu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24. </a:t>
            </a:r>
            <a:r>
              <a:rPr lang="en-US" sz="1600" dirty="0" err="1">
                <a:latin typeface="Courier New" pitchFamily="49" charset="0"/>
              </a:rPr>
              <a:t>nxd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qtu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25. </a:t>
            </a:r>
            <a:r>
              <a:rPr lang="en-US" sz="1600" dirty="0" err="1">
                <a:latin typeface="Courier New" pitchFamily="49" charset="0"/>
              </a:rPr>
              <a:t>nlu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qfz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26. </a:t>
            </a:r>
            <a:r>
              <a:rPr lang="en-US" sz="1600" dirty="0" err="1">
                <a:latin typeface="Courier New" pitchFamily="49" charset="0"/>
              </a:rPr>
              <a:t>obu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dlz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27. </a:t>
            </a:r>
            <a:r>
              <a:rPr lang="en-US" sz="1600" dirty="0" err="1">
                <a:latin typeface="Courier New" pitchFamily="49" charset="0"/>
              </a:rPr>
              <a:t>pvj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feg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28. </a:t>
            </a:r>
            <a:r>
              <a:rPr lang="en-US" sz="1600" dirty="0" err="1">
                <a:latin typeface="Courier New" pitchFamily="49" charset="0"/>
              </a:rPr>
              <a:t>qga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lyb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29. </a:t>
            </a:r>
            <a:r>
              <a:rPr lang="en-US" sz="1600" dirty="0" err="1">
                <a:latin typeface="Courier New" pitchFamily="49" charset="0"/>
              </a:rPr>
              <a:t>qga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lyb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30. </a:t>
            </a:r>
            <a:r>
              <a:rPr lang="en-US" sz="1600" dirty="0" err="1">
                <a:latin typeface="Courier New" pitchFamily="49" charset="0"/>
              </a:rPr>
              <a:t>rjl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wpx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31. </a:t>
            </a:r>
            <a:r>
              <a:rPr lang="en-US" sz="1600" dirty="0" err="1">
                <a:latin typeface="Courier New" pitchFamily="49" charset="0"/>
              </a:rPr>
              <a:t>rjl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wpx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32. </a:t>
            </a:r>
            <a:r>
              <a:rPr lang="en-US" sz="1600" dirty="0" err="1">
                <a:latin typeface="Courier New" pitchFamily="49" charset="0"/>
              </a:rPr>
              <a:t>rjl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wpx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4483100" y="2736850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dirty="0">
                <a:latin typeface="Courier New" pitchFamily="49" charset="0"/>
              </a:rPr>
              <a:t>33. </a:t>
            </a:r>
            <a:r>
              <a:rPr lang="en-US" sz="1600" dirty="0" err="1">
                <a:latin typeface="Courier New" pitchFamily="49" charset="0"/>
              </a:rPr>
              <a:t>rjl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wpx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34. </a:t>
            </a:r>
            <a:r>
              <a:rPr lang="en-US" sz="1600" dirty="0" err="1">
                <a:latin typeface="Courier New" pitchFamily="49" charset="0"/>
              </a:rPr>
              <a:t>rfc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wqq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35. </a:t>
            </a:r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36. </a:t>
            </a:r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37. </a:t>
            </a:r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38. </a:t>
            </a:r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39. </a:t>
            </a:r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40. </a:t>
            </a:r>
            <a:r>
              <a:rPr lang="en-US" sz="1600" dirty="0" err="1">
                <a:latin typeface="Courier New" pitchFamily="49" charset="0"/>
              </a:rPr>
              <a:t>sjm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41. </a:t>
            </a:r>
            <a:r>
              <a:rPr lang="en-US" sz="1600" dirty="0" err="1">
                <a:latin typeface="Courier New" pitchFamily="49" charset="0"/>
              </a:rPr>
              <a:t>sjm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42. </a:t>
            </a:r>
            <a:r>
              <a:rPr lang="en-US" sz="1600" dirty="0" err="1">
                <a:latin typeface="Courier New" pitchFamily="49" charset="0"/>
              </a:rPr>
              <a:t>sjm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43. </a:t>
            </a:r>
            <a:r>
              <a:rPr lang="en-US" sz="1600" dirty="0" err="1">
                <a:latin typeface="Courier New" pitchFamily="49" charset="0"/>
              </a:rPr>
              <a:t>sug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smf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44. </a:t>
            </a:r>
            <a:r>
              <a:rPr lang="en-US" sz="1600" dirty="0" err="1">
                <a:latin typeface="Courier New" pitchFamily="49" charset="0"/>
              </a:rPr>
              <a:t>sug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smf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45. </a:t>
            </a:r>
            <a:r>
              <a:rPr lang="en-US" sz="1600" dirty="0" err="1">
                <a:latin typeface="Courier New" pitchFamily="49" charset="0"/>
              </a:rPr>
              <a:t>tmn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eby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46. </a:t>
            </a:r>
            <a:r>
              <a:rPr lang="en-US" sz="1600" dirty="0" err="1">
                <a:latin typeface="Courier New" pitchFamily="49" charset="0"/>
              </a:rPr>
              <a:t>tmn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eby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47. </a:t>
            </a:r>
            <a:r>
              <a:rPr lang="en-US" sz="1600" dirty="0" err="1">
                <a:latin typeface="Courier New" pitchFamily="49" charset="0"/>
              </a:rPr>
              <a:t>taa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exb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48. </a:t>
            </a:r>
            <a:r>
              <a:rPr lang="en-US" sz="1600" dirty="0">
                <a:latin typeface="Courier New" pitchFamily="49" charset="0"/>
              </a:rPr>
              <a:t>use </a:t>
            </a:r>
            <a:r>
              <a:rPr lang="en-US" sz="1600" dirty="0" err="1">
                <a:latin typeface="Courier New" pitchFamily="49" charset="0"/>
              </a:rPr>
              <a:t>nwh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6356350" y="2736850"/>
            <a:ext cx="154241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dirty="0">
                <a:latin typeface="Courier New" pitchFamily="49" charset="0"/>
              </a:rPr>
              <a:t>49. </a:t>
            </a:r>
            <a:r>
              <a:rPr lang="en-US" sz="1600" dirty="0">
                <a:latin typeface="Courier New" pitchFamily="49" charset="0"/>
              </a:rPr>
              <a:t>vii </a:t>
            </a:r>
            <a:r>
              <a:rPr lang="en-US" sz="1600" dirty="0" err="1">
                <a:latin typeface="Courier New" pitchFamily="49" charset="0"/>
              </a:rPr>
              <a:t>pzk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50. </a:t>
            </a:r>
            <a:r>
              <a:rPr lang="en-US" sz="1600" dirty="0">
                <a:latin typeface="Courier New" pitchFamily="49" charset="0"/>
              </a:rPr>
              <a:t>vii </a:t>
            </a:r>
            <a:r>
              <a:rPr lang="en-US" sz="1600" dirty="0" err="1">
                <a:latin typeface="Courier New" pitchFamily="49" charset="0"/>
              </a:rPr>
              <a:t>pzk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51. </a:t>
            </a:r>
            <a:r>
              <a:rPr lang="en-US" sz="1600" dirty="0" err="1">
                <a:latin typeface="Courier New" pitchFamily="49" charset="0"/>
              </a:rPr>
              <a:t>vqz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pvr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52. </a:t>
            </a:r>
            <a:r>
              <a:rPr lang="en-US" sz="1600" dirty="0" err="1">
                <a:latin typeface="Courier New" pitchFamily="49" charset="0"/>
              </a:rPr>
              <a:t>vqz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pvr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53. </a:t>
            </a:r>
            <a:r>
              <a:rPr lang="en-US" sz="1600" dirty="0" err="1">
                <a:latin typeface="Courier New" pitchFamily="49" charset="0"/>
              </a:rPr>
              <a:t>wtm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rao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54. </a:t>
            </a:r>
            <a:r>
              <a:rPr lang="en-US" sz="1600" dirty="0" err="1">
                <a:latin typeface="Courier New" pitchFamily="49" charset="0"/>
              </a:rPr>
              <a:t>wtm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rao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55. </a:t>
            </a:r>
            <a:r>
              <a:rPr lang="en-US" sz="1600" dirty="0" err="1">
                <a:latin typeface="Courier New" pitchFamily="49" charset="0"/>
              </a:rPr>
              <a:t>wtm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rao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56. </a:t>
            </a:r>
            <a:r>
              <a:rPr lang="en-US" sz="1600" dirty="0" err="1">
                <a:latin typeface="Courier New" pitchFamily="49" charset="0"/>
              </a:rPr>
              <a:t>wki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rkk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57. </a:t>
            </a:r>
            <a:r>
              <a:rPr lang="en-US" sz="1600" dirty="0" err="1">
                <a:latin typeface="Courier New" pitchFamily="49" charset="0"/>
              </a:rPr>
              <a:t>xrs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gnm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58. </a:t>
            </a:r>
            <a:r>
              <a:rPr lang="en-US" sz="1600" dirty="0" err="1">
                <a:latin typeface="Courier New" pitchFamily="49" charset="0"/>
              </a:rPr>
              <a:t>xrs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gnm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59. </a:t>
            </a:r>
            <a:r>
              <a:rPr lang="en-US" sz="1600" dirty="0" err="1">
                <a:latin typeface="Courier New" pitchFamily="49" charset="0"/>
              </a:rPr>
              <a:t>xoi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guk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60. </a:t>
            </a:r>
            <a:r>
              <a:rPr lang="en-US" sz="1600" dirty="0" err="1">
                <a:latin typeface="Courier New" pitchFamily="49" charset="0"/>
              </a:rPr>
              <a:t>xyw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gcp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61. </a:t>
            </a:r>
            <a:r>
              <a:rPr lang="en-US" sz="1600" dirty="0" err="1">
                <a:latin typeface="Courier New" pitchFamily="49" charset="0"/>
              </a:rPr>
              <a:t>ypc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osq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62. </a:t>
            </a:r>
            <a:r>
              <a:rPr lang="en-US" sz="1600" dirty="0" err="1">
                <a:latin typeface="Courier New" pitchFamily="49" charset="0"/>
              </a:rPr>
              <a:t>zzy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yra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63. </a:t>
            </a:r>
            <a:r>
              <a:rPr lang="en-US" sz="1600" dirty="0" err="1">
                <a:latin typeface="Courier New" pitchFamily="49" charset="0"/>
              </a:rPr>
              <a:t>zef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yoc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64. </a:t>
            </a:r>
            <a:r>
              <a:rPr lang="en-US" sz="1600" dirty="0" err="1">
                <a:latin typeface="Courier New" pitchFamily="49" charset="0"/>
              </a:rPr>
              <a:t>zsj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ywg</a:t>
            </a:r>
            <a:endParaRPr lang="cs-CZ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3" grpId="0"/>
      <p:bldP spid="68614" grpId="0"/>
      <p:bldP spid="68615" grpId="0"/>
      <p:bldP spid="68618" grpId="0"/>
      <p:bldP spid="68619" grpId="0"/>
      <p:bldP spid="686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/>
              <a:t>Charakteristiky dne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519113" y="1289050"/>
            <a:ext cx="74739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tabulky začátků odposlechnutých zpráv tak můžeme vyčíst všechny tři</a:t>
            </a:r>
          </a:p>
          <a:p>
            <a:r>
              <a:rPr lang="cs-CZ" i="1"/>
              <a:t>charakteristiky dne,</a:t>
            </a:r>
            <a:r>
              <a:rPr lang="cs-CZ"/>
              <a:t> složené permutace  </a:t>
            </a:r>
            <a:r>
              <a:rPr lang="cs-CZ" sz="2000" i="1">
                <a:latin typeface="Times New Roman" pitchFamily="18" charset="0"/>
              </a:rPr>
              <a:t>DA, EB, FC.</a:t>
            </a:r>
            <a:endParaRPr lang="cs-CZ" i="1"/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592138" y="2224088"/>
            <a:ext cx="252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Jejich cyklický zápis je: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592138" y="2867025"/>
            <a:ext cx="737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DA = </a:t>
            </a:r>
            <a:r>
              <a:rPr lang="cs-CZ" sz="2000" dirty="0">
                <a:latin typeface="Courier New" pitchFamily="49" charset="0"/>
              </a:rPr>
              <a:t>(a),(s),(</a:t>
            </a:r>
            <a:r>
              <a:rPr lang="cs-CZ" sz="2000" dirty="0" err="1">
                <a:latin typeface="Courier New" pitchFamily="49" charset="0"/>
              </a:rPr>
              <a:t>bc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rw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dvpfkxgzyo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eijmunqlht</a:t>
            </a:r>
            <a:r>
              <a:rPr lang="cs-CZ" sz="2000" dirty="0">
                <a:latin typeface="Courier New" pitchFamily="49" charset="0"/>
              </a:rPr>
              <a:t>)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92138" y="3514725"/>
            <a:ext cx="7346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EB = </a:t>
            </a:r>
            <a:r>
              <a:rPr lang="cs-CZ" sz="2000" dirty="0">
                <a:latin typeface="Courier New" pitchFamily="49" charset="0"/>
              </a:rPr>
              <a:t>(</a:t>
            </a:r>
            <a:r>
              <a:rPr lang="cs-CZ" sz="2000" dirty="0" err="1">
                <a:latin typeface="Courier New" pitchFamily="49" charset="0"/>
              </a:rPr>
              <a:t>axt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blfqveoum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cgy</a:t>
            </a:r>
            <a:r>
              <a:rPr lang="cs-CZ" sz="2000" dirty="0">
                <a:latin typeface="Courier New" pitchFamily="49" charset="0"/>
              </a:rPr>
              <a:t>),(d),(</a:t>
            </a:r>
            <a:r>
              <a:rPr lang="cs-CZ" sz="2000" dirty="0" err="1">
                <a:latin typeface="Courier New" pitchFamily="49" charset="0"/>
              </a:rPr>
              <a:t>hjpswizrn</a:t>
            </a:r>
            <a:r>
              <a:rPr lang="cs-CZ" sz="2000" dirty="0">
                <a:latin typeface="Courier New" pitchFamily="49" charset="0"/>
              </a:rPr>
              <a:t>),(k)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592138" y="4162425"/>
            <a:ext cx="5837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FC = </a:t>
            </a:r>
            <a:r>
              <a:rPr lang="cs-CZ" sz="2000" dirty="0">
                <a:latin typeface="Courier New" pitchFamily="49" charset="0"/>
              </a:rPr>
              <a:t>(</a:t>
            </a:r>
            <a:r>
              <a:rPr lang="cs-CZ" sz="2000" dirty="0" err="1">
                <a:latin typeface="Courier New" pitchFamily="49" charset="0"/>
              </a:rPr>
              <a:t>abviktjgfcqny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duzrehlxwpsmo</a:t>
            </a:r>
            <a:r>
              <a:rPr lang="cs-CZ" sz="2000" dirty="0">
                <a:latin typeface="Courier New" pitchFamily="49" charset="0"/>
              </a:rPr>
              <a:t>) .</a:t>
            </a:r>
            <a:endParaRPr lang="cs-CZ" sz="2000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/>
      <p:bldP spid="70661" grpId="0"/>
      <p:bldP spid="70662" grpId="0"/>
      <p:bldP spid="70663" grpId="0"/>
      <p:bldP spid="706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77875"/>
          </a:xfrm>
        </p:spPr>
        <p:txBody>
          <a:bodyPr/>
          <a:lstStyle/>
          <a:p>
            <a:r>
              <a:rPr lang="cs-CZ" sz="4000"/>
              <a:t>Co způsobilo šifrování klíče zprávy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376238" y="1052513"/>
            <a:ext cx="5948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odposlechu známe charakteristiky dne  </a:t>
            </a:r>
            <a:r>
              <a:rPr lang="cs-CZ" sz="2000" i="1">
                <a:latin typeface="Times New Roman" pitchFamily="18" charset="0"/>
              </a:rPr>
              <a:t>DA, EB  </a:t>
            </a:r>
            <a:r>
              <a:rPr lang="cs-CZ"/>
              <a:t>a </a:t>
            </a:r>
            <a:r>
              <a:rPr lang="cs-CZ" sz="2000" i="1">
                <a:latin typeface="Times New Roman" pitchFamily="18" charset="0"/>
              </a:rPr>
              <a:t> FC.</a:t>
            </a:r>
            <a:endParaRPr lang="cs-CZ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76238" y="1557338"/>
            <a:ext cx="338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Vezmeme rovnice pro  </a:t>
            </a:r>
            <a:r>
              <a:rPr lang="cs-CZ" sz="2000" i="1">
                <a:latin typeface="Times New Roman" pitchFamily="18" charset="0"/>
              </a:rPr>
              <a:t>A  </a:t>
            </a:r>
            <a:r>
              <a:rPr lang="cs-CZ"/>
              <a:t>a</a:t>
            </a:r>
            <a:r>
              <a:rPr lang="cs-CZ" sz="2000" i="1">
                <a:latin typeface="Times New Roman" pitchFamily="18" charset="0"/>
              </a:rPr>
              <a:t>  D </a:t>
            </a:r>
            <a:r>
              <a:rPr lang="cs-CZ" sz="2000"/>
              <a:t> </a:t>
            </a:r>
            <a:endParaRPr lang="cs-CZ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76238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438150" y="1989138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395288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463550" y="3068638"/>
            <a:ext cx="516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vynásobíme je (musíme dávat pozor na pořadí)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376238" y="3500438"/>
            <a:ext cx="8401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DA </a:t>
            </a:r>
            <a:r>
              <a:rPr lang="cs-CZ" sz="2800" i="1">
                <a:latin typeface="Times New Roman" pitchFamily="18" charset="0"/>
              </a:rPr>
              <a:t>=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 sz="2800" i="1">
                <a:latin typeface="Times New Roman" pitchFamily="18" charset="0"/>
              </a:rPr>
              <a:t>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376238" y="4005263"/>
            <a:ext cx="661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DA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376238" y="4581525"/>
            <a:ext cx="229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Podobně dostaneme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423863" y="4940300"/>
            <a:ext cx="6821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EB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400050" y="5357813"/>
            <a:ext cx="7018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FC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latin typeface="Times New Roman" pitchFamily="18" charset="0"/>
              </a:rPr>
              <a:t>  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347663" y="5956300"/>
            <a:ext cx="7766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Šifrování klíče zpráv tak umožnilo sestavit soustavu tří rovnic o třech </a:t>
            </a:r>
          </a:p>
          <a:p>
            <a:r>
              <a:rPr lang="cs-CZ" b="1"/>
              <a:t>neznámých obsahující informaci o vnitřní konstrukci přístroje.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/>
      <p:bldP spid="72708" grpId="0"/>
      <p:bldP spid="72710" grpId="0"/>
      <p:bldP spid="72711" grpId="0"/>
      <p:bldP spid="72712" grpId="0"/>
      <p:bldP spid="72713" grpId="0"/>
      <p:bldP spid="72714" grpId="0"/>
      <p:bldP spid="72715" grpId="0"/>
      <p:bldP spid="72716" grpId="0"/>
      <p:bldP spid="72717" grpId="0"/>
      <p:bldP spid="727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r>
              <a:rPr lang="cs-CZ" sz="4000"/>
              <a:t>Ještě jedno tvrzení o permutacích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468313" y="1050925"/>
            <a:ext cx="78279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Každá charakteristika dne </a:t>
            </a:r>
            <a:r>
              <a:rPr lang="cs-CZ" sz="2000" i="1">
                <a:latin typeface="Times New Roman" pitchFamily="18" charset="0"/>
              </a:rPr>
              <a:t> DA, EB  </a:t>
            </a:r>
            <a:r>
              <a:rPr lang="cs-CZ"/>
              <a:t>a  </a:t>
            </a:r>
            <a:r>
              <a:rPr lang="cs-CZ" sz="2000" i="1">
                <a:latin typeface="Times New Roman" pitchFamily="18" charset="0"/>
              </a:rPr>
              <a:t>FC  </a:t>
            </a:r>
            <a:r>
              <a:rPr lang="cs-CZ"/>
              <a:t> obsahuje vždy sudý počet cyklů</a:t>
            </a:r>
          </a:p>
          <a:p>
            <a:r>
              <a:rPr lang="cs-CZ"/>
              <a:t>libovolné délky.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519113" y="1698625"/>
            <a:ext cx="82724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 není náhoda. Připomeňme si, že každá z permutací 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F  </a:t>
            </a:r>
            <a:r>
              <a:rPr lang="cs-CZ"/>
              <a:t>obsahuje </a:t>
            </a:r>
          </a:p>
          <a:p>
            <a:r>
              <a:rPr lang="cs-CZ"/>
              <a:t>pouze cykly délky 2.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519113" y="2513013"/>
            <a:ext cx="2609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Platí následující tvrzení.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473075" y="2994025"/>
            <a:ext cx="8347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 dirty="0"/>
              <a:t>Věta.  </a:t>
            </a:r>
            <a:r>
              <a:rPr lang="cs-CZ" dirty="0"/>
              <a:t>Permutaci </a:t>
            </a:r>
            <a:r>
              <a:rPr lang="cs-CZ" b="1" dirty="0"/>
              <a:t> </a:t>
            </a:r>
            <a:r>
              <a:rPr lang="cs-CZ" sz="2000" i="1" dirty="0">
                <a:latin typeface="Times New Roman" pitchFamily="18" charset="0"/>
              </a:rPr>
              <a:t>K</a:t>
            </a:r>
            <a:r>
              <a:rPr lang="cs-CZ" b="1" dirty="0"/>
              <a:t>  </a:t>
            </a:r>
            <a:r>
              <a:rPr lang="cs-CZ" dirty="0"/>
              <a:t>na množ</a:t>
            </a:r>
            <a:r>
              <a:rPr lang="en-US" dirty="0" err="1"/>
              <a:t>i</a:t>
            </a:r>
            <a:r>
              <a:rPr lang="cs-CZ" dirty="0"/>
              <a:t>ně  </a:t>
            </a:r>
            <a:r>
              <a:rPr lang="cs-CZ" sz="2000" i="1" dirty="0">
                <a:latin typeface="Times New Roman" pitchFamily="18" charset="0"/>
              </a:rPr>
              <a:t>Z</a:t>
            </a:r>
            <a:r>
              <a:rPr lang="cs-CZ" b="1" dirty="0"/>
              <a:t>   </a:t>
            </a:r>
            <a:r>
              <a:rPr lang="cs-CZ" dirty="0"/>
              <a:t>lze vyjádřit jako složení     </a:t>
            </a:r>
            <a:r>
              <a:rPr lang="cs-CZ" sz="2000" i="1" dirty="0">
                <a:latin typeface="Times New Roman" pitchFamily="18" charset="0"/>
              </a:rPr>
              <a:t>K = </a:t>
            </a:r>
            <a:r>
              <a:rPr lang="cs-CZ" sz="2000" i="1" dirty="0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 dirty="0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 dirty="0">
                <a:latin typeface="Times New Roman" pitchFamily="18" charset="0"/>
              </a:rPr>
              <a:t>  </a:t>
            </a:r>
          </a:p>
          <a:p>
            <a:r>
              <a:rPr lang="cs-CZ" dirty="0"/>
              <a:t>dvou permutací  </a:t>
            </a:r>
            <a:r>
              <a:rPr lang="cs-CZ" sz="2000" i="1" dirty="0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 dirty="0">
                <a:latin typeface="Times New Roman" pitchFamily="18" charset="0"/>
              </a:rPr>
              <a:t>,</a:t>
            </a:r>
            <a:r>
              <a:rPr lang="cs-CZ" sz="2000" i="1" dirty="0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sz="2000" dirty="0">
                <a:latin typeface="Times New Roman" pitchFamily="18" charset="0"/>
              </a:rPr>
              <a:t>, </a:t>
            </a:r>
            <a:r>
              <a:rPr lang="cs-CZ" dirty="0"/>
              <a:t>které mají obě pouze cykly délky dva, právě když má</a:t>
            </a:r>
          </a:p>
          <a:p>
            <a:r>
              <a:rPr lang="cs-CZ" dirty="0"/>
              <a:t>permutace  </a:t>
            </a:r>
            <a:r>
              <a:rPr lang="cs-CZ" sz="2000" i="1" dirty="0">
                <a:latin typeface="Times New Roman" pitchFamily="18" charset="0"/>
              </a:rPr>
              <a:t>K  </a:t>
            </a:r>
            <a:r>
              <a:rPr lang="cs-CZ" dirty="0"/>
              <a:t>sudý počet  cyklů libovolné délky.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447675" y="4240213"/>
            <a:ext cx="743585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 důkazu lze postupovat podobně jako jsme postupovali při zkoumání </a:t>
            </a:r>
          </a:p>
          <a:p>
            <a:r>
              <a:rPr lang="cs-CZ"/>
              <a:t>řešitelnosti rovnice  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sz="2000" i="1">
                <a:latin typeface="Times New Roman" pitchFamily="18" charset="0"/>
              </a:rPr>
              <a:t> = X</a:t>
            </a:r>
            <a:r>
              <a:rPr lang="cs-CZ" sz="2000" baseline="30000"/>
              <a:t>-1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X</a:t>
            </a:r>
            <a:r>
              <a:rPr lang="cs-CZ"/>
              <a:t> .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447675" y="5105400"/>
            <a:ext cx="81851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Pomocí grafů si opět také ukážeme, jak najít všechny možné dvojice permutací</a:t>
            </a:r>
          </a:p>
          <a:p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cs-CZ"/>
              <a:t>  splňujících tyto podmínky.</a:t>
            </a:r>
            <a:endParaRPr lang="cs-CZ" sz="2000" i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/>
      <p:bldP spid="73732" grpId="0"/>
      <p:bldP spid="73733" grpId="0"/>
      <p:bldP spid="73734" grpId="0"/>
      <p:bldP spid="73735" grpId="0"/>
      <p:bldP spid="737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850900"/>
          </a:xfrm>
        </p:spPr>
        <p:txBody>
          <a:bodyPr/>
          <a:lstStyle/>
          <a:p>
            <a:r>
              <a:rPr lang="cs-CZ"/>
              <a:t>Grafické zdůvodnění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519113" y="1266825"/>
            <a:ext cx="593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Nakreslíme si obě permutace 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do stejného obrázku.</a:t>
            </a:r>
            <a:endParaRPr lang="cs-CZ">
              <a:solidFill>
                <a:schemeClr val="hlink"/>
              </a:solidFill>
            </a:endParaRP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 flipV="1">
            <a:off x="971550" y="2016125"/>
            <a:ext cx="517525" cy="6207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1476375" y="1989138"/>
            <a:ext cx="865188" cy="7143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2339975" y="2060575"/>
            <a:ext cx="576263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H="1" flipV="1">
            <a:off x="2916238" y="2708275"/>
            <a:ext cx="71437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 flipV="1">
            <a:off x="2627313" y="3429000"/>
            <a:ext cx="360362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 flipV="1">
            <a:off x="1762125" y="4105275"/>
            <a:ext cx="863600" cy="730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971550" y="3789363"/>
            <a:ext cx="792163" cy="3603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 flipV="1">
            <a:off x="3924300" y="2347913"/>
            <a:ext cx="647700" cy="50323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 flipV="1">
            <a:off x="4572000" y="2347913"/>
            <a:ext cx="79216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 flipH="1" flipV="1">
            <a:off x="5360988" y="2374900"/>
            <a:ext cx="434975" cy="47783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 flipV="1">
            <a:off x="4284663" y="3644900"/>
            <a:ext cx="1150937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 flipV="1">
            <a:off x="5435600" y="2852738"/>
            <a:ext cx="288925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 flipH="1" flipV="1">
            <a:off x="3940175" y="2851150"/>
            <a:ext cx="344488" cy="7937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>
            <a:off x="1042988" y="2633663"/>
            <a:ext cx="23336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6280150" y="2439988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/>
              <a:t>. . . . . . . . . . . .</a:t>
            </a: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663575" y="4529138"/>
            <a:ext cx="7943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Vzhledem k tomu, že se barvy jednotlivých dvojšipek musí v každém cyklu</a:t>
            </a:r>
          </a:p>
          <a:p>
            <a:r>
              <a:rPr lang="cs-CZ"/>
              <a:t>střídat (z každého bodu musí vycházet právě jedna šipka každé barvy), musí</a:t>
            </a:r>
          </a:p>
          <a:p>
            <a:r>
              <a:rPr lang="cs-CZ"/>
              <a:t>být v každém cyklu sudý počet bodů (a také hran).  </a:t>
            </a: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519113" y="5514975"/>
            <a:ext cx="338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Přidáme složení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</a:t>
            </a:r>
            <a:r>
              <a:rPr lang="cs-CZ"/>
              <a:t>(</a:t>
            </a:r>
            <a:r>
              <a:rPr lang="cs-CZ">
                <a:solidFill>
                  <a:srgbClr val="FF0000"/>
                </a:solidFill>
              </a:rPr>
              <a:t>červeně</a:t>
            </a:r>
            <a:r>
              <a:rPr lang="cs-CZ"/>
              <a:t>)</a:t>
            </a:r>
            <a:r>
              <a:rPr lang="cs-CZ" sz="2000">
                <a:latin typeface="Times New Roman" pitchFamily="18" charset="0"/>
              </a:rPr>
              <a:t> .</a:t>
            </a:r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 flipH="1">
            <a:off x="1042988" y="2060575"/>
            <a:ext cx="1225550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4" name="Line 22"/>
          <p:cNvSpPr>
            <a:spLocks noChangeShapeType="1"/>
          </p:cNvSpPr>
          <p:nvPr/>
        </p:nvSpPr>
        <p:spPr bwMode="auto">
          <a:xfrm flipH="1" flipV="1">
            <a:off x="2339975" y="2133600"/>
            <a:ext cx="576263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 flipV="1">
            <a:off x="1763713" y="3429000"/>
            <a:ext cx="1152525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6" name="Line 24"/>
          <p:cNvSpPr>
            <a:spLocks noChangeShapeType="1"/>
          </p:cNvSpPr>
          <p:nvPr/>
        </p:nvSpPr>
        <p:spPr bwMode="auto">
          <a:xfrm>
            <a:off x="1476375" y="1989138"/>
            <a:ext cx="1366838" cy="7191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7" name="Line 25"/>
          <p:cNvSpPr>
            <a:spLocks noChangeShapeType="1"/>
          </p:cNvSpPr>
          <p:nvPr/>
        </p:nvSpPr>
        <p:spPr bwMode="auto">
          <a:xfrm flipH="1">
            <a:off x="2598738" y="2708275"/>
            <a:ext cx="244475" cy="138271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8" name="Line 26"/>
          <p:cNvSpPr>
            <a:spLocks noChangeShapeType="1"/>
          </p:cNvSpPr>
          <p:nvPr/>
        </p:nvSpPr>
        <p:spPr bwMode="auto">
          <a:xfrm flipH="1" flipV="1">
            <a:off x="1042988" y="3789363"/>
            <a:ext cx="1512887" cy="2873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827088" y="2636838"/>
            <a:ext cx="23336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 flipV="1">
            <a:off x="3995738" y="2420938"/>
            <a:ext cx="1296987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1" name="Line 29"/>
          <p:cNvSpPr>
            <a:spLocks noChangeShapeType="1"/>
          </p:cNvSpPr>
          <p:nvPr/>
        </p:nvSpPr>
        <p:spPr bwMode="auto">
          <a:xfrm>
            <a:off x="5292725" y="2420938"/>
            <a:ext cx="71438" cy="1152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2" name="Line 30"/>
          <p:cNvSpPr>
            <a:spLocks noChangeShapeType="1"/>
          </p:cNvSpPr>
          <p:nvPr/>
        </p:nvSpPr>
        <p:spPr bwMode="auto">
          <a:xfrm flipH="1" flipV="1">
            <a:off x="3995738" y="2852738"/>
            <a:ext cx="1368425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3" name="Line 31"/>
          <p:cNvSpPr>
            <a:spLocks noChangeShapeType="1"/>
          </p:cNvSpPr>
          <p:nvPr/>
        </p:nvSpPr>
        <p:spPr bwMode="auto">
          <a:xfrm flipH="1">
            <a:off x="4356100" y="2349500"/>
            <a:ext cx="287338" cy="1223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4" name="Line 32"/>
          <p:cNvSpPr>
            <a:spLocks noChangeShapeType="1"/>
          </p:cNvSpPr>
          <p:nvPr/>
        </p:nvSpPr>
        <p:spPr bwMode="auto">
          <a:xfrm flipH="1" flipV="1">
            <a:off x="4643438" y="2349500"/>
            <a:ext cx="1081087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5" name="Line 33"/>
          <p:cNvSpPr>
            <a:spLocks noChangeShapeType="1"/>
          </p:cNvSpPr>
          <p:nvPr/>
        </p:nvSpPr>
        <p:spPr bwMode="auto">
          <a:xfrm flipV="1">
            <a:off x="4356100" y="2887663"/>
            <a:ext cx="13335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6" name="Text Box 34"/>
          <p:cNvSpPr txBox="1">
            <a:spLocks noChangeArrowheads="1"/>
          </p:cNvSpPr>
          <p:nvPr/>
        </p:nvSpPr>
        <p:spPr bwMode="auto">
          <a:xfrm>
            <a:off x="519113" y="5919788"/>
            <a:ext cx="8594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Každý cyklus sudé délky ve společném grafu obou permutací </a:t>
            </a:r>
            <a:r>
              <a:rPr lang="cs-CZ" sz="2000" i="1">
                <a:solidFill>
                  <a:schemeClr val="accent2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 i="1"/>
              <a:t> </a:t>
            </a:r>
            <a:r>
              <a:rPr lang="cs-CZ"/>
              <a:t>se tak</a:t>
            </a:r>
            <a:r>
              <a:rPr lang="cs-CZ" i="1"/>
              <a:t> </a:t>
            </a:r>
            <a:r>
              <a:rPr lang="cs-CZ"/>
              <a:t>rozpadne</a:t>
            </a:r>
          </a:p>
          <a:p>
            <a:r>
              <a:rPr lang="cs-CZ"/>
              <a:t>do dvou cyklů poloviční (stejné) délky v grafu složení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</a:t>
            </a:r>
            <a:r>
              <a:rPr lang="cs-CZ" sz="2000" i="1">
                <a:latin typeface="Times New Roman" pitchFamily="18" charset="0"/>
              </a:rPr>
              <a:t>.</a:t>
            </a: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/>
      <p:bldP spid="74756" grpId="0" animBg="1"/>
      <p:bldP spid="74757" grpId="0" animBg="1"/>
      <p:bldP spid="74758" grpId="0" animBg="1"/>
      <p:bldP spid="74759" grpId="0" animBg="1"/>
      <p:bldP spid="74760" grpId="0" animBg="1"/>
      <p:bldP spid="74761" grpId="0" animBg="1"/>
      <p:bldP spid="74762" grpId="0" animBg="1"/>
      <p:bldP spid="74763" grpId="0" animBg="1"/>
      <p:bldP spid="74764" grpId="0" animBg="1"/>
      <p:bldP spid="74765" grpId="0" animBg="1"/>
      <p:bldP spid="74766" grpId="0" animBg="1"/>
      <p:bldP spid="74767" grpId="0" animBg="1"/>
      <p:bldP spid="74768" grpId="0" animBg="1"/>
      <p:bldP spid="74769" grpId="0"/>
      <p:bldP spid="74770" grpId="0"/>
      <p:bldP spid="74771" grpId="0"/>
      <p:bldP spid="74772" grpId="0"/>
      <p:bldP spid="74773" grpId="0" animBg="1"/>
      <p:bldP spid="74774" grpId="0" animBg="1"/>
      <p:bldP spid="74775" grpId="0" animBg="1"/>
      <p:bldP spid="74776" grpId="0" animBg="1"/>
      <p:bldP spid="74777" grpId="0" animBg="1"/>
      <p:bldP spid="74778" grpId="0" animBg="1"/>
      <p:bldP spid="74779" grpId="0"/>
      <p:bldP spid="74780" grpId="0" animBg="1"/>
      <p:bldP spid="74781" grpId="0" animBg="1"/>
      <p:bldP spid="74782" grpId="0" animBg="1"/>
      <p:bldP spid="74783" grpId="0" animBg="1"/>
      <p:bldP spid="74784" grpId="0" animBg="1"/>
      <p:bldP spid="74785" grpId="0" animBg="1"/>
      <p:bldP spid="74786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3714</Words>
  <Application>Microsoft Office PowerPoint</Application>
  <PresentationFormat>Předvádění na obrazovce (4:3)</PresentationFormat>
  <Paragraphs>551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Courier New</vt:lpstr>
      <vt:lpstr>Times New Roman</vt:lpstr>
      <vt:lpstr>Motiv sady Office</vt:lpstr>
      <vt:lpstr>Ukázky aplikací matematiky</vt:lpstr>
      <vt:lpstr>Elektrické schéma</vt:lpstr>
      <vt:lpstr>Dynamický model</vt:lpstr>
      <vt:lpstr>Prvních šest písmen zprávy</vt:lpstr>
      <vt:lpstr>Den manévrů</vt:lpstr>
      <vt:lpstr>Charakteristiky dne</vt:lpstr>
      <vt:lpstr>Co způsobilo šifrování klíče zprávy</vt:lpstr>
      <vt:lpstr>Ještě jedno tvrzení o permutacích</vt:lpstr>
      <vt:lpstr>Grafické zdůvodnění</vt:lpstr>
      <vt:lpstr>Opačná implikace</vt:lpstr>
      <vt:lpstr>Počet možností</vt:lpstr>
      <vt:lpstr>Nastupuje psychologie</vt:lpstr>
      <vt:lpstr>Chyby operátorů</vt:lpstr>
      <vt:lpstr>Která volba je správná?</vt:lpstr>
      <vt:lpstr>Klíče zpráv při manévrech</vt:lpstr>
      <vt:lpstr>Odhad permutace H</vt:lpstr>
      <vt:lpstr>Řešení</vt:lpstr>
      <vt:lpstr>Okamžik pravdy</vt:lpstr>
      <vt:lpstr>Chyba konstruktérů</vt:lpstr>
      <vt:lpstr>Konec výpočtů</vt:lpstr>
      <vt:lpstr>Prezentace aplikace PowerPoint</vt:lpstr>
      <vt:lpstr>Výpočet permutace H</vt:lpstr>
      <vt:lpstr>Narozeninový paradox</vt:lpstr>
      <vt:lpstr>Jak takovou dvojici dní využít?</vt:lpstr>
      <vt:lpstr>Pokračování výpočtu permutace H </vt:lpstr>
      <vt:lpstr>2. pokračování výpočtu permutace H </vt:lpstr>
      <vt:lpstr>3. pokračování výpočtu permutace H </vt:lpstr>
      <vt:lpstr>4. pokračování výpočtu permutace H </vt:lpstr>
      <vt:lpstr>Dokončení výpočtu permutace H </vt:lpstr>
      <vt:lpstr>Odhalování denních klíčů</vt:lpstr>
      <vt:lpstr>Pořadí a základní nastavení rotorů</vt:lpstr>
      <vt:lpstr>Cyklometr</vt:lpstr>
      <vt:lpstr>Jak najít propojení v desce?</vt:lpstr>
      <vt:lpstr>Prvních šest permutací bez desky</vt:lpstr>
      <vt:lpstr>Výpočet propojení v desce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Jiri Tuma</dc:creator>
  <cp:lastModifiedBy>Jiří Tůma</cp:lastModifiedBy>
  <cp:revision>70</cp:revision>
  <dcterms:created xsi:type="dcterms:W3CDTF">2019-03-12T08:26:11Z</dcterms:created>
  <dcterms:modified xsi:type="dcterms:W3CDTF">2022-01-06T10:20:13Z</dcterms:modified>
</cp:coreProperties>
</file>