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A048-3DEB-4DEC-B9A6-43F2D2684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1431-2A19-47CE-B644-10D704B43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6BC3-947A-4E63-BC10-31493EC43E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552E-1710-40E7-93BC-B7504FD94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2E04-5AB8-4718-9E2E-A0F1784BA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99E1-7FAD-40AD-8CB5-1914D23225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685FC-2F60-4A40-B7F2-07566BD062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09FC-4C9E-483D-A6ED-47FC602084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00F5-8220-48A0-8278-FD4C2EF080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7C5A-9352-43D5-8D2C-747B2C9AC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E139-6694-4AFE-888B-3ACB0AAAA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32885-75A5-442F-B022-65964CD9E42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en-US" b="1" dirty="0" err="1"/>
              <a:t>Uk</a:t>
            </a:r>
            <a:r>
              <a:rPr lang="cs-CZ" b="1" dirty="0" err="1"/>
              <a:t>ázky</a:t>
            </a:r>
            <a:r>
              <a:rPr lang="cs-CZ" b="1" dirty="0"/>
              <a:t> aplikací matematiky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b="1" dirty="0"/>
              <a:t>2.12.</a:t>
            </a:r>
            <a:r>
              <a:rPr lang="cs-CZ" b="1" dirty="0"/>
              <a:t>20</a:t>
            </a:r>
            <a:r>
              <a:rPr lang="en-US" b="1" dirty="0"/>
              <a:t>21</a:t>
            </a:r>
            <a:r>
              <a:rPr lang="cs-CZ" b="1" dirty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absolventi kurzu kryptoanalýzy, který uspořádalo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Szyfrów</a:t>
            </a:r>
            <a:r>
              <a:rPr lang="cs-CZ" sz="2000" dirty="0"/>
              <a:t> v roce 1928 pro posluchače matematiky na univerzitě v Poznani.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22238"/>
            <a:ext cx="8229600" cy="1143000"/>
          </a:xfrm>
        </p:spPr>
        <p:txBody>
          <a:bodyPr/>
          <a:lstStyle/>
          <a:p>
            <a:r>
              <a:rPr lang="en-US"/>
              <a:t>Polsko 19</a:t>
            </a:r>
            <a:r>
              <a:rPr lang="cs-CZ"/>
              <a:t>26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903413"/>
            <a:ext cx="8353425" cy="2447925"/>
          </a:xfrm>
        </p:spPr>
        <p:txBody>
          <a:bodyPr/>
          <a:lstStyle/>
          <a:p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r>
              <a:rPr lang="cs-CZ" sz="1600">
                <a:latin typeface="Courier New" pitchFamily="49" charset="0"/>
              </a:rPr>
              <a:t>RDOAC VDYPM XYOFF HMSOZ THOSD HFPDI UKWRD MNDZX BYMIA FXXTA WWFYS G</a:t>
            </a:r>
            <a:endParaRPr lang="cs-CZ" sz="1600"/>
          </a:p>
          <a:p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CJHGA OMHEV QFCGX SXATA HXFHV HZBED VALPY ZPMPW JNPDY RZXKJ DDQZO X  </a:t>
            </a:r>
          </a:p>
          <a:p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 YIPUC AVKHH FTAPT ZVYXV KRJIG APWAT LWBQH UJASR JMBSF KDVRN IUOXV FKLQG MPSWY EDYHP LSICW ALFPZ XOOFZ BNZUX DCEKG PXJON U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35013" y="4581525"/>
            <a:ext cx="750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Všechna písmena se vyskytují přibližně stejněkrát</a:t>
            </a:r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030788"/>
            <a:ext cx="7848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 Frekvence písmen v němčině není rovnoměrná</a:t>
            </a:r>
          </a:p>
          <a:p>
            <a:r>
              <a:rPr lang="cs-CZ" sz="2400">
                <a:latin typeface="Courier New" pitchFamily="49" charset="0"/>
              </a:rPr>
              <a:t>  </a:t>
            </a:r>
            <a:r>
              <a:rPr lang="cs-CZ">
                <a:latin typeface="Courier New" pitchFamily="49" charset="0"/>
              </a:rPr>
              <a:t>E     N     I     S     R   . . .  P     J     X,Y,Q</a:t>
            </a:r>
          </a:p>
          <a:p>
            <a:r>
              <a:rPr lang="cs-CZ">
                <a:latin typeface="Courier New" pitchFamily="49" charset="0"/>
              </a:rPr>
              <a:t>19,2% 10,2%  8,2%  7,1%  7,0%       0,5%  0,16%   0,01%   </a:t>
            </a:r>
            <a:endParaRPr lang="cs-CZ" sz="2400"/>
          </a:p>
          <a:p>
            <a:endParaRPr lang="en-US" sz="2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3213" y="1341438"/>
            <a:ext cx="794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Odposlechnut</a:t>
            </a:r>
            <a:r>
              <a:rPr lang="cs-CZ" sz="2800"/>
              <a:t>é radiové zprávy Wehrmachtu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0" grpId="0"/>
      <p:bldP spid="36872" grpId="0"/>
      <p:bldP spid="368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US"/>
              <a:t>Identifikace </a:t>
            </a:r>
            <a:r>
              <a:rPr lang="cs-CZ"/>
              <a:t>šifry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9750" y="3141663"/>
            <a:ext cx="78486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</a:t>
            </a: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YIPUC AVKHH FTAPT ZVYXV KRJIG APWAT LWBQH UJASR JMBSF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KDVRN IUOXV FKLQG MPSWY EDYHP LSICW ALFPZ XOOFZ BNZUX DCEKG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PXJON U</a:t>
            </a:r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  <a:p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76406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CJHGA OMHEV QFCGX SXATA HXFHV HZBED VALPY ZPMPW JNPDY RZXKJ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DDQZO X</a:t>
            </a:r>
            <a:r>
              <a:rPr lang="cs-CZ" sz="1600">
                <a:latin typeface="Courier New" pitchFamily="49" charset="0"/>
              </a:rPr>
              <a:t>  </a:t>
            </a:r>
          </a:p>
          <a:p>
            <a:r>
              <a:rPr lang="cs-CZ" sz="1600">
                <a:latin typeface="Courier New" pitchFamily="49" charset="0"/>
              </a:rPr>
              <a:t>                    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14350" y="1341438"/>
            <a:ext cx="7518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RDOAC VDYPM XYOFF HMSOZ THOSD HFPDI UKWRD MNDZX BYMIA FXXTA </a:t>
            </a: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WWFYS G</a:t>
            </a:r>
          </a:p>
          <a:p>
            <a:endParaRPr lang="en-US" sz="1600">
              <a:latin typeface="Courier New" pitchFamily="49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65475" y="13414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897313" y="132397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2438" y="192722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7426325" y="19383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39750" y="3357563"/>
            <a:ext cx="765333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CJHGA OMHEV QFCGX SXATA HXFHV HZBED VALPY ZPMPW JNPDY RZXKJ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DDQZO X</a:t>
            </a:r>
            <a:r>
              <a:rPr lang="cs-CZ">
                <a:solidFill>
                  <a:srgbClr val="FF3300"/>
                </a:solidFill>
              </a:rPr>
              <a:t>  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11188" y="3171825"/>
            <a:ext cx="9144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700213" y="31448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825625" y="3717925"/>
            <a:ext cx="144463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94138" y="3717925"/>
            <a:ext cx="165100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364163" y="37163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6588125" y="3716338"/>
            <a:ext cx="1952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7553325" y="37385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114925" y="31289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566025" y="31670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68313" y="544512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95288" y="50133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  Index koincidence němčiny je přibližně 8</a:t>
            </a:r>
            <a:r>
              <a:rPr lang="en-US"/>
              <a:t>%</a:t>
            </a:r>
            <a:r>
              <a:rPr lang="cs-CZ"/>
              <a:t>. </a:t>
            </a:r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9750" y="5373688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Pokud je prvních šest písmen u dvou zpráv ve stejný den shodných, pak šifra zachovává index koincidence. </a:t>
            </a:r>
            <a:r>
              <a:rPr lang="cs-CZ" b="1"/>
              <a:t>Jde asi o polyalfabetickou šifru</a:t>
            </a:r>
            <a:r>
              <a:rPr lang="cs-CZ"/>
              <a:t>.</a:t>
            </a:r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6165850"/>
            <a:ext cx="812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Množství zpráv nasvědčovalo, že k šifrování je patrně využíván nějaký přístroj.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6" grpId="0"/>
      <p:bldP spid="37897" grpId="0"/>
      <p:bldP spid="37898" grpId="0" animBg="1"/>
      <p:bldP spid="37899" grpId="0" animBg="1"/>
      <p:bldP spid="37900" grpId="0" animBg="1"/>
      <p:bldP spid="37901" grpId="0" animBg="1"/>
      <p:bldP spid="37903" grpId="0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/>
      <p:bldP spid="37915" grpId="0"/>
      <p:bldP spid="37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Enigma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384550" cy="51117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40200" y="140652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klávesnice</a:t>
            </a:r>
            <a:endParaRPr 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35438" y="18192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žárovky</a:t>
            </a:r>
            <a:endParaRPr 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2251075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propojovací</a:t>
            </a:r>
            <a:r>
              <a:rPr lang="cs-CZ"/>
              <a:t> </a:t>
            </a:r>
            <a:r>
              <a:rPr lang="cs-CZ" sz="2400"/>
              <a:t>deska</a:t>
            </a:r>
            <a:endParaRPr 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19563" y="2684463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okénka  </a:t>
            </a:r>
            <a:endParaRPr 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121150" y="3116263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ozubená kolečka</a:t>
            </a:r>
            <a:endParaRPr 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19563" y="3573463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měřič napětí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  <p:bldP spid="38919" grpId="0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</a:t>
            </a:r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529012" cy="5040312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2588" y="1262063"/>
            <a:ext cx="376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ozubené kolečko</a:t>
            </a:r>
            <a:endParaRPr 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11638" y="177323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abecední kroužek</a:t>
            </a:r>
            <a:endParaRPr lang="en-US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2270125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společná osa rotorů</a:t>
            </a:r>
            <a:endParaRPr 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211638" y="27749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spona abecedního kroužku</a:t>
            </a:r>
            <a:endParaRPr lang="en-US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3284538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tělo rotoru s 26 dráty </a:t>
            </a:r>
            <a:endParaRPr lang="en-US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kontaktní kolíky</a:t>
            </a:r>
            <a:endParaRPr 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11638" y="4313238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7. kontaktní plošky</a:t>
            </a:r>
            <a:endParaRPr lang="en-US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211638" y="4791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8. zářez pro přenos pohybu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/>
              <a:t>Francouzská špionáž</a:t>
            </a:r>
            <a:r>
              <a:rPr lang="cs-CZ"/>
              <a:t> </a:t>
            </a:r>
            <a:r>
              <a:rPr lang="cs-CZ" sz="2000"/>
              <a:t>získala manuál pro operátory vojenského přístroje Enigma komcem roku 1931  (generál Gustave Bertrand).</a:t>
            </a:r>
          </a:p>
          <a:p>
            <a:r>
              <a:rPr lang="cs-CZ" sz="2000"/>
              <a:t>Německým agentem byl Hans-Thilo Schmidt (1888-1944).</a:t>
            </a:r>
          </a:p>
          <a:p>
            <a:r>
              <a:rPr lang="cs-CZ" sz="2000"/>
              <a:t>Později předal francouzské špionáži také </a:t>
            </a:r>
            <a:r>
              <a:rPr lang="cs-CZ" sz="2000">
                <a:solidFill>
                  <a:srgbClr val="990000"/>
                </a:solidFill>
              </a:rPr>
              <a:t>denní klíče</a:t>
            </a:r>
            <a:r>
              <a:rPr lang="cs-CZ" sz="2000"/>
              <a:t> </a:t>
            </a:r>
            <a:r>
              <a:rPr lang="cs-CZ" sz="2000">
                <a:solidFill>
                  <a:srgbClr val="990000"/>
                </a:solidFill>
              </a:rPr>
              <a:t>pro měsíce září a říjen 1932</a:t>
            </a:r>
            <a:r>
              <a:rPr lang="cs-CZ" sz="2000"/>
              <a:t>.</a:t>
            </a:r>
          </a:p>
          <a:p>
            <a:r>
              <a:rPr lang="cs-CZ" sz="2000"/>
              <a:t>Počátkem prosince 1932 dostalo polské Biuro Szyfrów kopie těchto dokumentů na základě dohody o vojenské spolupráci mezi Polskem, Francií a Velkou Británií.</a:t>
            </a:r>
          </a:p>
          <a:p>
            <a:r>
              <a:rPr lang="cs-CZ" sz="2000"/>
              <a:t>V prosinci roku 1932 tak Biuro Szyfrów mělo k dispozici:          </a:t>
            </a:r>
            <a:endParaRPr lang="en-US" sz="20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</a:t>
            </a:r>
            <a:r>
              <a:rPr lang="cs-CZ" sz="2000" dirty="0"/>
              <a:t>pořadí rotorů, např. </a:t>
            </a:r>
            <a:r>
              <a:rPr lang="cs-CZ" sz="2000" dirty="0">
                <a:solidFill>
                  <a:schemeClr val="hlink"/>
                </a:solidFill>
              </a:rPr>
              <a:t>II, III, I</a:t>
            </a:r>
            <a:r>
              <a:rPr lang="cs-CZ" sz="2000" dirty="0"/>
              <a:t> , bylo v té době stejné po </a:t>
            </a:r>
            <a:r>
              <a:rPr lang="en-US" sz="2000" dirty="0"/>
              <a:t>ka</a:t>
            </a:r>
            <a:r>
              <a:rPr lang="cs-CZ" sz="2000" dirty="0" err="1"/>
              <a:t>ždé</a:t>
            </a:r>
            <a:r>
              <a:rPr lang="cs-CZ" sz="2000" dirty="0"/>
              <a:t>  čtvrtletí, </a:t>
            </a:r>
          </a:p>
          <a:p>
            <a:pPr>
              <a:buFontTx/>
              <a:buChar char="•"/>
            </a:pPr>
            <a:r>
              <a:rPr lang="cs-CZ" sz="2000" dirty="0"/>
              <a:t> polohy abecedních kroužků na rotorech, např. </a:t>
            </a:r>
            <a:r>
              <a:rPr lang="cs-CZ" sz="2000" dirty="0">
                <a:solidFill>
                  <a:schemeClr val="hlink"/>
                </a:solidFill>
              </a:rPr>
              <a:t>KUB </a:t>
            </a:r>
            <a:r>
              <a:rPr lang="cs-CZ" sz="2000" dirty="0"/>
              <a:t>,</a:t>
            </a:r>
          </a:p>
          <a:p>
            <a:pPr>
              <a:buFontTx/>
              <a:buChar char="•"/>
            </a:pPr>
            <a:r>
              <a:rPr lang="cs-CZ" sz="2000" dirty="0"/>
              <a:t> propojení v propojovací desce, např. </a:t>
            </a:r>
            <a:r>
              <a:rPr lang="cs-CZ" sz="2000" dirty="0">
                <a:solidFill>
                  <a:schemeClr val="hlink"/>
                </a:solidFill>
              </a:rPr>
              <a:t>AU, CR, DK, JZ, LN, PS</a:t>
            </a:r>
            <a:r>
              <a:rPr lang="cs-CZ" sz="2000" dirty="0"/>
              <a:t> , </a:t>
            </a:r>
          </a:p>
          <a:p>
            <a:pPr>
              <a:buFontTx/>
              <a:buChar char="•"/>
            </a:pPr>
            <a:r>
              <a:rPr lang="cs-CZ" sz="2000" dirty="0"/>
              <a:t> základní nastavení, tj. jaká písmena jsou vidět v malých okénkách,</a:t>
            </a:r>
          </a:p>
          <a:p>
            <a:r>
              <a:rPr lang="cs-CZ" sz="2000" dirty="0"/>
              <a:t>     např. </a:t>
            </a:r>
            <a:r>
              <a:rPr lang="cs-CZ" sz="2000" dirty="0">
                <a:solidFill>
                  <a:schemeClr val="hlink"/>
                </a:solidFill>
              </a:rPr>
              <a:t>UFW 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 dirty="0"/>
              <a:t>Po nastavení přístroje podle denního klíče měla obsluha zvolit náhodnou trojici písmen, kupříkladu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to je </a:t>
            </a:r>
            <a:r>
              <a:rPr lang="cs-CZ" sz="2000" i="1" dirty="0"/>
              <a:t>klíč zprávy,</a:t>
            </a:r>
          </a:p>
          <a:p>
            <a:r>
              <a:rPr lang="cs-CZ" sz="2000" dirty="0"/>
              <a:t>poté ji napsat dvakrát za sebou, tj.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 </a:t>
            </a:r>
            <a:r>
              <a:rPr lang="cs-CZ" sz="2000" dirty="0" err="1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</a:t>
            </a:r>
          </a:p>
          <a:p>
            <a:r>
              <a:rPr lang="cs-CZ" sz="2000" dirty="0"/>
              <a:t>pak tuto šestici písmen zašifrovat pomocí přístroje nastaveného podle denního klíče, výsledkem bylo 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 dirty="0"/>
              <a:t> ,</a:t>
            </a:r>
          </a:p>
          <a:p>
            <a:r>
              <a:rPr lang="cs-CZ" sz="2000" dirty="0"/>
              <a:t>poté ručně přetočit rotory tak, aby v okénkách byl vidět klíč zprávy,</a:t>
            </a:r>
          </a:p>
          <a:p>
            <a:r>
              <a:rPr lang="cs-CZ" sz="2000" dirty="0"/>
              <a:t>a začít šifrovat samotnou zprávu. Tak například zpráva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/>
              <a:t>byla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cs-CZ" sz="2000" dirty="0"/>
              <a:t>šifrována jako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 dirty="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Výchozí návrh</vt:lpstr>
      <vt:lpstr>Ukázky aplikací matematiky </vt:lpstr>
      <vt:lpstr>Polsko 1926</vt:lpstr>
      <vt:lpstr>Identifikace šifry</vt:lpstr>
      <vt:lpstr>Enigma</vt:lpstr>
      <vt:lpstr>Rotor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</vt:vector>
  </TitlesOfParts>
  <Company>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Jiří Tůma</cp:lastModifiedBy>
  <cp:revision>331</cp:revision>
  <dcterms:created xsi:type="dcterms:W3CDTF">2008-02-26T07:12:08Z</dcterms:created>
  <dcterms:modified xsi:type="dcterms:W3CDTF">2021-12-09T09:16:23Z</dcterms:modified>
</cp:coreProperties>
</file>