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  <a:srgbClr val="000066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5A048-3DEB-4DEC-B9A6-43F2D268485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21431-2A19-47CE-B644-10D704B439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46BC3-947A-4E63-BC10-31493EC43E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51552E-1710-40E7-93BC-B7504FD945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22E04-5AB8-4718-9E2E-A0F1784BA0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099E1-7FAD-40AD-8CB5-1914D23225C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685FC-2F60-4A40-B7F2-07566BD062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609FC-4C9E-483D-A6ED-47FC602084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800F5-8220-48A0-8278-FD4C2EF080A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97C5A-9352-43D5-8D2C-747B2C9ACBE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5E139-6694-4AFE-888B-3ACB0AAAA6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432885-75A5-442F-B022-65964CD9E42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en-US" b="1" dirty="0" err="1" smtClean="0"/>
              <a:t>Uk</a:t>
            </a:r>
            <a:r>
              <a:rPr lang="cs-CZ" b="1" dirty="0" err="1" smtClean="0"/>
              <a:t>ázky</a:t>
            </a:r>
            <a:r>
              <a:rPr lang="cs-CZ" b="1" dirty="0" smtClean="0"/>
              <a:t> aplikací matematiky 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cs-CZ" dirty="0"/>
              <a:t>Jaro 20</a:t>
            </a:r>
            <a:r>
              <a:rPr lang="en-US" dirty="0" smtClean="0"/>
              <a:t>1</a:t>
            </a:r>
            <a:r>
              <a:rPr lang="cs-CZ" dirty="0" smtClean="0"/>
              <a:t>4</a:t>
            </a:r>
            <a:r>
              <a:rPr lang="cs-CZ" smtClean="0"/>
              <a:t>, </a:t>
            </a:r>
            <a:r>
              <a:rPr lang="cs-CZ" dirty="0"/>
              <a:t>2</a:t>
            </a:r>
            <a:r>
              <a:rPr lang="cs-CZ" smtClean="0"/>
              <a:t>. </a:t>
            </a:r>
            <a:r>
              <a:rPr lang="cs-CZ" dirty="0"/>
              <a:t>přednáška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Porušení pravidel bezpečnosti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Všechny klíče zpráv byly ve stejném dni šifrovány pomocí stejného klíče (stejného nastavení přístroje).</a:t>
            </a:r>
          </a:p>
          <a:p>
            <a:pPr>
              <a:lnSpc>
                <a:spcPct val="90000"/>
              </a:lnSpc>
            </a:pPr>
            <a:r>
              <a:rPr lang="cs-CZ"/>
              <a:t>Každý konkrétní klíč zprávy byl šifrován dvakrát pomocí dvou různých klíčů (tj. různých nastavení přístroje).</a:t>
            </a:r>
          </a:p>
          <a:p>
            <a:pPr>
              <a:lnSpc>
                <a:spcPct val="90000"/>
              </a:lnSpc>
            </a:pPr>
            <a:r>
              <a:rPr lang="cs-CZ"/>
              <a:t>Porušení pravidel bezpečnosti bylo počátkem matematické analýzy šifry. Jak jich využít k prolomení šifry?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Konec roku 1932</a:t>
            </a:r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116013" y="4797425"/>
            <a:ext cx="1944687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/>
              <a:t>Marian Rejewski</a:t>
            </a:r>
          </a:p>
          <a:p>
            <a:pPr marL="342900" indent="-342900">
              <a:spcBef>
                <a:spcPct val="20000"/>
              </a:spcBef>
            </a:pPr>
            <a:r>
              <a:rPr lang="en-US"/>
              <a:t>     1905-1980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695825" y="5105400"/>
            <a:ext cx="1028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Times New Roman" pitchFamily="18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211638" y="4149725"/>
            <a:ext cx="18716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Henryk</a:t>
            </a:r>
            <a:r>
              <a:rPr lang="en-US" sz="1600">
                <a:latin typeface="Times New Roman" pitchFamily="18" charset="0"/>
              </a:rPr>
              <a:t> </a:t>
            </a:r>
            <a:r>
              <a:rPr lang="en-US"/>
              <a:t>Zygalski</a:t>
            </a:r>
          </a:p>
          <a:p>
            <a:r>
              <a:rPr lang="en-US"/>
              <a:t>    1906-1978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6156325" y="4149725"/>
            <a:ext cx="1593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Jerzy R</a:t>
            </a:r>
            <a:r>
              <a:rPr lang="cs-CZ"/>
              <a:t>ózycki</a:t>
            </a:r>
          </a:p>
          <a:p>
            <a:r>
              <a:rPr lang="cs-CZ"/>
              <a:t>   1907-1942</a:t>
            </a:r>
            <a:endParaRPr lang="en-US"/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484313"/>
            <a:ext cx="2335212" cy="3124200"/>
          </a:xfrm>
          <a:prstGeom prst="rect">
            <a:avLst/>
          </a:prstGeom>
          <a:noFill/>
        </p:spPr>
      </p:pic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1700213"/>
            <a:ext cx="1716087" cy="2270125"/>
          </a:xfrm>
          <a:prstGeom prst="rect">
            <a:avLst/>
          </a:prstGeom>
          <a:noFill/>
        </p:spPr>
      </p:pic>
      <p:pic>
        <p:nvPicPr>
          <p:cNvPr id="4608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1700213"/>
            <a:ext cx="1724025" cy="2249487"/>
          </a:xfrm>
          <a:prstGeom prst="rect">
            <a:avLst/>
          </a:prstGeom>
          <a:noFill/>
        </p:spPr>
      </p:pic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592138" y="5511800"/>
            <a:ext cx="8477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Tři nejlepší absolventu kurzu kryptoanalýzy, který uspořádalo Biuro </a:t>
            </a:r>
          </a:p>
          <a:p>
            <a:r>
              <a:rPr lang="cs-CZ" sz="2000"/>
              <a:t>Szyfrów v roce 1928 pro posluchače matematiky na univerzitě v Poznani. 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5" grpId="0"/>
      <p:bldP spid="46086" grpId="0"/>
      <p:bldP spid="460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4067175" y="1628775"/>
            <a:ext cx="1368425" cy="4968875"/>
            <a:chOff x="4150" y="981"/>
            <a:chExt cx="862" cy="3130"/>
          </a:xfrm>
        </p:grpSpPr>
        <p:sp>
          <p:nvSpPr>
            <p:cNvPr id="47107" name="Text Box 3"/>
            <p:cNvSpPr txBox="1">
              <a:spLocks noChangeArrowheads="1"/>
            </p:cNvSpPr>
            <p:nvPr/>
          </p:nvSpPr>
          <p:spPr bwMode="auto">
            <a:xfrm>
              <a:off x="4150" y="1029"/>
              <a:ext cx="191" cy="3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</a:rPr>
                <a:t>a</a:t>
              </a:r>
            </a:p>
            <a:p>
              <a:r>
                <a:rPr lang="en-US" sz="1200">
                  <a:latin typeface="Times New Roman" pitchFamily="18" charset="0"/>
                </a:rPr>
                <a:t>b</a:t>
              </a:r>
            </a:p>
            <a:p>
              <a:r>
                <a:rPr lang="en-US" sz="1200">
                  <a:latin typeface="Times New Roman" pitchFamily="18" charset="0"/>
                </a:rPr>
                <a:t>c</a:t>
              </a:r>
            </a:p>
            <a:p>
              <a:r>
                <a:rPr lang="en-US" sz="1200">
                  <a:latin typeface="Times New Roman" pitchFamily="18" charset="0"/>
                </a:rPr>
                <a:t>d</a:t>
              </a:r>
            </a:p>
            <a:p>
              <a:r>
                <a:rPr lang="en-US" sz="1200">
                  <a:latin typeface="Times New Roman" pitchFamily="18" charset="0"/>
                </a:rPr>
                <a:t>e</a:t>
              </a:r>
            </a:p>
            <a:p>
              <a:r>
                <a:rPr lang="en-US" sz="1200">
                  <a:latin typeface="Times New Roman" pitchFamily="18" charset="0"/>
                </a:rPr>
                <a:t>f</a:t>
              </a:r>
            </a:p>
            <a:p>
              <a:r>
                <a:rPr lang="en-US" sz="1200">
                  <a:latin typeface="Times New Roman" pitchFamily="18" charset="0"/>
                </a:rPr>
                <a:t>g</a:t>
              </a:r>
            </a:p>
            <a:p>
              <a:r>
                <a:rPr lang="en-US" sz="1200">
                  <a:latin typeface="Times New Roman" pitchFamily="18" charset="0"/>
                </a:rPr>
                <a:t>h</a:t>
              </a:r>
            </a:p>
            <a:p>
              <a:r>
                <a:rPr lang="en-US" sz="1200">
                  <a:latin typeface="Times New Roman" pitchFamily="18" charset="0"/>
                </a:rPr>
                <a:t>i</a:t>
              </a:r>
            </a:p>
            <a:p>
              <a:r>
                <a:rPr lang="en-US" sz="1200">
                  <a:latin typeface="Times New Roman" pitchFamily="18" charset="0"/>
                </a:rPr>
                <a:t>j</a:t>
              </a:r>
            </a:p>
            <a:p>
              <a:r>
                <a:rPr lang="en-US" sz="1200">
                  <a:latin typeface="Times New Roman" pitchFamily="18" charset="0"/>
                </a:rPr>
                <a:t>k</a:t>
              </a:r>
            </a:p>
            <a:p>
              <a:r>
                <a:rPr lang="en-US" sz="1200">
                  <a:latin typeface="Times New Roman" pitchFamily="18" charset="0"/>
                </a:rPr>
                <a:t>l</a:t>
              </a:r>
            </a:p>
            <a:p>
              <a:r>
                <a:rPr lang="en-US" sz="1200">
                  <a:latin typeface="Times New Roman" pitchFamily="18" charset="0"/>
                </a:rPr>
                <a:t>m</a:t>
              </a:r>
            </a:p>
            <a:p>
              <a:r>
                <a:rPr lang="en-US" sz="1200">
                  <a:latin typeface="Times New Roman" pitchFamily="18" charset="0"/>
                </a:rPr>
                <a:t>n</a:t>
              </a:r>
            </a:p>
            <a:p>
              <a:r>
                <a:rPr lang="en-US" sz="1200">
                  <a:latin typeface="Times New Roman" pitchFamily="18" charset="0"/>
                </a:rPr>
                <a:t>o</a:t>
              </a:r>
            </a:p>
            <a:p>
              <a:r>
                <a:rPr lang="en-US" sz="1200">
                  <a:latin typeface="Times New Roman" pitchFamily="18" charset="0"/>
                </a:rPr>
                <a:t>p</a:t>
              </a:r>
            </a:p>
            <a:p>
              <a:r>
                <a:rPr lang="en-US" sz="1200">
                  <a:latin typeface="Times New Roman" pitchFamily="18" charset="0"/>
                </a:rPr>
                <a:t>q</a:t>
              </a:r>
            </a:p>
            <a:p>
              <a:r>
                <a:rPr lang="en-US" sz="1200">
                  <a:latin typeface="Times New Roman" pitchFamily="18" charset="0"/>
                </a:rPr>
                <a:t>r</a:t>
              </a:r>
            </a:p>
            <a:p>
              <a:r>
                <a:rPr lang="en-US" sz="1200">
                  <a:latin typeface="Times New Roman" pitchFamily="18" charset="0"/>
                </a:rPr>
                <a:t>s</a:t>
              </a:r>
            </a:p>
            <a:p>
              <a:r>
                <a:rPr lang="en-US" sz="1200">
                  <a:latin typeface="Times New Roman" pitchFamily="18" charset="0"/>
                </a:rPr>
                <a:t>t</a:t>
              </a:r>
            </a:p>
            <a:p>
              <a:r>
                <a:rPr lang="en-US" sz="1200">
                  <a:latin typeface="Times New Roman" pitchFamily="18" charset="0"/>
                </a:rPr>
                <a:t>u</a:t>
              </a:r>
            </a:p>
            <a:p>
              <a:r>
                <a:rPr lang="en-US" sz="1200">
                  <a:latin typeface="Times New Roman" pitchFamily="18" charset="0"/>
                </a:rPr>
                <a:t>v</a:t>
              </a:r>
            </a:p>
            <a:p>
              <a:r>
                <a:rPr lang="en-US" sz="1200">
                  <a:latin typeface="Times New Roman" pitchFamily="18" charset="0"/>
                </a:rPr>
                <a:t>w</a:t>
              </a:r>
            </a:p>
            <a:p>
              <a:r>
                <a:rPr lang="en-US" sz="1200">
                  <a:latin typeface="Times New Roman" pitchFamily="18" charset="0"/>
                </a:rPr>
                <a:t>x</a:t>
              </a:r>
            </a:p>
            <a:p>
              <a:r>
                <a:rPr lang="en-US" sz="1200">
                  <a:latin typeface="Times New Roman" pitchFamily="18" charset="0"/>
                </a:rPr>
                <a:t>y</a:t>
              </a:r>
            </a:p>
            <a:p>
              <a:r>
                <a:rPr lang="en-US" sz="1200">
                  <a:latin typeface="Times New Roman" pitchFamily="18" charset="0"/>
                </a:rPr>
                <a:t>z</a:t>
              </a:r>
              <a:endParaRPr lang="cs-CZ" sz="1200">
                <a:latin typeface="Times New Roman" pitchFamily="18" charset="0"/>
              </a:endParaRPr>
            </a:p>
          </p:txBody>
        </p:sp>
        <p:sp>
          <p:nvSpPr>
            <p:cNvPr id="47108" name="Rectangle 4"/>
            <p:cNvSpPr>
              <a:spLocks noChangeArrowheads="1"/>
            </p:cNvSpPr>
            <p:nvPr/>
          </p:nvSpPr>
          <p:spPr bwMode="auto">
            <a:xfrm flipH="1">
              <a:off x="4294" y="981"/>
              <a:ext cx="528" cy="31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 flipH="1">
              <a:off x="4294" y="1125"/>
              <a:ext cx="537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0" name="Line 6"/>
            <p:cNvSpPr>
              <a:spLocks noChangeShapeType="1"/>
            </p:cNvSpPr>
            <p:nvPr/>
          </p:nvSpPr>
          <p:spPr bwMode="auto">
            <a:xfrm flipH="1">
              <a:off x="4294" y="1221"/>
              <a:ext cx="537" cy="2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1" name="Line 7"/>
            <p:cNvSpPr>
              <a:spLocks noChangeShapeType="1"/>
            </p:cNvSpPr>
            <p:nvPr/>
          </p:nvSpPr>
          <p:spPr bwMode="auto">
            <a:xfrm flipH="1" flipV="1">
              <a:off x="4294" y="1125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2" name="Line 8"/>
            <p:cNvSpPr>
              <a:spLocks noChangeShapeType="1"/>
            </p:cNvSpPr>
            <p:nvPr/>
          </p:nvSpPr>
          <p:spPr bwMode="auto">
            <a:xfrm flipH="1" flipV="1">
              <a:off x="4294" y="1344"/>
              <a:ext cx="537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auto">
            <a:xfrm flipH="1">
              <a:off x="4294" y="1557"/>
              <a:ext cx="537" cy="4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4" name="Line 10"/>
            <p:cNvSpPr>
              <a:spLocks noChangeShapeType="1"/>
            </p:cNvSpPr>
            <p:nvPr/>
          </p:nvSpPr>
          <p:spPr bwMode="auto">
            <a:xfrm flipH="1">
              <a:off x="4287" y="1707"/>
              <a:ext cx="544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5" name="Line 11"/>
            <p:cNvSpPr>
              <a:spLocks noChangeShapeType="1"/>
            </p:cNvSpPr>
            <p:nvPr/>
          </p:nvSpPr>
          <p:spPr bwMode="auto">
            <a:xfrm flipH="1">
              <a:off x="4287" y="1934"/>
              <a:ext cx="544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6" name="Line 12"/>
            <p:cNvSpPr>
              <a:spLocks noChangeShapeType="1"/>
            </p:cNvSpPr>
            <p:nvPr/>
          </p:nvSpPr>
          <p:spPr bwMode="auto">
            <a:xfrm flipH="1">
              <a:off x="4294" y="2037"/>
              <a:ext cx="537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7" name="Line 13"/>
            <p:cNvSpPr>
              <a:spLocks noChangeShapeType="1"/>
            </p:cNvSpPr>
            <p:nvPr/>
          </p:nvSpPr>
          <p:spPr bwMode="auto">
            <a:xfrm flipH="1">
              <a:off x="4294" y="2133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auto">
            <a:xfrm flipH="1" flipV="1">
              <a:off x="4294" y="1707"/>
              <a:ext cx="537" cy="5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 flipH="1">
              <a:off x="4294" y="2373"/>
              <a:ext cx="537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0" name="Line 16"/>
            <p:cNvSpPr>
              <a:spLocks noChangeShapeType="1"/>
            </p:cNvSpPr>
            <p:nvPr/>
          </p:nvSpPr>
          <p:spPr bwMode="auto">
            <a:xfrm flipH="1">
              <a:off x="4294" y="3189"/>
              <a:ext cx="537" cy="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 flipH="1" flipV="1">
              <a:off x="4294" y="1797"/>
              <a:ext cx="537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auto">
            <a:xfrm flipH="1">
              <a:off x="4294" y="2613"/>
              <a:ext cx="537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3" name="Line 19"/>
            <p:cNvSpPr>
              <a:spLocks noChangeShapeType="1"/>
            </p:cNvSpPr>
            <p:nvPr/>
          </p:nvSpPr>
          <p:spPr bwMode="auto">
            <a:xfrm flipH="1">
              <a:off x="4294" y="2949"/>
              <a:ext cx="537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 flipH="1" flipV="1">
              <a:off x="4294" y="2387"/>
              <a:ext cx="537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 flipH="1">
              <a:off x="4294" y="2853"/>
              <a:ext cx="537" cy="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 flipH="1" flipV="1">
              <a:off x="4294" y="2841"/>
              <a:ext cx="537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7" name="Line 23"/>
            <p:cNvSpPr>
              <a:spLocks noChangeShapeType="1"/>
            </p:cNvSpPr>
            <p:nvPr/>
          </p:nvSpPr>
          <p:spPr bwMode="auto">
            <a:xfrm flipH="1" flipV="1">
              <a:off x="4287" y="3204"/>
              <a:ext cx="54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8" name="Line 24"/>
            <p:cNvSpPr>
              <a:spLocks noChangeShapeType="1"/>
            </p:cNvSpPr>
            <p:nvPr/>
          </p:nvSpPr>
          <p:spPr bwMode="auto">
            <a:xfrm flipH="1">
              <a:off x="4287" y="3068"/>
              <a:ext cx="54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9" name="Line 25"/>
            <p:cNvSpPr>
              <a:spLocks noChangeShapeType="1"/>
            </p:cNvSpPr>
            <p:nvPr/>
          </p:nvSpPr>
          <p:spPr bwMode="auto">
            <a:xfrm flipH="1" flipV="1">
              <a:off x="4294" y="3430"/>
              <a:ext cx="537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auto">
            <a:xfrm flipH="1">
              <a:off x="4294" y="3621"/>
              <a:ext cx="537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1" name="Text Box 27"/>
            <p:cNvSpPr txBox="1">
              <a:spLocks noChangeArrowheads="1"/>
            </p:cNvSpPr>
            <p:nvPr/>
          </p:nvSpPr>
          <p:spPr bwMode="auto">
            <a:xfrm>
              <a:off x="4821" y="1027"/>
              <a:ext cx="191" cy="3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</a:rPr>
                <a:t>a</a:t>
              </a:r>
            </a:p>
            <a:p>
              <a:r>
                <a:rPr lang="en-US" sz="1200">
                  <a:latin typeface="Times New Roman" pitchFamily="18" charset="0"/>
                </a:rPr>
                <a:t>b</a:t>
              </a:r>
            </a:p>
            <a:p>
              <a:r>
                <a:rPr lang="en-US" sz="1200">
                  <a:latin typeface="Times New Roman" pitchFamily="18" charset="0"/>
                </a:rPr>
                <a:t>c</a:t>
              </a:r>
            </a:p>
            <a:p>
              <a:r>
                <a:rPr lang="en-US" sz="1200">
                  <a:latin typeface="Times New Roman" pitchFamily="18" charset="0"/>
                </a:rPr>
                <a:t>d</a:t>
              </a:r>
            </a:p>
            <a:p>
              <a:r>
                <a:rPr lang="en-US" sz="1200">
                  <a:latin typeface="Times New Roman" pitchFamily="18" charset="0"/>
                </a:rPr>
                <a:t>e</a:t>
              </a:r>
            </a:p>
            <a:p>
              <a:r>
                <a:rPr lang="en-US" sz="1200">
                  <a:latin typeface="Times New Roman" pitchFamily="18" charset="0"/>
                </a:rPr>
                <a:t>f</a:t>
              </a:r>
            </a:p>
            <a:p>
              <a:r>
                <a:rPr lang="en-US" sz="1200">
                  <a:latin typeface="Times New Roman" pitchFamily="18" charset="0"/>
                </a:rPr>
                <a:t>g</a:t>
              </a:r>
            </a:p>
            <a:p>
              <a:r>
                <a:rPr lang="en-US" sz="1200">
                  <a:latin typeface="Times New Roman" pitchFamily="18" charset="0"/>
                </a:rPr>
                <a:t>h</a:t>
              </a:r>
            </a:p>
            <a:p>
              <a:r>
                <a:rPr lang="en-US" sz="1200">
                  <a:latin typeface="Times New Roman" pitchFamily="18" charset="0"/>
                </a:rPr>
                <a:t>i</a:t>
              </a:r>
            </a:p>
            <a:p>
              <a:r>
                <a:rPr lang="en-US" sz="1200">
                  <a:latin typeface="Times New Roman" pitchFamily="18" charset="0"/>
                </a:rPr>
                <a:t>j</a:t>
              </a:r>
            </a:p>
            <a:p>
              <a:r>
                <a:rPr lang="en-US" sz="1200">
                  <a:latin typeface="Times New Roman" pitchFamily="18" charset="0"/>
                </a:rPr>
                <a:t>k</a:t>
              </a:r>
            </a:p>
            <a:p>
              <a:r>
                <a:rPr lang="en-US" sz="1200">
                  <a:latin typeface="Times New Roman" pitchFamily="18" charset="0"/>
                </a:rPr>
                <a:t>l</a:t>
              </a:r>
            </a:p>
            <a:p>
              <a:r>
                <a:rPr lang="en-US" sz="1200">
                  <a:latin typeface="Times New Roman" pitchFamily="18" charset="0"/>
                </a:rPr>
                <a:t>m</a:t>
              </a:r>
            </a:p>
            <a:p>
              <a:r>
                <a:rPr lang="en-US" sz="1200">
                  <a:latin typeface="Times New Roman" pitchFamily="18" charset="0"/>
                </a:rPr>
                <a:t>n</a:t>
              </a:r>
            </a:p>
            <a:p>
              <a:r>
                <a:rPr lang="en-US" sz="1200">
                  <a:latin typeface="Times New Roman" pitchFamily="18" charset="0"/>
                </a:rPr>
                <a:t>o</a:t>
              </a:r>
            </a:p>
            <a:p>
              <a:r>
                <a:rPr lang="en-US" sz="1200">
                  <a:latin typeface="Times New Roman" pitchFamily="18" charset="0"/>
                </a:rPr>
                <a:t>p</a:t>
              </a:r>
            </a:p>
            <a:p>
              <a:r>
                <a:rPr lang="en-US" sz="1200">
                  <a:latin typeface="Times New Roman" pitchFamily="18" charset="0"/>
                </a:rPr>
                <a:t>q</a:t>
              </a:r>
            </a:p>
            <a:p>
              <a:r>
                <a:rPr lang="en-US" sz="1200">
                  <a:latin typeface="Times New Roman" pitchFamily="18" charset="0"/>
                </a:rPr>
                <a:t>r</a:t>
              </a:r>
            </a:p>
            <a:p>
              <a:r>
                <a:rPr lang="en-US" sz="1200">
                  <a:latin typeface="Times New Roman" pitchFamily="18" charset="0"/>
                </a:rPr>
                <a:t>s</a:t>
              </a:r>
            </a:p>
            <a:p>
              <a:r>
                <a:rPr lang="en-US" sz="1200">
                  <a:latin typeface="Times New Roman" pitchFamily="18" charset="0"/>
                </a:rPr>
                <a:t>t</a:t>
              </a:r>
            </a:p>
            <a:p>
              <a:r>
                <a:rPr lang="en-US" sz="1200">
                  <a:latin typeface="Times New Roman" pitchFamily="18" charset="0"/>
                </a:rPr>
                <a:t>u</a:t>
              </a:r>
            </a:p>
            <a:p>
              <a:r>
                <a:rPr lang="en-US" sz="1200">
                  <a:latin typeface="Times New Roman" pitchFamily="18" charset="0"/>
                </a:rPr>
                <a:t>v</a:t>
              </a:r>
            </a:p>
            <a:p>
              <a:r>
                <a:rPr lang="en-US" sz="1200">
                  <a:latin typeface="Times New Roman" pitchFamily="18" charset="0"/>
                </a:rPr>
                <a:t>w</a:t>
              </a:r>
            </a:p>
            <a:p>
              <a:r>
                <a:rPr lang="en-US" sz="1200">
                  <a:latin typeface="Times New Roman" pitchFamily="18" charset="0"/>
                </a:rPr>
                <a:t>x</a:t>
              </a:r>
            </a:p>
            <a:p>
              <a:r>
                <a:rPr lang="en-US" sz="1200">
                  <a:latin typeface="Times New Roman" pitchFamily="18" charset="0"/>
                </a:rPr>
                <a:t>y</a:t>
              </a:r>
            </a:p>
            <a:p>
              <a:r>
                <a:rPr lang="en-US" sz="1200">
                  <a:latin typeface="Times New Roman" pitchFamily="18" charset="0"/>
                </a:rPr>
                <a:t>z</a:t>
              </a:r>
              <a:endParaRPr lang="cs-CZ" sz="1200">
                <a:latin typeface="Times New Roman" pitchFamily="18" charset="0"/>
              </a:endParaRPr>
            </a:p>
          </p:txBody>
        </p:sp>
        <p:sp>
          <p:nvSpPr>
            <p:cNvPr id="47132" name="Line 28"/>
            <p:cNvSpPr>
              <a:spLocks noChangeShapeType="1"/>
            </p:cNvSpPr>
            <p:nvPr/>
          </p:nvSpPr>
          <p:spPr bwMode="auto">
            <a:xfrm flipH="1" flipV="1">
              <a:off x="4287" y="1571"/>
              <a:ext cx="54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3" name="Line 29"/>
            <p:cNvSpPr>
              <a:spLocks noChangeShapeType="1"/>
            </p:cNvSpPr>
            <p:nvPr/>
          </p:nvSpPr>
          <p:spPr bwMode="auto">
            <a:xfrm flipH="1">
              <a:off x="4287" y="3748"/>
              <a:ext cx="54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4" name="Line 30"/>
            <p:cNvSpPr>
              <a:spLocks noChangeShapeType="1"/>
            </p:cNvSpPr>
            <p:nvPr/>
          </p:nvSpPr>
          <p:spPr bwMode="auto">
            <a:xfrm flipH="1" flipV="1">
              <a:off x="4287" y="3748"/>
              <a:ext cx="54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5" name="Line 31"/>
            <p:cNvSpPr>
              <a:spLocks noChangeShapeType="1"/>
            </p:cNvSpPr>
            <p:nvPr/>
          </p:nvSpPr>
          <p:spPr bwMode="auto">
            <a:xfrm flipH="1" flipV="1">
              <a:off x="4287" y="3657"/>
              <a:ext cx="54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7136" name="Rectangle 32"/>
          <p:cNvSpPr>
            <a:spLocks noGrp="1" noChangeArrowheads="1"/>
          </p:cNvSpPr>
          <p:nvPr>
            <p:ph type="title"/>
          </p:nvPr>
        </p:nvSpPr>
        <p:spPr>
          <a:xfrm>
            <a:off x="493713" y="312738"/>
            <a:ext cx="8158162" cy="1081087"/>
          </a:xfrm>
        </p:spPr>
        <p:txBody>
          <a:bodyPr/>
          <a:lstStyle/>
          <a:p>
            <a:r>
              <a:rPr lang="cs-CZ"/>
              <a:t>Matematický model rotoru</a:t>
            </a:r>
            <a:endParaRPr lang="en-US"/>
          </a:p>
        </p:txBody>
      </p:sp>
      <p:sp>
        <p:nvSpPr>
          <p:cNvPr id="47137" name="Text Box 33"/>
          <p:cNvSpPr txBox="1">
            <a:spLocks noChangeArrowheads="1"/>
          </p:cNvSpPr>
          <p:nvPr/>
        </p:nvSpPr>
        <p:spPr bwMode="auto">
          <a:xfrm rot="-5400000">
            <a:off x="4610893" y="2224882"/>
            <a:ext cx="3032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 rot="-5400000">
            <a:off x="4332288" y="1665287"/>
            <a:ext cx="838200" cy="4968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 rot="5400000" flipV="1">
            <a:off x="2170906" y="4039394"/>
            <a:ext cx="852488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 rot="5400000" flipV="1">
            <a:off x="2427288" y="3935412"/>
            <a:ext cx="852488" cy="41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 rot="5400000">
            <a:off x="2266950" y="3959225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 rot="5400000">
            <a:off x="2509838" y="4048125"/>
            <a:ext cx="852488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 rot="5400000" flipV="1">
            <a:off x="3125788" y="3770312"/>
            <a:ext cx="852488" cy="741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4" name="Line 40"/>
          <p:cNvSpPr>
            <a:spLocks noChangeShapeType="1"/>
          </p:cNvSpPr>
          <p:nvPr/>
        </p:nvSpPr>
        <p:spPr bwMode="auto">
          <a:xfrm rot="5400000" flipV="1">
            <a:off x="3167857" y="3967956"/>
            <a:ext cx="8636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5" name="Line 41"/>
          <p:cNvSpPr>
            <a:spLocks noChangeShapeType="1"/>
          </p:cNvSpPr>
          <p:nvPr/>
        </p:nvSpPr>
        <p:spPr bwMode="auto">
          <a:xfrm rot="5400000" flipV="1">
            <a:off x="3635376" y="3860800"/>
            <a:ext cx="8636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 rot="5400000" flipV="1">
            <a:off x="3614738" y="4043362"/>
            <a:ext cx="852488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 rot="5400000" flipV="1">
            <a:off x="3981450" y="3844925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8" name="Line 44"/>
          <p:cNvSpPr>
            <a:spLocks noChangeShapeType="1"/>
          </p:cNvSpPr>
          <p:nvPr/>
        </p:nvSpPr>
        <p:spPr bwMode="auto">
          <a:xfrm rot="5400000">
            <a:off x="3445669" y="3688556"/>
            <a:ext cx="852488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 rot="5400000" flipV="1">
            <a:off x="4241800" y="3949700"/>
            <a:ext cx="852488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0" name="Line 46"/>
          <p:cNvSpPr>
            <a:spLocks noChangeShapeType="1"/>
          </p:cNvSpPr>
          <p:nvPr/>
        </p:nvSpPr>
        <p:spPr bwMode="auto">
          <a:xfrm rot="5400000" flipV="1">
            <a:off x="5609431" y="3877469"/>
            <a:ext cx="852488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 rot="5400000">
            <a:off x="3669506" y="3607594"/>
            <a:ext cx="852488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2" name="Line 48"/>
          <p:cNvSpPr>
            <a:spLocks noChangeShapeType="1"/>
          </p:cNvSpPr>
          <p:nvPr/>
        </p:nvSpPr>
        <p:spPr bwMode="auto">
          <a:xfrm rot="5400000" flipV="1">
            <a:off x="4540250" y="4032250"/>
            <a:ext cx="85248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3" name="Line 49"/>
          <p:cNvSpPr>
            <a:spLocks noChangeShapeType="1"/>
          </p:cNvSpPr>
          <p:nvPr/>
        </p:nvSpPr>
        <p:spPr bwMode="auto">
          <a:xfrm rot="5400000" flipV="1">
            <a:off x="5059363" y="4046537"/>
            <a:ext cx="852488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4" name="Line 50"/>
          <p:cNvSpPr>
            <a:spLocks noChangeShapeType="1"/>
          </p:cNvSpPr>
          <p:nvPr/>
        </p:nvSpPr>
        <p:spPr bwMode="auto">
          <a:xfrm rot="5400000">
            <a:off x="4328319" y="3885406"/>
            <a:ext cx="8524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5" name="Line 51"/>
          <p:cNvSpPr>
            <a:spLocks noChangeShapeType="1"/>
          </p:cNvSpPr>
          <p:nvPr/>
        </p:nvSpPr>
        <p:spPr bwMode="auto">
          <a:xfrm rot="5400000" flipV="1">
            <a:off x="4910931" y="4042569"/>
            <a:ext cx="852488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6" name="Line 52"/>
          <p:cNvSpPr>
            <a:spLocks noChangeShapeType="1"/>
          </p:cNvSpPr>
          <p:nvPr/>
        </p:nvSpPr>
        <p:spPr bwMode="auto">
          <a:xfrm rot="5400000">
            <a:off x="5145881" y="3788569"/>
            <a:ext cx="852488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7" name="Line 53"/>
          <p:cNvSpPr>
            <a:spLocks noChangeShapeType="1"/>
          </p:cNvSpPr>
          <p:nvPr/>
        </p:nvSpPr>
        <p:spPr bwMode="auto">
          <a:xfrm rot="5400000">
            <a:off x="5543551" y="3968750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8" name="Line 54"/>
          <p:cNvSpPr>
            <a:spLocks noChangeShapeType="1"/>
          </p:cNvSpPr>
          <p:nvPr/>
        </p:nvSpPr>
        <p:spPr bwMode="auto">
          <a:xfrm rot="5400000" flipV="1">
            <a:off x="5327651" y="3968750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9" name="Line 55"/>
          <p:cNvSpPr>
            <a:spLocks noChangeShapeType="1"/>
          </p:cNvSpPr>
          <p:nvPr/>
        </p:nvSpPr>
        <p:spPr bwMode="auto">
          <a:xfrm rot="5400000">
            <a:off x="5803900" y="4065588"/>
            <a:ext cx="852488" cy="15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0" name="Line 56"/>
          <p:cNvSpPr>
            <a:spLocks noChangeShapeType="1"/>
          </p:cNvSpPr>
          <p:nvPr/>
        </p:nvSpPr>
        <p:spPr bwMode="auto">
          <a:xfrm rot="5400000" flipV="1">
            <a:off x="6348413" y="3824287"/>
            <a:ext cx="852488" cy="633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1" name="Text Box 57"/>
          <p:cNvSpPr txBox="1">
            <a:spLocks noChangeArrowheads="1"/>
          </p:cNvSpPr>
          <p:nvPr/>
        </p:nvSpPr>
        <p:spPr bwMode="auto">
          <a:xfrm rot="-5400000">
            <a:off x="4607719" y="1159669"/>
            <a:ext cx="3032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2" name="Line 58"/>
          <p:cNvSpPr>
            <a:spLocks noChangeShapeType="1"/>
          </p:cNvSpPr>
          <p:nvPr/>
        </p:nvSpPr>
        <p:spPr bwMode="auto">
          <a:xfrm rot="5400000">
            <a:off x="2986881" y="3933032"/>
            <a:ext cx="8651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3" name="Line 59"/>
          <p:cNvSpPr>
            <a:spLocks noChangeShapeType="1"/>
          </p:cNvSpPr>
          <p:nvPr/>
        </p:nvSpPr>
        <p:spPr bwMode="auto">
          <a:xfrm rot="5400000" flipV="1">
            <a:off x="6335713" y="4040188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4" name="Line 60"/>
          <p:cNvSpPr>
            <a:spLocks noChangeShapeType="1"/>
          </p:cNvSpPr>
          <p:nvPr/>
        </p:nvSpPr>
        <p:spPr bwMode="auto">
          <a:xfrm rot="5400000">
            <a:off x="6335713" y="4040188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5" name="Line 61"/>
          <p:cNvSpPr>
            <a:spLocks noChangeShapeType="1"/>
          </p:cNvSpPr>
          <p:nvPr/>
        </p:nvSpPr>
        <p:spPr bwMode="auto">
          <a:xfrm rot="5400000">
            <a:off x="6371432" y="3860006"/>
            <a:ext cx="8636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6" name="Text Box 62"/>
          <p:cNvSpPr txBox="1">
            <a:spLocks noChangeArrowheads="1"/>
          </p:cNvSpPr>
          <p:nvPr/>
        </p:nvSpPr>
        <p:spPr bwMode="auto">
          <a:xfrm>
            <a:off x="2374900" y="4667250"/>
            <a:ext cx="252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</a:rPr>
              <a:t>b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7" name="Text Box 63"/>
          <p:cNvSpPr txBox="1">
            <a:spLocks noChangeArrowheads="1"/>
          </p:cNvSpPr>
          <p:nvPr/>
        </p:nvSpPr>
        <p:spPr bwMode="auto">
          <a:xfrm>
            <a:off x="2536825" y="4667250"/>
            <a:ext cx="292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200">
                <a:latin typeface="Times New Roman" pitchFamily="18" charset="0"/>
              </a:rPr>
              <a:t>d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8" name="Text Box 64"/>
          <p:cNvSpPr txBox="1">
            <a:spLocks noChangeArrowheads="1"/>
          </p:cNvSpPr>
          <p:nvPr/>
        </p:nvSpPr>
        <p:spPr bwMode="auto">
          <a:xfrm>
            <a:off x="2736850" y="4667250"/>
            <a:ext cx="4535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200">
                <a:latin typeface="Times New Roman" pitchFamily="18" charset="0"/>
              </a:rPr>
              <a:t>a   c   i   h    e   l    j   m  f   n   g   o   l   q    r   t   v   p   s   u   </a:t>
            </a:r>
            <a:r>
              <a:rPr lang="en-US" sz="1200">
                <a:latin typeface="Times New Roman" pitchFamily="18" charset="0"/>
              </a:rPr>
              <a:t>z   y   x   w 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9" name="Text Box 65"/>
          <p:cNvSpPr txBox="1">
            <a:spLocks noChangeArrowheads="1"/>
          </p:cNvSpPr>
          <p:nvPr/>
        </p:nvSpPr>
        <p:spPr bwMode="auto">
          <a:xfrm>
            <a:off x="1611313" y="3357563"/>
            <a:ext cx="578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=</a:t>
            </a:r>
            <a:r>
              <a:rPr lang="en-US" sz="3200">
                <a:latin typeface="Times New Roman" pitchFamily="18" charset="0"/>
              </a:rPr>
              <a:t> (                                               )</a:t>
            </a:r>
            <a:endParaRPr lang="cs-CZ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2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5" dur="2000" fill="hold"/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7" dur="2000" fill="hold"/>
                                        <p:tgtEl>
                                          <p:spTgt spid="47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9" dur="2000" fill="hold"/>
                                        <p:tgtEl>
                                          <p:spTgt spid="47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1" dur="2000" fill="hold"/>
                                        <p:tgtEl>
                                          <p:spTgt spid="47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3" dur="2000" fill="hold"/>
                                        <p:tgtEl>
                                          <p:spTgt spid="47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5" dur="2000" fill="hold"/>
                                        <p:tgtEl>
                                          <p:spTgt spid="47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7" dur="2000" fill="hold"/>
                                        <p:tgtEl>
                                          <p:spTgt spid="47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9" dur="2000" fill="hold"/>
                                        <p:tgtEl>
                                          <p:spTgt spid="47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1" dur="2000" fill="hold"/>
                                        <p:tgtEl>
                                          <p:spTgt spid="47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3" dur="2000" fill="hold"/>
                                        <p:tgtEl>
                                          <p:spTgt spid="47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5" dur="2000" fill="hold"/>
                                        <p:tgtEl>
                                          <p:spTgt spid="47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7" dur="2000" fill="hold"/>
                                        <p:tgtEl>
                                          <p:spTgt spid="47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9" dur="2000" fill="hold"/>
                                        <p:tgtEl>
                                          <p:spTgt spid="471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1" dur="2000" fill="hold"/>
                                        <p:tgtEl>
                                          <p:spTgt spid="471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3" dur="2000" fill="hold"/>
                                        <p:tgtEl>
                                          <p:spTgt spid="471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5" dur="2000" fill="hold"/>
                                        <p:tgtEl>
                                          <p:spTgt spid="471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7" dur="2000" fill="hold"/>
                                        <p:tgtEl>
                                          <p:spTgt spid="471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9" dur="2000" fill="hold"/>
                                        <p:tgtEl>
                                          <p:spTgt spid="4716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1" dur="2000" fill="hold"/>
                                        <p:tgtEl>
                                          <p:spTgt spid="4716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3" dur="2000" fill="hold"/>
                                        <p:tgtEl>
                                          <p:spTgt spid="4716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5" dur="2000" fill="hold"/>
                                        <p:tgtEl>
                                          <p:spTgt spid="4716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7" dur="2000" fill="hold"/>
                                        <p:tgtEl>
                                          <p:spTgt spid="4716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9" dur="2000" fill="hold"/>
                                        <p:tgtEl>
                                          <p:spTgt spid="4716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1" dur="2000" fill="hold"/>
                                        <p:tgtEl>
                                          <p:spTgt spid="4716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3" dur="2000" fill="hold"/>
                                        <p:tgtEl>
                                          <p:spTgt spid="4716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5" dur="2000" fill="hold"/>
                                        <p:tgtEl>
                                          <p:spTgt spid="4716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7" dur="2000" fill="hold"/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9" dur="2000" fill="hold"/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1" dur="2000" fill="hold"/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3" dur="2000" fill="hold"/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5" dur="2000" fill="hold"/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7" dur="2000" fill="hold"/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9" dur="2000" fill="hold"/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1" dur="2000" fill="hold"/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3" dur="2000" fill="hold"/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5" dur="2000" fill="hold"/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7" dur="2000" fill="hold"/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9" dur="2000" fill="hold"/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1" dur="2000" fill="hold"/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3" dur="2000" fill="hold"/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5" dur="2000" fill="hold"/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7" dur="2000" fill="hold"/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9" dur="2000" fill="hold"/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1" dur="2000" fill="hold"/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3" dur="2000" fill="hold"/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5" dur="2000" fill="hold"/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7" dur="2000" fill="hold"/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9" dur="2000" fill="hold"/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1" dur="2000" fill="hold"/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3" dur="2000" fill="hold"/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5" dur="2000" fill="hold"/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7" dur="2000" fill="hold"/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4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5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2000"/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2000"/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2000"/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2000"/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2000"/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2000"/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2000"/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2000"/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2000"/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2000"/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2000"/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2000"/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2000"/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2000"/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2000"/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2000"/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2000"/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2000"/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2000"/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2000"/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2000"/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2000"/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2000"/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2000"/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2000"/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2000"/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20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20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20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20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20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3" dur="20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6" dur="20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20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2" dur="20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5" dur="20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20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20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7" dur="20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20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20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20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2000"/>
                                        <p:tgtEl>
                                          <p:spTgt spid="47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2000"/>
                                        <p:tgtEl>
                                          <p:spTgt spid="47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2000"/>
                                        <p:tgtEl>
                                          <p:spTgt spid="47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2000"/>
                                        <p:tgtEl>
                                          <p:spTgt spid="47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2000"/>
                                        <p:tgtEl>
                                          <p:spTgt spid="47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47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2000"/>
                                        <p:tgtEl>
                                          <p:spTgt spid="47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2000"/>
                                        <p:tgtEl>
                                          <p:spTgt spid="47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2000"/>
                                        <p:tgtEl>
                                          <p:spTgt spid="47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2000"/>
                                        <p:tgtEl>
                                          <p:spTgt spid="47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1" dur="2000" fill="hold"/>
                                        <p:tgtEl>
                                          <p:spTgt spid="47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3" dur="2000" fill="hold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5" dur="2000" fill="hold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2000"/>
                            </p:stCondLst>
                            <p:childTnLst>
                              <p:par>
                                <p:cTn id="4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6" grpId="0"/>
      <p:bldP spid="47137" grpId="0" build="allAtOnce"/>
      <p:bldP spid="47137" grpId="1" build="allAtOnce"/>
      <p:bldP spid="47138" grpId="0" animBg="1"/>
      <p:bldP spid="47138" grpId="1" animBg="1"/>
      <p:bldP spid="47139" grpId="0" animBg="1"/>
      <p:bldP spid="47139" grpId="1" animBg="1"/>
      <p:bldP spid="47140" grpId="0" animBg="1"/>
      <p:bldP spid="47140" grpId="1" animBg="1"/>
      <p:bldP spid="47141" grpId="0" animBg="1"/>
      <p:bldP spid="47141" grpId="1" animBg="1"/>
      <p:bldP spid="47142" grpId="0" animBg="1"/>
      <p:bldP spid="47142" grpId="1" animBg="1"/>
      <p:bldP spid="47143" grpId="0" animBg="1"/>
      <p:bldP spid="47143" grpId="1" animBg="1"/>
      <p:bldP spid="47144" grpId="0" animBg="1"/>
      <p:bldP spid="47144" grpId="1" animBg="1"/>
      <p:bldP spid="47145" grpId="0" animBg="1"/>
      <p:bldP spid="47145" grpId="1" animBg="1"/>
      <p:bldP spid="47146" grpId="0" animBg="1"/>
      <p:bldP spid="47146" grpId="1" animBg="1"/>
      <p:bldP spid="47147" grpId="0" animBg="1"/>
      <p:bldP spid="47147" grpId="1" animBg="1"/>
      <p:bldP spid="47148" grpId="0" animBg="1"/>
      <p:bldP spid="47148" grpId="1" animBg="1"/>
      <p:bldP spid="47149" grpId="0" animBg="1"/>
      <p:bldP spid="47149" grpId="1" animBg="1"/>
      <p:bldP spid="47150" grpId="0" animBg="1"/>
      <p:bldP spid="47150" grpId="1" animBg="1"/>
      <p:bldP spid="47151" grpId="0" animBg="1"/>
      <p:bldP spid="47151" grpId="1" animBg="1"/>
      <p:bldP spid="47152" grpId="0" animBg="1"/>
      <p:bldP spid="47152" grpId="1" animBg="1"/>
      <p:bldP spid="47153" grpId="0" animBg="1"/>
      <p:bldP spid="47153" grpId="1" animBg="1"/>
      <p:bldP spid="47154" grpId="0" animBg="1"/>
      <p:bldP spid="47154" grpId="1" animBg="1"/>
      <p:bldP spid="47155" grpId="0" animBg="1"/>
      <p:bldP spid="47155" grpId="1" animBg="1"/>
      <p:bldP spid="47156" grpId="0" animBg="1"/>
      <p:bldP spid="47156" grpId="1" animBg="1"/>
      <p:bldP spid="47157" grpId="0" animBg="1"/>
      <p:bldP spid="47157" grpId="1" animBg="1"/>
      <p:bldP spid="47158" grpId="0" animBg="1"/>
      <p:bldP spid="47158" grpId="1" animBg="1"/>
      <p:bldP spid="47159" grpId="0" animBg="1"/>
      <p:bldP spid="47159" grpId="1" animBg="1"/>
      <p:bldP spid="47160" grpId="0" animBg="1"/>
      <p:bldP spid="47160" grpId="1" animBg="1"/>
      <p:bldP spid="47161" grpId="0" build="allAtOnce"/>
      <p:bldP spid="47162" grpId="0" animBg="1"/>
      <p:bldP spid="47162" grpId="1" animBg="1"/>
      <p:bldP spid="47163" grpId="0" animBg="1"/>
      <p:bldP spid="47163" grpId="1" animBg="1"/>
      <p:bldP spid="47164" grpId="0" animBg="1"/>
      <p:bldP spid="47164" grpId="1" animBg="1"/>
      <p:bldP spid="47165" grpId="0" animBg="1"/>
      <p:bldP spid="47165" grpId="1" animBg="1"/>
      <p:bldP spid="47166" grpId="0"/>
      <p:bldP spid="47166" grpId="1"/>
      <p:bldP spid="47167" grpId="0"/>
      <p:bldP spid="47167" grpId="1"/>
      <p:bldP spid="47168" grpId="0"/>
      <p:bldP spid="47168" grpId="1"/>
      <p:bldP spid="471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/>
              <a:t>Matematický model rotoru</a:t>
            </a:r>
            <a:endParaRPr lang="en-US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843213" y="2565400"/>
            <a:ext cx="5616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651125" y="249237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8267700" y="249237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122488" y="2565400"/>
            <a:ext cx="720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>
                <a:latin typeface="Times New Roman" pitchFamily="18" charset="0"/>
              </a:rPr>
              <a:t>=                 </a:t>
            </a:r>
            <a:endParaRPr lang="en-US" sz="3200">
              <a:latin typeface="Times New Roman" pitchFamily="18" charset="0"/>
            </a:endParaRPr>
          </a:p>
        </p:txBody>
      </p: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052513"/>
            <a:ext cx="1352550" cy="5457825"/>
          </a:xfrm>
          <a:prstGeom prst="rect">
            <a:avLst/>
          </a:prstGeom>
          <a:noFill/>
        </p:spPr>
      </p:pic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755650" y="6597650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742950" y="10064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986088" y="3632200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b d a c i h e l j m f n g o l q r t v p s u z y x v</a:t>
            </a:r>
          </a:p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2795588" y="350043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8412163" y="352425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955800" y="3573463"/>
            <a:ext cx="677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 baseline="30000">
                <a:latin typeface="Times New Roman" pitchFamily="18" charset="0"/>
              </a:rPr>
              <a:t>-1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503488" y="3573463"/>
            <a:ext cx="41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>
                <a:latin typeface="Times New Roman" pitchFamily="18" charset="0"/>
              </a:rPr>
              <a:t>=</a:t>
            </a:r>
            <a:endParaRPr lang="en-US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2" grpId="0"/>
      <p:bldP spid="48133" grpId="0"/>
      <p:bldP spid="48134" grpId="0"/>
      <p:bldP spid="48136" grpId="0" animBg="1"/>
      <p:bldP spid="48137" grpId="0" animBg="1"/>
      <p:bldP spid="48138" grpId="0"/>
      <p:bldP spid="48139" grpId="0"/>
      <p:bldP spid="48140" grpId="0"/>
      <p:bldP spid="48141" grpId="0"/>
      <p:bldP spid="481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Rotory lze násobit</a:t>
            </a:r>
            <a:endParaRPr lang="en-US"/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H="1">
            <a:off x="1560513" y="1712913"/>
            <a:ext cx="852487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H="1">
            <a:off x="1560513" y="1865313"/>
            <a:ext cx="852487" cy="411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H="1" flipV="1">
            <a:off x="1546225" y="1727200"/>
            <a:ext cx="852488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H="1" flipV="1">
            <a:off x="1560513" y="2060575"/>
            <a:ext cx="852487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>
            <a:off x="1560513" y="2398713"/>
            <a:ext cx="852487" cy="741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>
            <a:off x="1549400" y="2636838"/>
            <a:ext cx="8636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1544638" y="2997200"/>
            <a:ext cx="868362" cy="554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1560513" y="3160713"/>
            <a:ext cx="852487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1536700" y="3313113"/>
            <a:ext cx="862013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 flipV="1">
            <a:off x="1560513" y="2636838"/>
            <a:ext cx="852487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1536700" y="3694113"/>
            <a:ext cx="876300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1560513" y="4989513"/>
            <a:ext cx="852487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 flipV="1">
            <a:off x="1560513" y="2779713"/>
            <a:ext cx="852487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1536700" y="4075113"/>
            <a:ext cx="876300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1560513" y="4608513"/>
            <a:ext cx="852487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 flipV="1">
            <a:off x="1560513" y="3716338"/>
            <a:ext cx="852487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H="1">
            <a:off x="1560513" y="4456113"/>
            <a:ext cx="852487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 flipH="1" flipV="1">
            <a:off x="1560513" y="4437063"/>
            <a:ext cx="852487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 flipH="1" flipV="1">
            <a:off x="1549400" y="5013325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1549400" y="4797425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 flipH="1" flipV="1">
            <a:off x="1560513" y="5372100"/>
            <a:ext cx="852487" cy="150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H="1">
            <a:off x="1560513" y="5675313"/>
            <a:ext cx="852487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2397125" y="1562100"/>
            <a:ext cx="2016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H="1" flipV="1">
            <a:off x="1549400" y="2420938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 flipH="1">
            <a:off x="1549400" y="587692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 flipH="1" flipV="1">
            <a:off x="1549400" y="587692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 flipH="1" flipV="1">
            <a:off x="1549400" y="5732463"/>
            <a:ext cx="8636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 flipV="1">
            <a:off x="690563" y="1916113"/>
            <a:ext cx="866775" cy="1401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 flipV="1">
            <a:off x="688975" y="2276475"/>
            <a:ext cx="868363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4" name="Line 32"/>
          <p:cNvSpPr>
            <a:spLocks noChangeShapeType="1"/>
          </p:cNvSpPr>
          <p:nvPr/>
        </p:nvSpPr>
        <p:spPr bwMode="auto">
          <a:xfrm flipV="1">
            <a:off x="698500" y="1712913"/>
            <a:ext cx="844550" cy="2528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>
            <a:off x="709613" y="1704975"/>
            <a:ext cx="847725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 flipV="1">
            <a:off x="685800" y="3140075"/>
            <a:ext cx="871538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7" name="Line 35"/>
          <p:cNvSpPr>
            <a:spLocks noChangeShapeType="1"/>
          </p:cNvSpPr>
          <p:nvPr/>
        </p:nvSpPr>
        <p:spPr bwMode="auto">
          <a:xfrm>
            <a:off x="685800" y="2085975"/>
            <a:ext cx="871538" cy="91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>
            <a:off x="685800" y="1885950"/>
            <a:ext cx="852488" cy="166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>
            <a:off x="685800" y="2446338"/>
            <a:ext cx="871538" cy="909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0" name="Line 38"/>
          <p:cNvSpPr>
            <a:spLocks noChangeShapeType="1"/>
          </p:cNvSpPr>
          <p:nvPr/>
        </p:nvSpPr>
        <p:spPr bwMode="auto">
          <a:xfrm flipV="1">
            <a:off x="684213" y="3914775"/>
            <a:ext cx="849312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1" name="Line 39"/>
          <p:cNvSpPr>
            <a:spLocks noChangeShapeType="1"/>
          </p:cNvSpPr>
          <p:nvPr/>
        </p:nvSpPr>
        <p:spPr bwMode="auto">
          <a:xfrm>
            <a:off x="688975" y="2268538"/>
            <a:ext cx="868363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2" name="Line 40"/>
          <p:cNvSpPr>
            <a:spLocks noChangeShapeType="1"/>
          </p:cNvSpPr>
          <p:nvPr/>
        </p:nvSpPr>
        <p:spPr bwMode="auto">
          <a:xfrm>
            <a:off x="685800" y="2990850"/>
            <a:ext cx="850900" cy="1108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696913" y="2776538"/>
            <a:ext cx="860425" cy="274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4" name="Line 42"/>
          <p:cNvSpPr>
            <a:spLocks noChangeShapeType="1"/>
          </p:cNvSpPr>
          <p:nvPr/>
        </p:nvSpPr>
        <p:spPr bwMode="auto">
          <a:xfrm>
            <a:off x="687388" y="2614613"/>
            <a:ext cx="869950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5" name="Line 43"/>
          <p:cNvSpPr>
            <a:spLocks noChangeShapeType="1"/>
          </p:cNvSpPr>
          <p:nvPr/>
        </p:nvSpPr>
        <p:spPr bwMode="auto">
          <a:xfrm>
            <a:off x="685800" y="3684588"/>
            <a:ext cx="842963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6" name="Line 44"/>
          <p:cNvSpPr>
            <a:spLocks noChangeShapeType="1"/>
          </p:cNvSpPr>
          <p:nvPr/>
        </p:nvSpPr>
        <p:spPr bwMode="auto">
          <a:xfrm flipV="1">
            <a:off x="671513" y="4797425"/>
            <a:ext cx="885825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7" name="Line 45"/>
          <p:cNvSpPr>
            <a:spLocks noChangeShapeType="1"/>
          </p:cNvSpPr>
          <p:nvPr/>
        </p:nvSpPr>
        <p:spPr bwMode="auto">
          <a:xfrm>
            <a:off x="685800" y="3151188"/>
            <a:ext cx="871538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8" name="Line 46"/>
          <p:cNvSpPr>
            <a:spLocks noChangeShapeType="1"/>
          </p:cNvSpPr>
          <p:nvPr/>
        </p:nvSpPr>
        <p:spPr bwMode="auto">
          <a:xfrm flipV="1">
            <a:off x="687388" y="4652963"/>
            <a:ext cx="869950" cy="1243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 flipV="1">
            <a:off x="709613" y="4437063"/>
            <a:ext cx="847725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0" name="Line 48"/>
          <p:cNvSpPr>
            <a:spLocks noChangeShapeType="1"/>
          </p:cNvSpPr>
          <p:nvPr/>
        </p:nvSpPr>
        <p:spPr bwMode="auto">
          <a:xfrm>
            <a:off x="674688" y="4810125"/>
            <a:ext cx="88265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1" name="Line 49"/>
          <p:cNvSpPr>
            <a:spLocks noChangeShapeType="1"/>
          </p:cNvSpPr>
          <p:nvPr/>
        </p:nvSpPr>
        <p:spPr bwMode="auto">
          <a:xfrm flipV="1">
            <a:off x="703263" y="5156200"/>
            <a:ext cx="854075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2" name="Line 50"/>
          <p:cNvSpPr>
            <a:spLocks noChangeShapeType="1"/>
          </p:cNvSpPr>
          <p:nvPr/>
        </p:nvSpPr>
        <p:spPr bwMode="auto">
          <a:xfrm flipV="1">
            <a:off x="696913" y="5372100"/>
            <a:ext cx="8604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3" name="Line 51"/>
          <p:cNvSpPr>
            <a:spLocks noChangeShapeType="1"/>
          </p:cNvSpPr>
          <p:nvPr/>
        </p:nvSpPr>
        <p:spPr bwMode="auto">
          <a:xfrm>
            <a:off x="696913" y="6062663"/>
            <a:ext cx="860425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4" name="Line 52"/>
          <p:cNvSpPr>
            <a:spLocks noChangeShapeType="1"/>
          </p:cNvSpPr>
          <p:nvPr/>
        </p:nvSpPr>
        <p:spPr bwMode="auto">
          <a:xfrm flipV="1">
            <a:off x="693738" y="2420938"/>
            <a:ext cx="863600" cy="293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5" name="Line 53"/>
          <p:cNvSpPr>
            <a:spLocks noChangeShapeType="1"/>
          </p:cNvSpPr>
          <p:nvPr/>
        </p:nvSpPr>
        <p:spPr bwMode="auto">
          <a:xfrm>
            <a:off x="695325" y="4448175"/>
            <a:ext cx="862013" cy="164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6" name="Line 54"/>
          <p:cNvSpPr>
            <a:spLocks noChangeShapeType="1"/>
          </p:cNvSpPr>
          <p:nvPr/>
        </p:nvSpPr>
        <p:spPr bwMode="auto">
          <a:xfrm flipV="1">
            <a:off x="695325" y="5876925"/>
            <a:ext cx="862013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7" name="Line 55"/>
          <p:cNvSpPr>
            <a:spLocks noChangeShapeType="1"/>
          </p:cNvSpPr>
          <p:nvPr/>
        </p:nvSpPr>
        <p:spPr bwMode="auto">
          <a:xfrm>
            <a:off x="685800" y="4086225"/>
            <a:ext cx="871538" cy="1646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8" name="Text Box 56"/>
          <p:cNvSpPr txBox="1">
            <a:spLocks noChangeArrowheads="1"/>
          </p:cNvSpPr>
          <p:nvPr/>
        </p:nvSpPr>
        <p:spPr bwMode="auto">
          <a:xfrm>
            <a:off x="468313" y="1555750"/>
            <a:ext cx="3032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9209" name="Rectangle 57"/>
          <p:cNvSpPr>
            <a:spLocks noChangeArrowheads="1"/>
          </p:cNvSpPr>
          <p:nvPr/>
        </p:nvSpPr>
        <p:spPr bwMode="auto">
          <a:xfrm>
            <a:off x="684213" y="1557338"/>
            <a:ext cx="1727200" cy="48974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210" name="Line 58"/>
          <p:cNvSpPr>
            <a:spLocks noChangeShapeType="1"/>
          </p:cNvSpPr>
          <p:nvPr/>
        </p:nvSpPr>
        <p:spPr bwMode="auto">
          <a:xfrm>
            <a:off x="1533525" y="1547813"/>
            <a:ext cx="14288" cy="4900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11" name="Text Box 59"/>
          <p:cNvSpPr txBox="1">
            <a:spLocks noChangeArrowheads="1"/>
          </p:cNvSpPr>
          <p:nvPr/>
        </p:nvSpPr>
        <p:spPr bwMode="auto">
          <a:xfrm>
            <a:off x="827088" y="6375400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M</a:t>
            </a:r>
            <a:endParaRPr lang="cs-CZ" sz="2400" i="1">
              <a:latin typeface="Times New Roman" pitchFamily="18" charset="0"/>
            </a:endParaRPr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1738313" y="63769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N</a:t>
            </a:r>
            <a:endParaRPr lang="cs-CZ" sz="2400" i="1">
              <a:latin typeface="Times New Roman" pitchFamily="18" charset="0"/>
            </a:endParaRP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4984750" y="3594100"/>
            <a:ext cx="203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49214" name="Text Box 62"/>
          <p:cNvSpPr txBox="1">
            <a:spLocks noChangeArrowheads="1"/>
          </p:cNvSpPr>
          <p:nvPr/>
        </p:nvSpPr>
        <p:spPr bwMode="auto">
          <a:xfrm>
            <a:off x="3355975" y="1916113"/>
            <a:ext cx="56086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15" name="Text Box 63"/>
          <p:cNvSpPr txBox="1">
            <a:spLocks noChangeArrowheads="1"/>
          </p:cNvSpPr>
          <p:nvPr/>
        </p:nvSpPr>
        <p:spPr bwMode="auto">
          <a:xfrm>
            <a:off x="2825750" y="1989138"/>
            <a:ext cx="59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N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16" name="Text Box 64"/>
          <p:cNvSpPr txBox="1">
            <a:spLocks noChangeArrowheads="1"/>
          </p:cNvSpPr>
          <p:nvPr/>
        </p:nvSpPr>
        <p:spPr bwMode="auto">
          <a:xfrm>
            <a:off x="3189288" y="191611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17" name="Text Box 65"/>
          <p:cNvSpPr txBox="1">
            <a:spLocks noChangeArrowheads="1"/>
          </p:cNvSpPr>
          <p:nvPr/>
        </p:nvSpPr>
        <p:spPr bwMode="auto">
          <a:xfrm>
            <a:off x="8805863" y="187801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18" name="Text Box 66"/>
          <p:cNvSpPr txBox="1">
            <a:spLocks noChangeArrowheads="1"/>
          </p:cNvSpPr>
          <p:nvPr/>
        </p:nvSpPr>
        <p:spPr bwMode="auto">
          <a:xfrm>
            <a:off x="3348038" y="2551113"/>
            <a:ext cx="5708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b d a c i h e k j m f n g o l q r t v p s u z y x w </a:t>
            </a:r>
          </a:p>
          <a:p>
            <a:r>
              <a:rPr lang="cs-CZ" sz="1400">
                <a:latin typeface="Courier New" pitchFamily="49" charset="0"/>
              </a:rPr>
              <a:t>j m o a k c u b e q d h f l i x t v g s r w y p z n 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19" name="Rectangle 67"/>
          <p:cNvSpPr>
            <a:spLocks noChangeArrowheads="1"/>
          </p:cNvSpPr>
          <p:nvPr/>
        </p:nvSpPr>
        <p:spPr bwMode="auto">
          <a:xfrm>
            <a:off x="3190875" y="2492375"/>
            <a:ext cx="274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0" name="Text Box 68"/>
          <p:cNvSpPr txBox="1">
            <a:spLocks noChangeArrowheads="1"/>
          </p:cNvSpPr>
          <p:nvPr/>
        </p:nvSpPr>
        <p:spPr bwMode="auto">
          <a:xfrm>
            <a:off x="8815388" y="2505075"/>
            <a:ext cx="303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1" name="Text Box 69"/>
          <p:cNvSpPr txBox="1">
            <a:spLocks noChangeArrowheads="1"/>
          </p:cNvSpPr>
          <p:nvPr/>
        </p:nvSpPr>
        <p:spPr bwMode="auto">
          <a:xfrm>
            <a:off x="2808288" y="2565400"/>
            <a:ext cx="522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M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22" name="Text Box 70"/>
          <p:cNvSpPr txBox="1">
            <a:spLocks noChangeArrowheads="1"/>
          </p:cNvSpPr>
          <p:nvPr/>
        </p:nvSpPr>
        <p:spPr bwMode="auto">
          <a:xfrm>
            <a:off x="3360738" y="3357563"/>
            <a:ext cx="5997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j m o a k c u b e q d h f l i x t v g s r w y p z n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23" name="Text Box 71"/>
          <p:cNvSpPr txBox="1">
            <a:spLocks noChangeArrowheads="1"/>
          </p:cNvSpPr>
          <p:nvPr/>
        </p:nvSpPr>
        <p:spPr bwMode="auto">
          <a:xfrm>
            <a:off x="3225800" y="33575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4" name="Text Box 72"/>
          <p:cNvSpPr txBox="1">
            <a:spLocks noChangeArrowheads="1"/>
          </p:cNvSpPr>
          <p:nvPr/>
        </p:nvSpPr>
        <p:spPr bwMode="auto">
          <a:xfrm>
            <a:off x="8789988" y="333216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5" name="Text Box 73"/>
          <p:cNvSpPr txBox="1">
            <a:spLocks noChangeArrowheads="1"/>
          </p:cNvSpPr>
          <p:nvPr/>
        </p:nvSpPr>
        <p:spPr bwMode="auto">
          <a:xfrm>
            <a:off x="2649538" y="3429000"/>
            <a:ext cx="72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MN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9226" name="Text Box 74"/>
          <p:cNvSpPr txBox="1">
            <a:spLocks noChangeArrowheads="1"/>
          </p:cNvSpPr>
          <p:nvPr/>
        </p:nvSpPr>
        <p:spPr bwMode="auto">
          <a:xfrm>
            <a:off x="3348038" y="4221163"/>
            <a:ext cx="60483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l m b g s c h a f i d j r k n v y p t u z e o w q x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27" name="Text Box 75"/>
          <p:cNvSpPr txBox="1">
            <a:spLocks noChangeArrowheads="1"/>
          </p:cNvSpPr>
          <p:nvPr/>
        </p:nvSpPr>
        <p:spPr bwMode="auto">
          <a:xfrm>
            <a:off x="3225800" y="41957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8" name="Text Box 76"/>
          <p:cNvSpPr txBox="1">
            <a:spLocks noChangeArrowheads="1"/>
          </p:cNvSpPr>
          <p:nvPr/>
        </p:nvSpPr>
        <p:spPr bwMode="auto">
          <a:xfrm>
            <a:off x="8797925" y="41957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9" name="Text Box 77"/>
          <p:cNvSpPr txBox="1">
            <a:spLocks noChangeArrowheads="1"/>
          </p:cNvSpPr>
          <p:nvPr/>
        </p:nvSpPr>
        <p:spPr bwMode="auto">
          <a:xfrm>
            <a:off x="2665413" y="4221163"/>
            <a:ext cx="72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NM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30" name="Text Box 78"/>
          <p:cNvSpPr txBox="1">
            <a:spLocks noChangeArrowheads="1"/>
          </p:cNvSpPr>
          <p:nvPr/>
        </p:nvSpPr>
        <p:spPr bwMode="auto">
          <a:xfrm>
            <a:off x="3709988" y="4941888"/>
            <a:ext cx="4175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MN   </a:t>
            </a:r>
            <a:r>
              <a:rPr lang="cs-CZ" sz="3200" b="1">
                <a:latin typeface="Times New Roman" pitchFamily="18" charset="0"/>
              </a:rPr>
              <a:t>se nerovná</a:t>
            </a:r>
            <a:r>
              <a:rPr lang="cs-CZ" sz="3200" i="1">
                <a:latin typeface="Times New Roman" pitchFamily="18" charset="0"/>
              </a:rPr>
              <a:t>   NM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1" name="Text Box 79"/>
          <p:cNvSpPr txBox="1">
            <a:spLocks noChangeArrowheads="1"/>
          </p:cNvSpPr>
          <p:nvPr/>
        </p:nvSpPr>
        <p:spPr bwMode="auto">
          <a:xfrm>
            <a:off x="3635375" y="5589588"/>
            <a:ext cx="287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R</a:t>
            </a:r>
            <a:r>
              <a:rPr lang="cs-CZ" sz="3600">
                <a:latin typeface="Times New Roman" pitchFamily="18" charset="0"/>
              </a:rPr>
              <a:t>(</a:t>
            </a:r>
            <a:r>
              <a:rPr lang="cs-CZ" sz="3200" i="1">
                <a:latin typeface="Times New Roman" pitchFamily="18" charset="0"/>
              </a:rPr>
              <a:t>MN</a:t>
            </a:r>
            <a:r>
              <a:rPr lang="cs-CZ" sz="3600">
                <a:latin typeface="Times New Roman" pitchFamily="18" charset="0"/>
              </a:rPr>
              <a:t>)</a:t>
            </a:r>
            <a:r>
              <a:rPr lang="cs-CZ" sz="3200" i="1">
                <a:latin typeface="Times New Roman" pitchFamily="18" charset="0"/>
              </a:rPr>
              <a:t>=</a:t>
            </a:r>
            <a:r>
              <a:rPr lang="cs-CZ" sz="3600">
                <a:latin typeface="Times New Roman" pitchFamily="18" charset="0"/>
              </a:rPr>
              <a:t>(</a:t>
            </a:r>
            <a:r>
              <a:rPr lang="cs-CZ" sz="3200" i="1">
                <a:latin typeface="Times New Roman" pitchFamily="18" charset="0"/>
              </a:rPr>
              <a:t>RM</a:t>
            </a:r>
            <a:r>
              <a:rPr lang="cs-CZ" sz="3600">
                <a:latin typeface="Times New Roman" pitchFamily="18" charset="0"/>
              </a:rPr>
              <a:t>)</a:t>
            </a:r>
            <a:r>
              <a:rPr lang="cs-CZ" sz="3200" i="1">
                <a:latin typeface="Times New Roman" pitchFamily="18" charset="0"/>
              </a:rPr>
              <a:t>N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2" name="Text Box 80"/>
          <p:cNvSpPr txBox="1">
            <a:spLocks noChangeArrowheads="1"/>
          </p:cNvSpPr>
          <p:nvPr/>
        </p:nvSpPr>
        <p:spPr bwMode="auto">
          <a:xfrm>
            <a:off x="6280150" y="5632450"/>
            <a:ext cx="1316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=RMN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3" name="Line 81"/>
          <p:cNvSpPr>
            <a:spLocks noChangeShapeType="1"/>
          </p:cNvSpPr>
          <p:nvPr/>
        </p:nvSpPr>
        <p:spPr bwMode="auto">
          <a:xfrm flipH="1">
            <a:off x="965200" y="1341438"/>
            <a:ext cx="115887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9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316 4.44444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-0.03629 4.4444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10" grpId="0" animBg="1"/>
      <p:bldP spid="49212" grpId="0"/>
      <p:bldP spid="49214" grpId="0"/>
      <p:bldP spid="49215" grpId="0"/>
      <p:bldP spid="49216" grpId="0"/>
      <p:bldP spid="49217" grpId="0"/>
      <p:bldP spid="49218" grpId="0"/>
      <p:bldP spid="49219" grpId="0"/>
      <p:bldP spid="49220" grpId="0"/>
      <p:bldP spid="49221" grpId="0"/>
      <p:bldP spid="49222" grpId="0"/>
      <p:bldP spid="49223" grpId="0"/>
      <p:bldP spid="49224" grpId="0"/>
      <p:bldP spid="49225" grpId="0"/>
      <p:bldP spid="49226" grpId="0"/>
      <p:bldP spid="49227" grpId="0"/>
      <p:bldP spid="49228" grpId="0"/>
      <p:bldP spid="49229" grpId="0"/>
      <p:bldP spid="49230" grpId="0"/>
      <p:bldP spid="49231" grpId="0"/>
      <p:bldP spid="49232" grpId="0"/>
      <p:bldP spid="492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Grafické znázornění permutací</a:t>
            </a:r>
            <a:endParaRPr lang="en-U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846138" y="1514475"/>
            <a:ext cx="720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>
                <a:latin typeface="Times New Roman" pitchFamily="18" charset="0"/>
              </a:rPr>
              <a:t>=                 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403350" y="147002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619250" y="1557338"/>
            <a:ext cx="5616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7083425" y="148590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V="1">
            <a:off x="827088" y="2708275"/>
            <a:ext cx="6492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1476375" y="2708275"/>
            <a:ext cx="57467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1331913" y="3429000"/>
            <a:ext cx="7191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H="1" flipV="1">
            <a:off x="827088" y="3429000"/>
            <a:ext cx="5048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3203575" y="26368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4140200" y="2636838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H="1">
            <a:off x="3563938" y="3357563"/>
            <a:ext cx="8636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 flipH="1" flipV="1">
            <a:off x="2987675" y="3357563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 flipV="1">
            <a:off x="2987675" y="2636838"/>
            <a:ext cx="2159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>
            <a:off x="5724525" y="2636838"/>
            <a:ext cx="7921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V="1">
            <a:off x="5219700" y="2636838"/>
            <a:ext cx="5048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4" name="Line 34"/>
          <p:cNvSpPr>
            <a:spLocks noChangeShapeType="1"/>
          </p:cNvSpPr>
          <p:nvPr/>
        </p:nvSpPr>
        <p:spPr bwMode="auto">
          <a:xfrm flipV="1">
            <a:off x="7235825" y="2852738"/>
            <a:ext cx="6492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7885113" y="2852738"/>
            <a:ext cx="5032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 flipH="1">
            <a:off x="7235825" y="36449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 flipV="1">
            <a:off x="1042988" y="4652963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>
            <a:off x="1835150" y="4652963"/>
            <a:ext cx="5048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9" name="Line 39"/>
          <p:cNvSpPr>
            <a:spLocks noChangeShapeType="1"/>
          </p:cNvSpPr>
          <p:nvPr/>
        </p:nvSpPr>
        <p:spPr bwMode="auto">
          <a:xfrm flipH="1">
            <a:off x="1403350" y="5445125"/>
            <a:ext cx="9366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 flipH="1" flipV="1">
            <a:off x="1042988" y="5300663"/>
            <a:ext cx="3603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 flipV="1">
            <a:off x="3492500" y="4581525"/>
            <a:ext cx="792163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2" name="Line 42"/>
          <p:cNvSpPr>
            <a:spLocks noChangeShapeType="1"/>
          </p:cNvSpPr>
          <p:nvPr/>
        </p:nvSpPr>
        <p:spPr bwMode="auto">
          <a:xfrm>
            <a:off x="4284663" y="4581525"/>
            <a:ext cx="50323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5" name="Line 45"/>
          <p:cNvSpPr>
            <a:spLocks noChangeShapeType="1"/>
          </p:cNvSpPr>
          <p:nvPr/>
        </p:nvSpPr>
        <p:spPr bwMode="auto">
          <a:xfrm flipV="1">
            <a:off x="5867400" y="4652963"/>
            <a:ext cx="6492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6" name="Line 46"/>
          <p:cNvSpPr>
            <a:spLocks noChangeShapeType="1"/>
          </p:cNvSpPr>
          <p:nvPr/>
        </p:nvSpPr>
        <p:spPr bwMode="auto">
          <a:xfrm flipV="1">
            <a:off x="7308850" y="4652963"/>
            <a:ext cx="6477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2339975" y="6165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49" name="Text Box 49"/>
          <p:cNvSpPr txBox="1">
            <a:spLocks noChangeArrowheads="1"/>
          </p:cNvSpPr>
          <p:nvPr/>
        </p:nvSpPr>
        <p:spPr bwMode="auto">
          <a:xfrm>
            <a:off x="3132138" y="6165850"/>
            <a:ext cx="507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Cyklick</a:t>
            </a:r>
            <a:r>
              <a:rPr lang="cs-CZ"/>
              <a:t>ý typ permutace </a:t>
            </a:r>
            <a:r>
              <a:rPr lang="cs-CZ" i="1"/>
              <a:t>N </a:t>
            </a:r>
            <a:r>
              <a:rPr lang="cs-CZ"/>
              <a:t>:  (0,2,3,2,1,0,0, . . . . )</a:t>
            </a:r>
            <a:endParaRPr lang="en-US" i="1"/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539750" y="32845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1319213" y="23876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1252" name="Text Box 52"/>
          <p:cNvSpPr txBox="1">
            <a:spLocks noChangeArrowheads="1"/>
          </p:cNvSpPr>
          <p:nvPr/>
        </p:nvSpPr>
        <p:spPr bwMode="auto">
          <a:xfrm>
            <a:off x="2051050" y="32131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d</a:t>
            </a:r>
            <a:endParaRPr lang="en-US" sz="1600"/>
          </a:p>
        </p:txBody>
      </p:sp>
      <p:sp>
        <p:nvSpPr>
          <p:cNvPr id="51253" name="Text Box 53"/>
          <p:cNvSpPr txBox="1">
            <a:spLocks noChangeArrowheads="1"/>
          </p:cNvSpPr>
          <p:nvPr/>
        </p:nvSpPr>
        <p:spPr bwMode="auto">
          <a:xfrm>
            <a:off x="1187450" y="40767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1254" name="Text Box 54"/>
          <p:cNvSpPr txBox="1">
            <a:spLocks noChangeArrowheads="1"/>
          </p:cNvSpPr>
          <p:nvPr/>
        </p:nvSpPr>
        <p:spPr bwMode="auto">
          <a:xfrm>
            <a:off x="2713038" y="31877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e</a:t>
            </a:r>
            <a:endParaRPr lang="en-US" sz="1600"/>
          </a:p>
        </p:txBody>
      </p:sp>
      <p:sp>
        <p:nvSpPr>
          <p:cNvPr id="51255" name="Text Box 55"/>
          <p:cNvSpPr txBox="1">
            <a:spLocks noChangeArrowheads="1"/>
          </p:cNvSpPr>
          <p:nvPr/>
        </p:nvSpPr>
        <p:spPr bwMode="auto">
          <a:xfrm>
            <a:off x="2916238" y="2492375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i</a:t>
            </a:r>
            <a:endParaRPr lang="en-US" sz="1600"/>
          </a:p>
        </p:txBody>
      </p:sp>
      <p:sp>
        <p:nvSpPr>
          <p:cNvPr id="51256" name="Text Box 56"/>
          <p:cNvSpPr txBox="1">
            <a:spLocks noChangeArrowheads="1"/>
          </p:cNvSpPr>
          <p:nvPr/>
        </p:nvSpPr>
        <p:spPr bwMode="auto">
          <a:xfrm>
            <a:off x="4067175" y="2276475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j</a:t>
            </a:r>
            <a:endParaRPr lang="en-US" sz="1600"/>
          </a:p>
        </p:txBody>
      </p:sp>
      <p:sp>
        <p:nvSpPr>
          <p:cNvPr id="51257" name="Text Box 57"/>
          <p:cNvSpPr txBox="1">
            <a:spLocks noChangeArrowheads="1"/>
          </p:cNvSpPr>
          <p:nvPr/>
        </p:nvSpPr>
        <p:spPr bwMode="auto">
          <a:xfrm>
            <a:off x="4427538" y="3141663"/>
            <a:ext cx="354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m</a:t>
            </a:r>
            <a:endParaRPr lang="en-US" sz="1600"/>
          </a:p>
        </p:txBody>
      </p:sp>
      <p:sp>
        <p:nvSpPr>
          <p:cNvPr id="51258" name="Text Box 58"/>
          <p:cNvSpPr txBox="1">
            <a:spLocks noChangeArrowheads="1"/>
          </p:cNvSpPr>
          <p:nvPr/>
        </p:nvSpPr>
        <p:spPr bwMode="auto">
          <a:xfrm>
            <a:off x="3454400" y="38227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g</a:t>
            </a:r>
            <a:endParaRPr lang="en-US" sz="1600"/>
          </a:p>
        </p:txBody>
      </p:sp>
      <p:sp>
        <p:nvSpPr>
          <p:cNvPr id="51259" name="Line 59"/>
          <p:cNvSpPr>
            <a:spLocks noChangeShapeType="1"/>
          </p:cNvSpPr>
          <p:nvPr/>
        </p:nvSpPr>
        <p:spPr bwMode="auto">
          <a:xfrm flipH="1">
            <a:off x="5219700" y="3213100"/>
            <a:ext cx="129698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5003800" y="33909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f</a:t>
            </a:r>
            <a:endParaRPr lang="en-US" sz="1600"/>
          </a:p>
        </p:txBody>
      </p:sp>
      <p:sp>
        <p:nvSpPr>
          <p:cNvPr id="51261" name="Text Box 61"/>
          <p:cNvSpPr txBox="1">
            <a:spLocks noChangeArrowheads="1"/>
          </p:cNvSpPr>
          <p:nvPr/>
        </p:nvSpPr>
        <p:spPr bwMode="auto">
          <a:xfrm>
            <a:off x="5567363" y="23018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h</a:t>
            </a:r>
            <a:endParaRPr lang="en-US" sz="1600"/>
          </a:p>
        </p:txBody>
      </p:sp>
      <p:sp>
        <p:nvSpPr>
          <p:cNvPr id="51262" name="Text Box 62"/>
          <p:cNvSpPr txBox="1">
            <a:spLocks noChangeArrowheads="1"/>
          </p:cNvSpPr>
          <p:nvPr/>
        </p:nvSpPr>
        <p:spPr bwMode="auto">
          <a:xfrm>
            <a:off x="6516688" y="2997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k</a:t>
            </a:r>
            <a:endParaRPr lang="en-US" sz="1600"/>
          </a:p>
        </p:txBody>
      </p:sp>
      <p:sp>
        <p:nvSpPr>
          <p:cNvPr id="51263" name="Text Box 63"/>
          <p:cNvSpPr txBox="1">
            <a:spLocks noChangeArrowheads="1"/>
          </p:cNvSpPr>
          <p:nvPr/>
        </p:nvSpPr>
        <p:spPr bwMode="auto">
          <a:xfrm>
            <a:off x="7019925" y="3500438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l</a:t>
            </a:r>
            <a:endParaRPr lang="en-US" sz="1600"/>
          </a:p>
        </p:txBody>
      </p:sp>
      <p:sp>
        <p:nvSpPr>
          <p:cNvPr id="51264" name="Text Box 64"/>
          <p:cNvSpPr txBox="1">
            <a:spLocks noChangeArrowheads="1"/>
          </p:cNvSpPr>
          <p:nvPr/>
        </p:nvSpPr>
        <p:spPr bwMode="auto">
          <a:xfrm>
            <a:off x="7740650" y="25400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n</a:t>
            </a:r>
            <a:endParaRPr lang="en-US" sz="1600"/>
          </a:p>
        </p:txBody>
      </p:sp>
      <p:sp>
        <p:nvSpPr>
          <p:cNvPr id="51265" name="Text Box 65"/>
          <p:cNvSpPr txBox="1">
            <a:spLocks noChangeArrowheads="1"/>
          </p:cNvSpPr>
          <p:nvPr/>
        </p:nvSpPr>
        <p:spPr bwMode="auto">
          <a:xfrm>
            <a:off x="8362950" y="35004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o</a:t>
            </a:r>
            <a:endParaRPr lang="en-US" sz="1600"/>
          </a:p>
        </p:txBody>
      </p:sp>
      <p:sp>
        <p:nvSpPr>
          <p:cNvPr id="51266" name="Text Box 66"/>
          <p:cNvSpPr txBox="1">
            <a:spLocks noChangeArrowheads="1"/>
          </p:cNvSpPr>
          <p:nvPr/>
        </p:nvSpPr>
        <p:spPr bwMode="auto">
          <a:xfrm>
            <a:off x="755650" y="51577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1267" name="Text Box 67"/>
          <p:cNvSpPr txBox="1">
            <a:spLocks noChangeArrowheads="1"/>
          </p:cNvSpPr>
          <p:nvPr/>
        </p:nvSpPr>
        <p:spPr bwMode="auto">
          <a:xfrm>
            <a:off x="1692275" y="42926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q</a:t>
            </a:r>
            <a:endParaRPr lang="en-US" sz="1600"/>
          </a:p>
        </p:txBody>
      </p:sp>
      <p:sp>
        <p:nvSpPr>
          <p:cNvPr id="51268" name="Text Box 68"/>
          <p:cNvSpPr txBox="1">
            <a:spLocks noChangeArrowheads="1"/>
          </p:cNvSpPr>
          <p:nvPr/>
        </p:nvSpPr>
        <p:spPr bwMode="auto">
          <a:xfrm>
            <a:off x="2339975" y="5300663"/>
            <a:ext cx="252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r</a:t>
            </a:r>
            <a:endParaRPr lang="en-US" sz="1600"/>
          </a:p>
        </p:txBody>
      </p:sp>
      <p:sp>
        <p:nvSpPr>
          <p:cNvPr id="51269" name="Text Box 69"/>
          <p:cNvSpPr txBox="1">
            <a:spLocks noChangeArrowheads="1"/>
          </p:cNvSpPr>
          <p:nvPr/>
        </p:nvSpPr>
        <p:spPr bwMode="auto">
          <a:xfrm>
            <a:off x="1331913" y="6067425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t</a:t>
            </a:r>
            <a:endParaRPr lang="en-US" sz="1600"/>
          </a:p>
        </p:txBody>
      </p:sp>
      <p:sp>
        <p:nvSpPr>
          <p:cNvPr id="51270" name="Line 70"/>
          <p:cNvSpPr>
            <a:spLocks noChangeShapeType="1"/>
          </p:cNvSpPr>
          <p:nvPr/>
        </p:nvSpPr>
        <p:spPr bwMode="auto">
          <a:xfrm flipH="1">
            <a:off x="3492500" y="53006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71" name="Text Box 71"/>
          <p:cNvSpPr txBox="1">
            <a:spLocks noChangeArrowheads="1"/>
          </p:cNvSpPr>
          <p:nvPr/>
        </p:nvSpPr>
        <p:spPr bwMode="auto">
          <a:xfrm>
            <a:off x="3238500" y="51577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s</a:t>
            </a:r>
            <a:endParaRPr lang="en-US" sz="1600"/>
          </a:p>
        </p:txBody>
      </p:sp>
      <p:sp>
        <p:nvSpPr>
          <p:cNvPr id="51272" name="Text Box 72"/>
          <p:cNvSpPr txBox="1">
            <a:spLocks noChangeArrowheads="1"/>
          </p:cNvSpPr>
          <p:nvPr/>
        </p:nvSpPr>
        <p:spPr bwMode="auto">
          <a:xfrm>
            <a:off x="4211638" y="42926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</a:t>
            </a:r>
            <a:endParaRPr lang="en-US" sz="1600"/>
          </a:p>
        </p:txBody>
      </p:sp>
      <p:sp>
        <p:nvSpPr>
          <p:cNvPr id="51273" name="Text Box 73"/>
          <p:cNvSpPr txBox="1">
            <a:spLocks noChangeArrowheads="1"/>
          </p:cNvSpPr>
          <p:nvPr/>
        </p:nvSpPr>
        <p:spPr bwMode="auto">
          <a:xfrm>
            <a:off x="4762500" y="51657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u</a:t>
            </a:r>
            <a:endParaRPr lang="en-US" sz="1600"/>
          </a:p>
        </p:txBody>
      </p:sp>
      <p:sp>
        <p:nvSpPr>
          <p:cNvPr id="51274" name="Text Box 74"/>
          <p:cNvSpPr txBox="1">
            <a:spLocks noChangeArrowheads="1"/>
          </p:cNvSpPr>
          <p:nvPr/>
        </p:nvSpPr>
        <p:spPr bwMode="auto">
          <a:xfrm>
            <a:off x="5580063" y="5373688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w</a:t>
            </a:r>
            <a:endParaRPr lang="en-US" sz="1600"/>
          </a:p>
        </p:txBody>
      </p:sp>
      <p:sp>
        <p:nvSpPr>
          <p:cNvPr id="51275" name="Text Box 75"/>
          <p:cNvSpPr txBox="1">
            <a:spLocks noChangeArrowheads="1"/>
          </p:cNvSpPr>
          <p:nvPr/>
        </p:nvSpPr>
        <p:spPr bwMode="auto">
          <a:xfrm>
            <a:off x="6516688" y="43656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z</a:t>
            </a:r>
            <a:endParaRPr lang="en-US" sz="1600"/>
          </a:p>
        </p:txBody>
      </p:sp>
      <p:sp>
        <p:nvSpPr>
          <p:cNvPr id="51276" name="Text Box 76"/>
          <p:cNvSpPr txBox="1">
            <a:spLocks noChangeArrowheads="1"/>
          </p:cNvSpPr>
          <p:nvPr/>
        </p:nvSpPr>
        <p:spPr bwMode="auto">
          <a:xfrm>
            <a:off x="7054850" y="53387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</a:t>
            </a:r>
            <a:endParaRPr lang="en-US" sz="1600"/>
          </a:p>
        </p:txBody>
      </p:sp>
      <p:sp>
        <p:nvSpPr>
          <p:cNvPr id="51277" name="Text Box 77"/>
          <p:cNvSpPr txBox="1">
            <a:spLocks noChangeArrowheads="1"/>
          </p:cNvSpPr>
          <p:nvPr/>
        </p:nvSpPr>
        <p:spPr bwMode="auto">
          <a:xfrm>
            <a:off x="7956550" y="44370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y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6" grpId="0"/>
      <p:bldP spid="51207" grpId="0"/>
      <p:bldP spid="51208" grpId="0"/>
      <p:bldP spid="51219" grpId="0" animBg="1"/>
      <p:bldP spid="51220" grpId="0" animBg="1"/>
      <p:bldP spid="51221" grpId="0" animBg="1"/>
      <p:bldP spid="51222" grpId="0" animBg="1"/>
      <p:bldP spid="51223" grpId="0" animBg="1"/>
      <p:bldP spid="51223" grpId="1" animBg="1"/>
      <p:bldP spid="51224" grpId="0" animBg="1"/>
      <p:bldP spid="51225" grpId="0" animBg="1"/>
      <p:bldP spid="51226" grpId="0" animBg="1"/>
      <p:bldP spid="51227" grpId="0" animBg="1"/>
      <p:bldP spid="51229" grpId="0" animBg="1"/>
      <p:bldP spid="51232" grpId="0" animBg="1"/>
      <p:bldP spid="51234" grpId="0" animBg="1"/>
      <p:bldP spid="51235" grpId="0" animBg="1"/>
      <p:bldP spid="51236" grpId="0" animBg="1"/>
      <p:bldP spid="51237" grpId="0" animBg="1"/>
      <p:bldP spid="51238" grpId="0" animBg="1"/>
      <p:bldP spid="51239" grpId="0" animBg="1"/>
      <p:bldP spid="51240" grpId="0" animBg="1"/>
      <p:bldP spid="51241" grpId="0" animBg="1"/>
      <p:bldP spid="51242" grpId="0" animBg="1"/>
      <p:bldP spid="51245" grpId="0" animBg="1"/>
      <p:bldP spid="51246" grpId="0" animBg="1"/>
      <p:bldP spid="51249" grpId="0"/>
      <p:bldP spid="51250" grpId="0"/>
      <p:bldP spid="51251" grpId="0"/>
      <p:bldP spid="51252" grpId="0"/>
      <p:bldP spid="51253" grpId="0"/>
      <p:bldP spid="51254" grpId="0"/>
      <p:bldP spid="51255" grpId="0"/>
      <p:bldP spid="51256" grpId="0"/>
      <p:bldP spid="51257" grpId="0"/>
      <p:bldP spid="51258" grpId="0"/>
      <p:bldP spid="51259" grpId="0" animBg="1"/>
      <p:bldP spid="51260" grpId="0"/>
      <p:bldP spid="51261" grpId="0"/>
      <p:bldP spid="51262" grpId="0"/>
      <p:bldP spid="51263" grpId="0"/>
      <p:bldP spid="51264" grpId="0"/>
      <p:bldP spid="51265" grpId="0"/>
      <p:bldP spid="51266" grpId="0"/>
      <p:bldP spid="51267" grpId="0"/>
      <p:bldP spid="51268" grpId="0"/>
      <p:bldP spid="51269" grpId="0"/>
      <p:bldP spid="51270" grpId="0" animBg="1"/>
      <p:bldP spid="51271" grpId="0"/>
      <p:bldP spid="51272" grpId="0"/>
      <p:bldP spid="51273" grpId="0"/>
      <p:bldP spid="51274" grpId="0"/>
      <p:bldP spid="51275" grpId="0"/>
      <p:bldP spid="51276" grpId="0"/>
      <p:bldP spid="512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Graf složené permutace</a:t>
            </a:r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730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rgbClr val="000066"/>
                </a:solidFill>
                <a:latin typeface="Times New Roman" pitchFamily="18" charset="0"/>
              </a:rPr>
              <a:t>N=</a:t>
            </a:r>
            <a:endParaRPr lang="en-US" sz="3200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289050" y="137160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028950" y="138271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1547813" y="1484313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66"/>
                </a:solidFill>
                <a:latin typeface="Courier New" pitchFamily="49" charset="0"/>
              </a:rPr>
              <a:t>a b c d e f g</a:t>
            </a:r>
          </a:p>
          <a:p>
            <a:r>
              <a:rPr lang="cs-CZ" sz="1400">
                <a:solidFill>
                  <a:srgbClr val="000066"/>
                </a:solidFill>
                <a:latin typeface="Courier New" pitchFamily="49" charset="0"/>
              </a:rPr>
              <a:t>b c a e f g d</a:t>
            </a:r>
            <a:endParaRPr lang="en-US" sz="140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611188" y="2060575"/>
            <a:ext cx="796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chemeClr val="hlink"/>
                </a:solidFill>
                <a:latin typeface="Times New Roman" pitchFamily="18" charset="0"/>
              </a:rPr>
              <a:t>M=</a:t>
            </a:r>
            <a:endParaRPr lang="en-US" sz="32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1331913" y="199548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547813" y="2119313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chemeClr val="hlink"/>
                </a:solidFill>
                <a:latin typeface="Courier New" pitchFamily="49" charset="0"/>
              </a:rPr>
              <a:t>b c a e f g d</a:t>
            </a:r>
          </a:p>
          <a:p>
            <a:r>
              <a:rPr lang="cs-CZ" sz="1400">
                <a:solidFill>
                  <a:schemeClr val="hlink"/>
                </a:solidFill>
                <a:latin typeface="Courier New" pitchFamily="49" charset="0"/>
              </a:rPr>
              <a:t>e f g a d c b</a:t>
            </a:r>
            <a:endParaRPr lang="en-US" sz="140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2987675" y="199548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V="1">
            <a:off x="4787900" y="1700213"/>
            <a:ext cx="1079500" cy="9366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867400" y="1700213"/>
            <a:ext cx="1081088" cy="12239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 flipV="1">
            <a:off x="4787900" y="2636838"/>
            <a:ext cx="2160588" cy="2873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V="1">
            <a:off x="4284663" y="3500438"/>
            <a:ext cx="1295400" cy="7207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5580063" y="3500438"/>
            <a:ext cx="1439862" cy="11525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5292725" y="4652963"/>
            <a:ext cx="1727200" cy="8636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 flipH="1" flipV="1">
            <a:off x="4284663" y="4221163"/>
            <a:ext cx="1008062" cy="12954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4491038" y="24447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5867400" y="14128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7019925" y="27320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3987800" y="40290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d</a:t>
            </a:r>
            <a:endParaRPr lang="en-US" sz="1600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5580063" y="328453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e</a:t>
            </a:r>
            <a:endParaRPr lang="en-US" sz="1600"/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7019925" y="4437063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f</a:t>
            </a:r>
            <a:endParaRPr lang="en-US" sz="1600"/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148263" y="546893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g</a:t>
            </a:r>
            <a:endParaRPr lang="en-US" sz="1600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 flipH="1">
            <a:off x="5580063" y="1700213"/>
            <a:ext cx="287337" cy="18002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02" name="Line 30"/>
          <p:cNvSpPr>
            <a:spLocks noChangeShapeType="1"/>
          </p:cNvSpPr>
          <p:nvPr/>
        </p:nvSpPr>
        <p:spPr bwMode="auto">
          <a:xfrm>
            <a:off x="4859338" y="2636838"/>
            <a:ext cx="649287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07988" y="3209925"/>
            <a:ext cx="1068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rgbClr val="FF0000"/>
                </a:solidFill>
                <a:latin typeface="Times New Roman" pitchFamily="18" charset="0"/>
              </a:rPr>
              <a:t>MN=</a:t>
            </a:r>
            <a:endParaRPr lang="en-US" sz="3200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1331913" y="314166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1547813" y="3271838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FF0000"/>
                </a:solidFill>
                <a:latin typeface="Courier New" pitchFamily="49" charset="0"/>
              </a:rPr>
              <a:t>a b c d e f g</a:t>
            </a:r>
          </a:p>
          <a:p>
            <a:r>
              <a:rPr lang="cs-CZ" sz="1400">
                <a:solidFill>
                  <a:srgbClr val="FF0000"/>
                </a:solidFill>
                <a:latin typeface="Courier New" pitchFamily="49" charset="0"/>
              </a:rPr>
              <a:t>e f g a d c b</a:t>
            </a:r>
            <a:endParaRPr lang="en-US" sz="14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2987675" y="314801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4859338" y="2636838"/>
            <a:ext cx="433387" cy="280828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>
            <a:off x="6948488" y="2924175"/>
            <a:ext cx="61912" cy="17113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1" name="Line 39"/>
          <p:cNvSpPr>
            <a:spLocks noChangeShapeType="1"/>
          </p:cNvSpPr>
          <p:nvPr/>
        </p:nvSpPr>
        <p:spPr bwMode="auto">
          <a:xfrm>
            <a:off x="5867400" y="1700213"/>
            <a:ext cx="1117600" cy="29352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3" name="Line 41"/>
          <p:cNvSpPr>
            <a:spLocks noChangeShapeType="1"/>
          </p:cNvSpPr>
          <p:nvPr/>
        </p:nvSpPr>
        <p:spPr bwMode="auto">
          <a:xfrm flipH="1" flipV="1">
            <a:off x="4932363" y="2636838"/>
            <a:ext cx="647700" cy="863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4" name="Line 42"/>
          <p:cNvSpPr>
            <a:spLocks noChangeShapeType="1"/>
          </p:cNvSpPr>
          <p:nvPr/>
        </p:nvSpPr>
        <p:spPr bwMode="auto">
          <a:xfrm flipV="1">
            <a:off x="4284663" y="2708275"/>
            <a:ext cx="503237" cy="1441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5" name="Line 43"/>
          <p:cNvSpPr>
            <a:spLocks noChangeShapeType="1"/>
          </p:cNvSpPr>
          <p:nvPr/>
        </p:nvSpPr>
        <p:spPr bwMode="auto">
          <a:xfrm flipH="1" flipV="1">
            <a:off x="4356100" y="4221163"/>
            <a:ext cx="2592388" cy="431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8" name="Line 46"/>
          <p:cNvSpPr>
            <a:spLocks noChangeShapeType="1"/>
          </p:cNvSpPr>
          <p:nvPr/>
        </p:nvSpPr>
        <p:spPr bwMode="auto">
          <a:xfrm flipV="1">
            <a:off x="5292725" y="2924175"/>
            <a:ext cx="1584325" cy="25209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9" name="Line 47"/>
          <p:cNvSpPr>
            <a:spLocks noChangeShapeType="1"/>
          </p:cNvSpPr>
          <p:nvPr/>
        </p:nvSpPr>
        <p:spPr bwMode="auto">
          <a:xfrm flipV="1">
            <a:off x="4356100" y="1765300"/>
            <a:ext cx="1460500" cy="23844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/>
      <p:bldP spid="54279" grpId="0"/>
      <p:bldP spid="54280" grpId="0"/>
      <p:bldP spid="54281" grpId="0"/>
      <p:bldP spid="54282" grpId="0"/>
      <p:bldP spid="54283" grpId="0"/>
      <p:bldP spid="54284" grpId="0"/>
      <p:bldP spid="54285" grpId="0" animBg="1"/>
      <p:bldP spid="54286" grpId="0" animBg="1"/>
      <p:bldP spid="54287" grpId="0" animBg="1"/>
      <p:bldP spid="54288" grpId="0" animBg="1"/>
      <p:bldP spid="54289" grpId="0" animBg="1"/>
      <p:bldP spid="54290" grpId="0" animBg="1"/>
      <p:bldP spid="54291" grpId="0" animBg="1"/>
      <p:bldP spid="54293" grpId="0"/>
      <p:bldP spid="54294" grpId="0"/>
      <p:bldP spid="54295" grpId="0"/>
      <p:bldP spid="54296" grpId="0"/>
      <p:bldP spid="54297" grpId="0"/>
      <p:bldP spid="54298" grpId="0"/>
      <p:bldP spid="54301" grpId="0" animBg="1"/>
      <p:bldP spid="54302" grpId="0" animBg="1"/>
      <p:bldP spid="54303" grpId="0"/>
      <p:bldP spid="54304" grpId="0"/>
      <p:bldP spid="54305" grpId="0"/>
      <p:bldP spid="54306" grpId="0"/>
      <p:bldP spid="54307" grpId="0" animBg="1"/>
      <p:bldP spid="54310" grpId="0" animBg="1"/>
      <p:bldP spid="54311" grpId="0" animBg="1"/>
      <p:bldP spid="54313" grpId="0" animBg="1"/>
      <p:bldP spid="54314" grpId="0" animBg="1"/>
      <p:bldP spid="54315" grpId="0" animBg="1"/>
      <p:bldP spid="54318" grpId="0" animBg="1"/>
      <p:bldP spid="543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Řešitelnost rovnice </a:t>
            </a:r>
            <a:r>
              <a:rPr lang="cs-CZ">
                <a:latin typeface="Times New Roman" pitchFamily="18" charset="0"/>
              </a:rPr>
              <a:t>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735013" y="1481138"/>
            <a:ext cx="6180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U,V   </a:t>
            </a:r>
            <a:r>
              <a:rPr lang="cs-CZ" sz="2000"/>
              <a:t>jsou permutace na nějaké množině  </a:t>
            </a:r>
            <a:r>
              <a:rPr lang="cs-CZ" sz="2000" i="1">
                <a:latin typeface="Times New Roman" pitchFamily="18" charset="0"/>
              </a:rPr>
              <a:t>Z  </a:t>
            </a:r>
            <a:r>
              <a:rPr lang="cs-CZ" sz="2000"/>
              <a:t> a </a:t>
            </a:r>
            <a:r>
              <a:rPr lang="en-US" sz="2000"/>
              <a:t>nech</a:t>
            </a:r>
            <a:r>
              <a:rPr lang="cs-CZ" sz="2000"/>
              <a:t>ť</a:t>
            </a:r>
          </a:p>
          <a:p>
            <a:r>
              <a:rPr lang="cs-CZ" sz="2000"/>
              <a:t>permutace  </a:t>
            </a:r>
            <a:r>
              <a:rPr lang="cs-CZ" sz="2000" i="1">
                <a:latin typeface="Times New Roman" pitchFamily="18" charset="0"/>
              </a:rPr>
              <a:t>X </a:t>
            </a:r>
            <a:r>
              <a:rPr lang="cs-CZ" sz="2000"/>
              <a:t> na množině  </a:t>
            </a:r>
            <a:r>
              <a:rPr lang="cs-CZ" sz="2000" i="1">
                <a:latin typeface="Times New Roman" pitchFamily="18" charset="0"/>
              </a:rPr>
              <a:t>Z</a:t>
            </a:r>
            <a:r>
              <a:rPr lang="cs-CZ" sz="2000"/>
              <a:t>  je řešením této rovnice.</a:t>
            </a:r>
            <a:endParaRPr lang="en-US" sz="2000" i="1">
              <a:latin typeface="Times New Roman" pitchFamily="18" charset="0"/>
            </a:endParaRPr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555875" y="2708275"/>
            <a:ext cx="43180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268538" y="23717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2619375" y="32369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2627313" y="2636838"/>
            <a:ext cx="3240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792788" y="2300288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X(a)</a:t>
            </a:r>
            <a:endParaRPr lang="en-US" sz="1600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5508625" y="2636838"/>
            <a:ext cx="431800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5580063" y="3236913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VX(a)=X(b)</a:t>
            </a:r>
            <a:endParaRPr lang="en-US" sz="1600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3059113" y="3357563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2987675" y="3429000"/>
            <a:ext cx="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5508625" y="3429000"/>
            <a:ext cx="0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3059113" y="4076700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2679700" y="3933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5508625" y="3884613"/>
            <a:ext cx="55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X(c)</a:t>
            </a:r>
            <a:endParaRPr lang="en-US" sz="1600"/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684213" y="49133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V="1">
            <a:off x="971550" y="4149725"/>
            <a:ext cx="2016125" cy="1008063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 flipV="1">
            <a:off x="971550" y="2708275"/>
            <a:ext cx="1512888" cy="23764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5508625" y="4076700"/>
            <a:ext cx="2808288" cy="1152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7" name="Line 27"/>
          <p:cNvSpPr>
            <a:spLocks noChangeShapeType="1"/>
          </p:cNvSpPr>
          <p:nvPr/>
        </p:nvSpPr>
        <p:spPr bwMode="auto">
          <a:xfrm flipH="1" flipV="1">
            <a:off x="6084888" y="2636838"/>
            <a:ext cx="2303462" cy="25923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8388350" y="5108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X(p)</a:t>
            </a:r>
            <a:endParaRPr lang="en-US" sz="1600"/>
          </a:p>
        </p:txBody>
      </p:sp>
      <p:sp>
        <p:nvSpPr>
          <p:cNvPr id="56350" name="Line 30"/>
          <p:cNvSpPr>
            <a:spLocks noChangeShapeType="1"/>
          </p:cNvSpPr>
          <p:nvPr/>
        </p:nvSpPr>
        <p:spPr bwMode="auto">
          <a:xfrm>
            <a:off x="971550" y="5229225"/>
            <a:ext cx="7416800" cy="71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519113" y="5465763"/>
            <a:ext cx="850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Je-li </a:t>
            </a:r>
            <a:r>
              <a:rPr lang="cs-CZ" i="1">
                <a:latin typeface="Times New Roman" pitchFamily="18" charset="0"/>
              </a:rPr>
              <a:t> X  </a:t>
            </a:r>
            <a:r>
              <a:rPr lang="cs-CZ"/>
              <a:t>řešením rovnice, zobrazuje šipky libovolného cyklu permutace  </a:t>
            </a:r>
            <a:r>
              <a:rPr lang="cs-CZ" i="1">
                <a:latin typeface="Times New Roman" pitchFamily="18" charset="0"/>
              </a:rPr>
              <a:t>U</a:t>
            </a:r>
            <a:r>
              <a:rPr lang="cs-CZ"/>
              <a:t>  na šipky</a:t>
            </a:r>
          </a:p>
          <a:p>
            <a:r>
              <a:rPr lang="cs-CZ"/>
              <a:t>nějakého cyklu permutace  </a:t>
            </a:r>
            <a:r>
              <a:rPr lang="cs-CZ" i="1">
                <a:latin typeface="Times New Roman" pitchFamily="18" charset="0"/>
              </a:rPr>
              <a:t>V</a:t>
            </a:r>
            <a:r>
              <a:rPr lang="cs-CZ"/>
              <a:t>  téže délky. </a:t>
            </a:r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2411413" y="4437063"/>
            <a:ext cx="39608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 flipV="1">
            <a:off x="1547813" y="4868863"/>
            <a:ext cx="58324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539750" y="6100763"/>
            <a:ext cx="803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Nutnou podmínkou pro řešitelnost rovnice je to, že permutace  </a:t>
            </a:r>
            <a:r>
              <a:rPr lang="cs-CZ" i="1">
                <a:latin typeface="Times New Roman" pitchFamily="18" charset="0"/>
              </a:rPr>
              <a:t>U,V</a:t>
            </a:r>
            <a:r>
              <a:rPr lang="cs-CZ"/>
              <a:t>   musí mít </a:t>
            </a:r>
          </a:p>
          <a:p>
            <a:r>
              <a:rPr lang="cs-CZ"/>
              <a:t>stejný cyklický typ, tj. stejný počet cyklů libovolné délky.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  <p:bldP spid="56327" grpId="0" animBg="1"/>
      <p:bldP spid="56328" grpId="0"/>
      <p:bldP spid="56330" grpId="0"/>
      <p:bldP spid="56331" grpId="0" animBg="1"/>
      <p:bldP spid="56332" grpId="0"/>
      <p:bldP spid="56333" grpId="0" animBg="1"/>
      <p:bldP spid="56334" grpId="0"/>
      <p:bldP spid="56335" grpId="0" animBg="1"/>
      <p:bldP spid="56336" grpId="0" animBg="1"/>
      <p:bldP spid="56338" grpId="0" animBg="1"/>
      <p:bldP spid="56339" grpId="0" animBg="1"/>
      <p:bldP spid="56340" grpId="0"/>
      <p:bldP spid="56341" grpId="0"/>
      <p:bldP spid="56343" grpId="0"/>
      <p:bldP spid="56344" grpId="0" animBg="1"/>
      <p:bldP spid="56345" grpId="0" animBg="1"/>
      <p:bldP spid="56346" grpId="0" animBg="1"/>
      <p:bldP spid="56347" grpId="0" animBg="1"/>
      <p:bldP spid="56348" grpId="0"/>
      <p:bldP spid="56350" grpId="0" animBg="1"/>
      <p:bldP spid="56351" grpId="0"/>
      <p:bldP spid="56352" grpId="0" animBg="1"/>
      <p:bldP spid="56353" grpId="0" animBg="1"/>
      <p:bldP spid="563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/>
              <a:t>Řešitelnost rovnice </a:t>
            </a:r>
            <a:r>
              <a:rPr lang="cs-CZ">
                <a:latin typeface="Times New Roman" pitchFamily="18" charset="0"/>
              </a:rPr>
              <a:t>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84213" y="836613"/>
            <a:ext cx="580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Nechť naopak permutace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mají stejný </a:t>
            </a:r>
            <a:r>
              <a:rPr lang="en-US"/>
              <a:t>cyklick</a:t>
            </a:r>
            <a:r>
              <a:rPr lang="cs-CZ"/>
              <a:t>ý typ.</a:t>
            </a:r>
            <a:r>
              <a:rPr lang="cs-CZ" sz="2000"/>
              <a:t> </a:t>
            </a:r>
            <a:endParaRPr lang="en-US" sz="2000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2555875" y="2708275"/>
            <a:ext cx="43180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268538" y="23717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2619375" y="32369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2627313" y="2636838"/>
            <a:ext cx="3240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792788" y="2300288"/>
            <a:ext cx="788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v=X(a)</a:t>
            </a:r>
            <a:endParaRPr lang="en-US" sz="1600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5508625" y="2636838"/>
            <a:ext cx="431800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580063" y="3236913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VX(a)=X(b)</a:t>
            </a:r>
            <a:endParaRPr lang="en-US" sz="1600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059113" y="3357563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2987675" y="3429000"/>
            <a:ext cx="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5508625" y="3429000"/>
            <a:ext cx="0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059113" y="4076700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679700" y="3933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508625" y="3884613"/>
            <a:ext cx="55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X(c)</a:t>
            </a:r>
            <a:endParaRPr lang="en-US" sz="1600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684213" y="49133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V="1">
            <a:off x="971550" y="4149725"/>
            <a:ext cx="2016125" cy="1008063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971550" y="2708275"/>
            <a:ext cx="1512888" cy="23764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5508625" y="4076700"/>
            <a:ext cx="2808288" cy="1152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H="1" flipV="1">
            <a:off x="6084888" y="2636838"/>
            <a:ext cx="2303462" cy="25923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8388350" y="5108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X(p)</a:t>
            </a:r>
            <a:endParaRPr lang="en-US" sz="1600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971550" y="5229225"/>
            <a:ext cx="7416800" cy="71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>
            <a:off x="2411413" y="4437063"/>
            <a:ext cx="39608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1547813" y="4868863"/>
            <a:ext cx="58324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84213" y="1268413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Zvolíme nějaký cyklus v permutaci  </a:t>
            </a:r>
            <a:r>
              <a:rPr lang="cs-CZ" i="1">
                <a:latin typeface="Times New Roman" pitchFamily="18" charset="0"/>
              </a:rPr>
              <a:t>U</a:t>
            </a:r>
            <a:r>
              <a:rPr lang="cs-CZ"/>
              <a:t>  v nějaký cyklus téže délky v permutaci </a:t>
            </a:r>
            <a:r>
              <a:rPr lang="cs-CZ" i="1">
                <a:latin typeface="Times New Roman" pitchFamily="18" charset="0"/>
              </a:rPr>
              <a:t>V.</a:t>
            </a:r>
            <a:r>
              <a:rPr lang="cs-CZ"/>
              <a:t> 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684213" y="1700213"/>
            <a:ext cx="81486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Dále zvolíme ve vybraném cyklu permutace </a:t>
            </a:r>
            <a:r>
              <a:rPr lang="cs-CZ" i="1">
                <a:latin typeface="Times New Roman" pitchFamily="18" charset="0"/>
              </a:rPr>
              <a:t>U  </a:t>
            </a:r>
            <a:r>
              <a:rPr lang="cs-CZ"/>
              <a:t>prvek</a:t>
            </a:r>
            <a:r>
              <a:rPr lang="cs-CZ" i="1">
                <a:latin typeface="Times New Roman" pitchFamily="18" charset="0"/>
              </a:rPr>
              <a:t> a  </a:t>
            </a:r>
            <a:r>
              <a:rPr lang="cs-CZ"/>
              <a:t>a ve vybraném cyklu</a:t>
            </a:r>
          </a:p>
          <a:p>
            <a:r>
              <a:rPr lang="cs-CZ"/>
              <a:t>permutace </a:t>
            </a:r>
            <a:r>
              <a:rPr lang="cs-CZ" i="1">
                <a:latin typeface="Times New Roman" pitchFamily="18" charset="0"/>
              </a:rPr>
              <a:t> V </a:t>
            </a:r>
            <a:r>
              <a:rPr lang="cs-CZ"/>
              <a:t> nějaký prvek  </a:t>
            </a:r>
            <a:r>
              <a:rPr lang="cs-CZ" i="1">
                <a:latin typeface="Times New Roman" pitchFamily="18" charset="0"/>
              </a:rPr>
              <a:t>v</a:t>
            </a:r>
            <a:r>
              <a:rPr lang="cs-CZ"/>
              <a:t>  a zkusíme najít řešení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, pro které platí </a:t>
            </a:r>
            <a:r>
              <a:rPr lang="cs-CZ" i="1">
                <a:latin typeface="Times New Roman" pitchFamily="18" charset="0"/>
              </a:rPr>
              <a:t>X(a)=v. </a:t>
            </a:r>
            <a:endParaRPr lang="cs-CZ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611188" y="5373688"/>
            <a:ext cx="812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Zvolená hodnota </a:t>
            </a:r>
            <a:r>
              <a:rPr lang="cs-CZ" i="1">
                <a:latin typeface="Times New Roman" pitchFamily="18" charset="0"/>
              </a:rPr>
              <a:t>X(a)  </a:t>
            </a:r>
            <a:r>
              <a:rPr lang="cs-CZ"/>
              <a:t>tak jednoznačně určuje hodnoty permutace </a:t>
            </a:r>
            <a:r>
              <a:rPr lang="cs-CZ" i="1">
                <a:latin typeface="Times New Roman" pitchFamily="18" charset="0"/>
              </a:rPr>
              <a:t> X </a:t>
            </a:r>
            <a:r>
              <a:rPr lang="cs-CZ"/>
              <a:t> ve všech</a:t>
            </a:r>
          </a:p>
          <a:p>
            <a:r>
              <a:rPr lang="cs-CZ"/>
              <a:t>bodech vybraného cyklu permutace </a:t>
            </a:r>
            <a:r>
              <a:rPr lang="cs-CZ" i="1">
                <a:latin typeface="Times New Roman" pitchFamily="18" charset="0"/>
              </a:rPr>
              <a:t>U.</a:t>
            </a:r>
            <a:endParaRPr lang="cs-CZ"/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592138" y="5969000"/>
            <a:ext cx="795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permutace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mají stejný permutační typ, můžeme spárovat cykly </a:t>
            </a:r>
          </a:p>
          <a:p>
            <a:r>
              <a:rPr lang="cs-CZ"/>
              <a:t>permutace </a:t>
            </a:r>
            <a:r>
              <a:rPr lang="cs-CZ" i="1">
                <a:latin typeface="Times New Roman" pitchFamily="18" charset="0"/>
              </a:rPr>
              <a:t> U</a:t>
            </a:r>
            <a:r>
              <a:rPr lang="cs-CZ"/>
              <a:t>  s cykly permutace </a:t>
            </a:r>
            <a:r>
              <a:rPr lang="cs-CZ" i="1">
                <a:latin typeface="Times New Roman" pitchFamily="18" charset="0"/>
              </a:rPr>
              <a:t>V  </a:t>
            </a:r>
            <a:r>
              <a:rPr lang="cs-CZ"/>
              <a:t>stejné délky.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/>
      <p:bldP spid="58372" grpId="0" animBg="1"/>
      <p:bldP spid="58373" grpId="0"/>
      <p:bldP spid="58374" grpId="0"/>
      <p:bldP spid="58375" grpId="0" animBg="1"/>
      <p:bldP spid="58376" grpId="0"/>
      <p:bldP spid="58377" grpId="0" animBg="1"/>
      <p:bldP spid="58378" grpId="0"/>
      <p:bldP spid="58379" grpId="0" animBg="1"/>
      <p:bldP spid="58380" grpId="0" animBg="1"/>
      <p:bldP spid="58381" grpId="0" animBg="1"/>
      <p:bldP spid="58382" grpId="0" animBg="1"/>
      <p:bldP spid="58383" grpId="0"/>
      <p:bldP spid="58384" grpId="0"/>
      <p:bldP spid="58385" grpId="0"/>
      <p:bldP spid="58386" grpId="0" animBg="1"/>
      <p:bldP spid="58387" grpId="0" animBg="1"/>
      <p:bldP spid="58388" grpId="0" animBg="1"/>
      <p:bldP spid="58389" grpId="0" animBg="1"/>
      <p:bldP spid="58390" grpId="0"/>
      <p:bldP spid="58391" grpId="0" animBg="1"/>
      <p:bldP spid="58393" grpId="0" animBg="1"/>
      <p:bldP spid="58394" grpId="0" animBg="1"/>
      <p:bldP spid="58396" grpId="0"/>
      <p:bldP spid="58397" grpId="0"/>
      <p:bldP spid="58398" grpId="0"/>
      <p:bldP spid="583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  <a:ln/>
        </p:spPr>
        <p:txBody>
          <a:bodyPr/>
          <a:lstStyle/>
          <a:p>
            <a:r>
              <a:rPr lang="cs-CZ"/>
              <a:t>Řešitelnost rovnice 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solidFill>
                  <a:srgbClr val="FF0000"/>
                </a:solidFill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95288" y="1125538"/>
            <a:ext cx="807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proto následující tvrzení. Říká se mu </a:t>
            </a:r>
            <a:r>
              <a:rPr lang="cs-CZ" i="1">
                <a:solidFill>
                  <a:srgbClr val="660066"/>
                </a:solidFill>
              </a:rPr>
              <a:t>věta o konjugovaných permutacích</a:t>
            </a:r>
            <a:r>
              <a:rPr lang="cs-CZ"/>
              <a:t>.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95288" y="1557338"/>
            <a:ext cx="7442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Věta</a:t>
            </a:r>
            <a:r>
              <a:rPr lang="cs-CZ"/>
              <a:t>.  Jsou-li  </a:t>
            </a:r>
            <a:r>
              <a:rPr lang="cs-CZ" i="1">
                <a:latin typeface="Times New Roman" pitchFamily="18" charset="0"/>
              </a:rPr>
              <a:t>U,V  </a:t>
            </a:r>
            <a:r>
              <a:rPr lang="cs-CZ"/>
              <a:t>dvě permutace na konečné množině  </a:t>
            </a:r>
            <a:r>
              <a:rPr lang="cs-CZ" i="1">
                <a:latin typeface="Times New Roman" pitchFamily="18" charset="0"/>
              </a:rPr>
              <a:t>Z, </a:t>
            </a:r>
            <a:r>
              <a:rPr lang="cs-CZ"/>
              <a:t>pak existuje </a:t>
            </a:r>
          </a:p>
          <a:p>
            <a:r>
              <a:rPr lang="cs-CZ"/>
              <a:t>permutace</a:t>
            </a:r>
            <a:r>
              <a:rPr lang="cs-CZ">
                <a:latin typeface="Courier New" pitchFamily="49" charset="0"/>
              </a:rPr>
              <a:t>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na množině  </a:t>
            </a:r>
            <a:r>
              <a:rPr lang="cs-CZ" i="1">
                <a:latin typeface="Times New Roman" pitchFamily="18" charset="0"/>
              </a:rPr>
              <a:t>Z</a:t>
            </a:r>
            <a:r>
              <a:rPr lang="cs-CZ"/>
              <a:t>, pro kterou platí, že  </a:t>
            </a:r>
            <a:r>
              <a:rPr lang="cs-CZ" i="1">
                <a:latin typeface="Times New Roman" pitchFamily="18" charset="0"/>
              </a:rPr>
              <a:t>U=X</a:t>
            </a:r>
            <a:r>
              <a:rPr lang="cs-CZ" baseline="30000"/>
              <a:t>-1</a:t>
            </a:r>
            <a:r>
              <a:rPr lang="cs-CZ" i="1">
                <a:latin typeface="Times New Roman" pitchFamily="18" charset="0"/>
              </a:rPr>
              <a:t>VX  </a:t>
            </a:r>
            <a:r>
              <a:rPr lang="cs-CZ"/>
              <a:t>právě když </a:t>
            </a:r>
          </a:p>
          <a:p>
            <a:r>
              <a:rPr lang="cs-CZ"/>
              <a:t>permutace  </a:t>
            </a:r>
            <a:r>
              <a:rPr lang="cs-CZ" i="1">
                <a:latin typeface="Times New Roman" pitchFamily="18" charset="0"/>
              </a:rPr>
              <a:t>U,V  </a:t>
            </a:r>
            <a:r>
              <a:rPr lang="cs-CZ"/>
              <a:t>mají stejný cyklický typ.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395288" y="2565400"/>
            <a:ext cx="807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Uvedený nástin důkazu ve skutečnosti obsahuje algoritmus, jak najít všechna </a:t>
            </a:r>
          </a:p>
          <a:p>
            <a:r>
              <a:rPr lang="cs-CZ"/>
              <a:t>řešení této rovnice.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95288" y="3213100"/>
            <a:ext cx="85026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Každý pár  cyklů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  dává  </a:t>
            </a:r>
            <a:r>
              <a:rPr lang="cs-CZ" sz="2000" i="1">
                <a:latin typeface="Times New Roman" pitchFamily="18" charset="0"/>
              </a:rPr>
              <a:t>n </a:t>
            </a:r>
            <a:r>
              <a:rPr lang="cs-CZ"/>
              <a:t>možností, jak permutaci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definovat na prvcích</a:t>
            </a:r>
          </a:p>
          <a:p>
            <a:r>
              <a:rPr lang="cs-CZ"/>
              <a:t>toho cyklu permutace  </a:t>
            </a:r>
            <a:r>
              <a:rPr lang="cs-CZ" i="1">
                <a:latin typeface="Times New Roman" pitchFamily="18" charset="0"/>
              </a:rPr>
              <a:t>U, </a:t>
            </a:r>
            <a:r>
              <a:rPr lang="cs-CZ"/>
              <a:t>který v daném páru leží.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95288" y="3935413"/>
            <a:ext cx="8685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Leží-li v každé z permutací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právě </a:t>
            </a:r>
            <a:r>
              <a:rPr lang="cs-CZ" sz="2000"/>
              <a:t> </a:t>
            </a:r>
            <a:r>
              <a:rPr lang="cs-CZ" sz="2000" i="1">
                <a:latin typeface="Times New Roman" pitchFamily="18" charset="0"/>
              </a:rPr>
              <a:t>k=p</a:t>
            </a:r>
            <a:r>
              <a:rPr lang="cs-CZ" sz="2000" i="1" baseline="-25000">
                <a:latin typeface="Times New Roman" pitchFamily="18" charset="0"/>
              </a:rPr>
              <a:t>n  </a:t>
            </a:r>
            <a:r>
              <a:rPr lang="cs-CZ"/>
              <a:t>cyklů</a:t>
            </a:r>
            <a:r>
              <a:rPr lang="cs-CZ" sz="2000"/>
              <a:t> </a:t>
            </a:r>
            <a:r>
              <a:rPr lang="cs-CZ"/>
              <a:t>délky  </a:t>
            </a:r>
            <a:r>
              <a:rPr lang="cs-CZ" sz="2000" i="1">
                <a:latin typeface="Times New Roman" pitchFamily="18" charset="0"/>
              </a:rPr>
              <a:t>n, </a:t>
            </a:r>
            <a:r>
              <a:rPr lang="cs-CZ"/>
              <a:t>pak pro dané spárování</a:t>
            </a:r>
          </a:p>
          <a:p>
            <a:r>
              <a:rPr lang="cs-CZ"/>
              <a:t>těchto cyklů dostaneme celkem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 i="1" baseline="30000">
                <a:latin typeface="Times New Roman" pitchFamily="18" charset="0"/>
              </a:rPr>
              <a:t>k  </a:t>
            </a:r>
            <a:r>
              <a:rPr lang="cs-CZ"/>
              <a:t>možností, jak definovat</a:t>
            </a:r>
            <a:r>
              <a:rPr lang="cs-CZ" baseline="30000"/>
              <a:t> </a:t>
            </a:r>
            <a:r>
              <a:rPr lang="cs-CZ"/>
              <a:t> permutaci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na prvcích</a:t>
            </a:r>
          </a:p>
          <a:p>
            <a:r>
              <a:rPr lang="cs-CZ"/>
              <a:t>cyklů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i="1">
                <a:latin typeface="Times New Roman" pitchFamily="18" charset="0"/>
              </a:rPr>
              <a:t>.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47675" y="50323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protože možných spárování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/>
              <a:t>  cyklů je 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sz="2000"/>
              <a:t>!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/>
              <a:t>celkový počet počet možností, jak</a:t>
            </a:r>
          </a:p>
          <a:p>
            <a:r>
              <a:rPr lang="cs-CZ"/>
              <a:t>definovat permutaci  </a:t>
            </a:r>
            <a:r>
              <a:rPr lang="cs-CZ" i="1">
                <a:latin typeface="Times New Roman" pitchFamily="18" charset="0"/>
              </a:rPr>
              <a:t> X  </a:t>
            </a:r>
            <a:r>
              <a:rPr lang="cs-CZ"/>
              <a:t>na  </a:t>
            </a:r>
            <a:r>
              <a:rPr lang="cs-CZ" sz="2000" i="1">
                <a:latin typeface="Times New Roman" pitchFamily="18" charset="0"/>
              </a:rPr>
              <a:t>k  </a:t>
            </a:r>
            <a:r>
              <a:rPr lang="cs-CZ"/>
              <a:t>cyklech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>
                <a:latin typeface="Times New Roman" pitchFamily="18" charset="0"/>
              </a:rPr>
              <a:t>,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/>
              <a:t>je 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sz="2000"/>
              <a:t>! </a:t>
            </a:r>
            <a:r>
              <a:rPr lang="cs-CZ" sz="1200"/>
              <a:t>x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 i="1" baseline="30000">
                <a:latin typeface="Times New Roman" pitchFamily="18" charset="0"/>
              </a:rPr>
              <a:t>k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 sz="2000" i="1" baseline="30000">
              <a:latin typeface="Times New Roman" pitchFamily="18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447675" y="5840413"/>
            <a:ext cx="850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Celkový počet řešení  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/>
              <a:t>  je pak součinem těchto čísel přes všechny délky cyklů  </a:t>
            </a:r>
            <a:r>
              <a:rPr lang="cs-CZ" sz="2000" i="1">
                <a:latin typeface="Times New Roman" pitchFamily="18" charset="0"/>
              </a:rPr>
              <a:t>n.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7" grpId="1"/>
      <p:bldP spid="59398" grpId="0"/>
      <p:bldP spid="59399" grpId="0"/>
      <p:bldP spid="59400" grpId="0"/>
      <p:bldP spid="59401" grpId="0"/>
      <p:bldP spid="59402" grpId="0"/>
      <p:bldP spid="59403" grpId="0"/>
      <p:bldP spid="594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22238"/>
            <a:ext cx="8229600" cy="1143000"/>
          </a:xfrm>
        </p:spPr>
        <p:txBody>
          <a:bodyPr/>
          <a:lstStyle/>
          <a:p>
            <a:r>
              <a:rPr lang="en-US"/>
              <a:t>Polsko 19</a:t>
            </a:r>
            <a:r>
              <a:rPr lang="cs-CZ"/>
              <a:t>26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1903413"/>
            <a:ext cx="8353425" cy="2447925"/>
          </a:xfrm>
        </p:spPr>
        <p:txBody>
          <a:bodyPr/>
          <a:lstStyle/>
          <a:p>
            <a:r>
              <a:rPr lang="cs-CZ" sz="1600">
                <a:latin typeface="Courier New" pitchFamily="49" charset="0"/>
              </a:rPr>
              <a:t>MFNOJ WYFHJ EXZZD BJNDS BECFE NGQOU CFWZE RBSFQ WCUCQ XCKTT</a:t>
            </a:r>
            <a:r>
              <a:rPr lang="en-US" sz="1600">
                <a:latin typeface="Courier New" pitchFamily="49" charset="0"/>
              </a:rPr>
              <a:t> </a:t>
            </a:r>
            <a:r>
              <a:rPr lang="cs-CZ" sz="1600">
                <a:latin typeface="Courier New" pitchFamily="49" charset="0"/>
              </a:rPr>
              <a:t>RDOAC VDYPM XYOFF HMSOZ THOSD HFPDI UKWRD MNDZX BYMIA FXXTA WWFYS G</a:t>
            </a:r>
            <a:endParaRPr lang="cs-CZ" sz="1600"/>
          </a:p>
          <a:p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CJHGA OMHEV QFCGX SXATA HXFHV HZBED VALPY ZPMPW JNPDY RZXKJ DDQZO X  </a:t>
            </a:r>
          </a:p>
          <a:p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NEVGW YIPUC AVKHH FTAPT ZVYXV KRJIG APWAT LWBQH UJASR JMBSF KDVRN IUOXV FKLQG MPSWY EDYHP LSICW ALFPZ XOOFZ BNZUX DCEKG PXJON U</a:t>
            </a:r>
            <a:endParaRPr lang="en-US" sz="16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50825" y="4581525"/>
            <a:ext cx="849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735013" y="4581525"/>
            <a:ext cx="750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39750" y="4508500"/>
            <a:ext cx="792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Všechna písmena se vyskytují přibližně stejněkrát</a:t>
            </a:r>
            <a:endParaRPr lang="en-US" sz="2400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68313" y="4508500"/>
            <a:ext cx="8496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68313" y="5030788"/>
            <a:ext cx="7848600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 Frekvence písmen v němčině není rovnoměrná</a:t>
            </a:r>
          </a:p>
          <a:p>
            <a:r>
              <a:rPr lang="cs-CZ" sz="2400">
                <a:latin typeface="Courier New" pitchFamily="49" charset="0"/>
              </a:rPr>
              <a:t>  </a:t>
            </a:r>
            <a:r>
              <a:rPr lang="cs-CZ">
                <a:latin typeface="Courier New" pitchFamily="49" charset="0"/>
              </a:rPr>
              <a:t>E     N     I     S     R   . . .  P     J     X,Y,Q</a:t>
            </a:r>
          </a:p>
          <a:p>
            <a:r>
              <a:rPr lang="cs-CZ">
                <a:latin typeface="Courier New" pitchFamily="49" charset="0"/>
              </a:rPr>
              <a:t>19,2% 10,2%  8,2%  7,1%  7,0%       0,5%  0,16%   0,01%   </a:t>
            </a:r>
            <a:endParaRPr lang="cs-CZ" sz="2400"/>
          </a:p>
          <a:p>
            <a:endParaRPr lang="en-US" sz="240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03213" y="1341438"/>
            <a:ext cx="7940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   Odposlechnut</a:t>
            </a:r>
            <a:r>
              <a:rPr lang="cs-CZ" sz="2800"/>
              <a:t>é radiové zprávy Wehrmachtu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  <p:bldP spid="36870" grpId="0"/>
      <p:bldP spid="36872" grpId="0"/>
      <p:bldP spid="368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Počet řešení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79388" y="1319213"/>
            <a:ext cx="805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Například, 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 </a:t>
            </a:r>
            <a:r>
              <a:rPr lang="cs-CZ"/>
              <a:t>po jednom cyklu délky  26,  pak má rovnice  26 řešení.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50825" y="1966913"/>
            <a:ext cx="802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po dvou cyklech délky</a:t>
            </a:r>
            <a:r>
              <a:rPr lang="cs-CZ" i="1">
                <a:latin typeface="Times New Roman" pitchFamily="18" charset="0"/>
              </a:rPr>
              <a:t>  </a:t>
            </a:r>
            <a:r>
              <a:rPr lang="cs-CZ"/>
              <a:t>13, pak má rovnice  2 </a:t>
            </a:r>
            <a:r>
              <a:rPr lang="cs-CZ" sz="1200"/>
              <a:t>x </a:t>
            </a:r>
            <a:r>
              <a:rPr lang="cs-CZ"/>
              <a:t>13</a:t>
            </a:r>
            <a:r>
              <a:rPr lang="cs-CZ" baseline="30000"/>
              <a:t>2</a:t>
            </a:r>
            <a:r>
              <a:rPr lang="cs-CZ"/>
              <a:t> = 338  řešení. 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250825" y="2633663"/>
            <a:ext cx="885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cyklický typ  (0,2,3,2,1,0,0, . . . . )</a:t>
            </a:r>
            <a:r>
              <a:rPr lang="cs-CZ" i="1"/>
              <a:t>, </a:t>
            </a:r>
            <a:r>
              <a:rPr lang="cs-CZ"/>
              <a:t>pak počet řešení rovnice </a:t>
            </a:r>
            <a:r>
              <a:rPr lang="cs-CZ" sz="2000" i="1">
                <a:latin typeface="Times New Roman" pitchFamily="18" charset="0"/>
              </a:rPr>
              <a:t>U = X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VX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je</a:t>
            </a:r>
            <a:endParaRPr lang="cs-CZ" baseline="30000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7175" y="3160713"/>
            <a:ext cx="3300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(2!</a:t>
            </a:r>
            <a:r>
              <a:rPr lang="cs-CZ" sz="1200"/>
              <a:t> x</a:t>
            </a:r>
            <a:r>
              <a:rPr lang="cs-CZ"/>
              <a:t> 2</a:t>
            </a:r>
            <a:r>
              <a:rPr lang="cs-CZ" baseline="30000"/>
              <a:t>2</a:t>
            </a:r>
            <a:r>
              <a:rPr lang="cs-CZ"/>
              <a:t>) </a:t>
            </a:r>
            <a:r>
              <a:rPr lang="cs-CZ" sz="1200"/>
              <a:t>x</a:t>
            </a:r>
            <a:r>
              <a:rPr lang="cs-CZ"/>
              <a:t> (3! </a:t>
            </a:r>
            <a:r>
              <a:rPr lang="cs-CZ" sz="1200"/>
              <a:t>x </a:t>
            </a:r>
            <a:r>
              <a:rPr lang="cs-CZ"/>
              <a:t>3</a:t>
            </a:r>
            <a:r>
              <a:rPr lang="cs-CZ" baseline="30000"/>
              <a:t>3</a:t>
            </a:r>
            <a:r>
              <a:rPr lang="cs-CZ"/>
              <a:t>) </a:t>
            </a:r>
            <a:r>
              <a:rPr lang="cs-CZ" sz="1200"/>
              <a:t>x </a:t>
            </a:r>
            <a:r>
              <a:rPr lang="cs-CZ"/>
              <a:t>(2! </a:t>
            </a:r>
            <a:r>
              <a:rPr lang="cs-CZ" sz="1200"/>
              <a:t>x</a:t>
            </a:r>
            <a:r>
              <a:rPr lang="cs-CZ"/>
              <a:t> 4</a:t>
            </a:r>
            <a:r>
              <a:rPr lang="cs-CZ" baseline="30000"/>
              <a:t>2</a:t>
            </a:r>
            <a:r>
              <a:rPr lang="cs-CZ"/>
              <a:t>) </a:t>
            </a:r>
            <a:r>
              <a:rPr lang="cs-CZ" sz="1200"/>
              <a:t>x </a:t>
            </a:r>
            <a:r>
              <a:rPr lang="cs-CZ"/>
              <a:t>5  .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250825" y="3616325"/>
            <a:ext cx="8680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cyklický typ  (26,0,0,0,0, . . . . )</a:t>
            </a:r>
            <a:r>
              <a:rPr lang="cs-CZ" i="1"/>
              <a:t>, </a:t>
            </a:r>
            <a:r>
              <a:rPr lang="cs-CZ"/>
              <a:t>pak má rovnice 26! řešení, neboť každá</a:t>
            </a:r>
          </a:p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je řešením.</a:t>
            </a:r>
            <a:endParaRPr lang="cs-CZ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1446" grpId="0"/>
      <p:bldP spid="61447" grpId="0"/>
      <p:bldP spid="61448" grpId="0"/>
      <p:bldP spid="6144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Statický model</a:t>
            </a:r>
            <a:endParaRPr lang="en-US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4563" y="1412875"/>
            <a:ext cx="6507162" cy="3959225"/>
          </a:xfrm>
          <a:prstGeom prst="rect">
            <a:avLst/>
          </a:prstGeom>
          <a:noFill/>
        </p:spPr>
      </p:pic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7092950" y="2217738"/>
            <a:ext cx="431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7091363" y="3205163"/>
            <a:ext cx="433387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79388" y="1196975"/>
            <a:ext cx="7561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7451725" y="1557338"/>
            <a:ext cx="287338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  <a:p>
            <a:r>
              <a:rPr lang="cs-CZ" sz="900">
                <a:latin typeface="Courier New" pitchFamily="49" charset="0"/>
              </a:rPr>
              <a:t>c</a:t>
            </a:r>
          </a:p>
          <a:p>
            <a:r>
              <a:rPr lang="cs-CZ" sz="900">
                <a:latin typeface="Courier New" pitchFamily="49" charset="0"/>
              </a:rPr>
              <a:t>d</a:t>
            </a:r>
          </a:p>
          <a:p>
            <a:r>
              <a:rPr lang="cs-CZ" sz="900">
                <a:latin typeface="Courier New" pitchFamily="49" charset="0"/>
              </a:rPr>
              <a:t>e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2255838" y="3081338"/>
            <a:ext cx="0" cy="3603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 flipV="1">
            <a:off x="5559425" y="1993900"/>
            <a:ext cx="381000" cy="1651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451725" y="2230438"/>
            <a:ext cx="32067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f</a:t>
            </a:r>
          </a:p>
          <a:p>
            <a:r>
              <a:rPr lang="cs-CZ" sz="900">
                <a:latin typeface="Courier New" pitchFamily="49" charset="0"/>
              </a:rPr>
              <a:t>g</a:t>
            </a:r>
          </a:p>
          <a:p>
            <a:r>
              <a:rPr lang="cs-CZ" sz="900">
                <a:latin typeface="Courier New" pitchFamily="49" charset="0"/>
              </a:rPr>
              <a:t>h</a:t>
            </a:r>
          </a:p>
          <a:p>
            <a:r>
              <a:rPr lang="cs-CZ" sz="900">
                <a:latin typeface="Courier New" pitchFamily="49" charset="0"/>
              </a:rPr>
              <a:t>i</a:t>
            </a:r>
          </a:p>
          <a:p>
            <a:r>
              <a:rPr lang="cs-CZ" sz="900">
                <a:latin typeface="Courier New" pitchFamily="49" charset="0"/>
              </a:rPr>
              <a:t>j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7451725" y="2949575"/>
            <a:ext cx="25241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k</a:t>
            </a:r>
          </a:p>
          <a:p>
            <a:r>
              <a:rPr lang="cs-CZ" sz="900">
                <a:latin typeface="Courier New" pitchFamily="49" charset="0"/>
              </a:rPr>
              <a:t>l</a:t>
            </a:r>
          </a:p>
          <a:p>
            <a:r>
              <a:rPr lang="cs-CZ" sz="900">
                <a:latin typeface="Courier New" pitchFamily="49" charset="0"/>
              </a:rPr>
              <a:t>m</a:t>
            </a:r>
          </a:p>
          <a:p>
            <a:r>
              <a:rPr lang="cs-CZ" sz="900">
                <a:latin typeface="Courier New" pitchFamily="49" charset="0"/>
              </a:rPr>
              <a:t>n</a:t>
            </a:r>
          </a:p>
          <a:p>
            <a:r>
              <a:rPr lang="cs-CZ" sz="900">
                <a:latin typeface="Courier New" pitchFamily="49" charset="0"/>
              </a:rPr>
              <a:t>o</a:t>
            </a:r>
          </a:p>
          <a:p>
            <a:r>
              <a:rPr lang="cs-CZ" sz="900">
                <a:latin typeface="Courier New" pitchFamily="49" charset="0"/>
              </a:rPr>
              <a:t>p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7451725" y="3789363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q</a:t>
            </a:r>
          </a:p>
          <a:p>
            <a:r>
              <a:rPr lang="cs-CZ" sz="900">
                <a:latin typeface="Courier New" pitchFamily="49" charset="0"/>
              </a:rPr>
              <a:t>r</a:t>
            </a:r>
          </a:p>
          <a:p>
            <a:r>
              <a:rPr lang="cs-CZ" sz="900">
                <a:latin typeface="Courier New" pitchFamily="49" charset="0"/>
              </a:rPr>
              <a:t>s</a:t>
            </a:r>
          </a:p>
          <a:p>
            <a:r>
              <a:rPr lang="cs-CZ" sz="900">
                <a:latin typeface="Courier New" pitchFamily="49" charset="0"/>
              </a:rPr>
              <a:t>t</a:t>
            </a:r>
          </a:p>
          <a:p>
            <a:r>
              <a:rPr lang="cs-CZ" sz="900">
                <a:latin typeface="Courier New" pitchFamily="49" charset="0"/>
              </a:rPr>
              <a:t>u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3754438" y="4149725"/>
            <a:ext cx="241300" cy="4095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7451725" y="4508500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v</a:t>
            </a:r>
          </a:p>
          <a:p>
            <a:r>
              <a:rPr lang="cs-CZ" sz="900">
                <a:latin typeface="Courier New" pitchFamily="49" charset="0"/>
              </a:rPr>
              <a:t>w</a:t>
            </a:r>
          </a:p>
          <a:p>
            <a:r>
              <a:rPr lang="cs-CZ" sz="900">
                <a:latin typeface="Courier New" pitchFamily="49" charset="0"/>
              </a:rPr>
              <a:t>x</a:t>
            </a:r>
          </a:p>
          <a:p>
            <a:r>
              <a:rPr lang="cs-CZ" sz="900">
                <a:latin typeface="Courier New" pitchFamily="49" charset="0"/>
              </a:rPr>
              <a:t>y</a:t>
            </a:r>
          </a:p>
          <a:p>
            <a:r>
              <a:rPr lang="cs-CZ" sz="900">
                <a:latin typeface="Courier New" pitchFamily="49" charset="0"/>
              </a:rPr>
              <a:t>z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455738" y="5373688"/>
            <a:ext cx="5421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</a:rPr>
              <a:t>R                     L              M            N             H             S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2411413" y="5876925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Times New Roman" pitchFamily="18" charset="0"/>
              </a:rPr>
              <a:t>S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H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N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M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L</a:t>
            </a:r>
            <a:r>
              <a:rPr lang="cs-CZ" sz="2400" baseline="30000">
                <a:latin typeface="Times New Roman" pitchFamily="18" charset="0"/>
              </a:rPr>
              <a:t>-1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284663" y="58769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RLMNHS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 flipH="1">
            <a:off x="323850" y="1643063"/>
            <a:ext cx="7127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 flipH="1">
            <a:off x="323850" y="178752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 flipH="1">
            <a:off x="309563" y="446722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 flipH="1">
            <a:off x="323850" y="517207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07950" y="1539875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107950" y="4352925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107950" y="5072063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2" grpId="0" animBg="1"/>
      <p:bldP spid="63493" grpId="0" animBg="1"/>
      <p:bldP spid="63495" grpId="0"/>
      <p:bldP spid="63496" grpId="0" animBg="1"/>
      <p:bldP spid="63497" grpId="0" animBg="1"/>
      <p:bldP spid="63498" grpId="0"/>
      <p:bldP spid="63499" grpId="0"/>
      <p:bldP spid="63500" grpId="0"/>
      <p:bldP spid="63501" grpId="0" animBg="1"/>
      <p:bldP spid="63502" grpId="0"/>
      <p:bldP spid="63503" grpId="0"/>
      <p:bldP spid="63504" grpId="0"/>
      <p:bldP spid="63505" grpId="0"/>
      <p:bldP spid="63506" grpId="0" animBg="1"/>
      <p:bldP spid="63507" grpId="0" animBg="1"/>
      <p:bldP spid="63508" grpId="0" animBg="1"/>
      <p:bldP spid="63509" grpId="0" animBg="1"/>
      <p:bldP spid="63510" grpId="0"/>
      <p:bldP spid="63511" grpId="0"/>
      <p:bldP spid="635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Dynamický model</a:t>
            </a:r>
            <a:endParaRPr lang="en-US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700213"/>
            <a:ext cx="3133725" cy="2771775"/>
          </a:xfrm>
          <a:prstGeom prst="rect">
            <a:avLst/>
          </a:prstGeom>
          <a:noFill/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9588" y="1700213"/>
            <a:ext cx="180975" cy="2752725"/>
          </a:xfrm>
          <a:prstGeom prst="rect">
            <a:avLst/>
          </a:prstGeom>
          <a:noFill/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7863" y="1700213"/>
            <a:ext cx="647700" cy="2774950"/>
          </a:xfrm>
          <a:prstGeom prst="rect">
            <a:avLst/>
          </a:prstGeom>
          <a:noFill/>
        </p:spPr>
      </p:pic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35563" y="1712913"/>
            <a:ext cx="171450" cy="2724150"/>
          </a:xfrm>
          <a:prstGeom prst="rect">
            <a:avLst/>
          </a:prstGeom>
          <a:noFill/>
        </p:spPr>
      </p:pic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5425" y="1700213"/>
            <a:ext cx="1828800" cy="2762250"/>
          </a:xfrm>
          <a:prstGeom prst="rect">
            <a:avLst/>
          </a:prstGeom>
          <a:noFill/>
        </p:spPr>
      </p:pic>
      <p:grpSp>
        <p:nvGrpSpPr>
          <p:cNvPr id="64520" name="Group 8"/>
          <p:cNvGrpSpPr>
            <a:grpSpLocks/>
          </p:cNvGrpSpPr>
          <p:nvPr/>
        </p:nvGrpSpPr>
        <p:grpSpPr bwMode="auto">
          <a:xfrm>
            <a:off x="4294188" y="1798638"/>
            <a:ext cx="209550" cy="2540000"/>
            <a:chOff x="5012" y="2278"/>
            <a:chExt cx="132" cy="1600"/>
          </a:xfrm>
        </p:grpSpPr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>
              <a:off x="5024" y="2278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5024" y="2342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5012" y="2404"/>
              <a:ext cx="124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5024" y="2470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>
              <a:off x="5024" y="2534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>
              <a:off x="5024" y="2606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7" name="Line 15"/>
            <p:cNvSpPr>
              <a:spLocks noChangeShapeType="1"/>
            </p:cNvSpPr>
            <p:nvPr/>
          </p:nvSpPr>
          <p:spPr bwMode="auto">
            <a:xfrm>
              <a:off x="5016" y="2662"/>
              <a:ext cx="120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>
              <a:off x="5024" y="2734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5016" y="2798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0" name="Line 18"/>
            <p:cNvSpPr>
              <a:spLocks noChangeShapeType="1"/>
            </p:cNvSpPr>
            <p:nvPr/>
          </p:nvSpPr>
          <p:spPr bwMode="auto">
            <a:xfrm>
              <a:off x="5012" y="2857"/>
              <a:ext cx="124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1" name="Line 19"/>
            <p:cNvSpPr>
              <a:spLocks noChangeShapeType="1"/>
            </p:cNvSpPr>
            <p:nvPr/>
          </p:nvSpPr>
          <p:spPr bwMode="auto">
            <a:xfrm>
              <a:off x="5012" y="2926"/>
              <a:ext cx="124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2" name="Line 20"/>
            <p:cNvSpPr>
              <a:spLocks noChangeShapeType="1"/>
            </p:cNvSpPr>
            <p:nvPr/>
          </p:nvSpPr>
          <p:spPr bwMode="auto">
            <a:xfrm>
              <a:off x="5024" y="2990"/>
              <a:ext cx="108" cy="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3" name="Line 21"/>
            <p:cNvSpPr>
              <a:spLocks noChangeShapeType="1"/>
            </p:cNvSpPr>
            <p:nvPr/>
          </p:nvSpPr>
          <p:spPr bwMode="auto">
            <a:xfrm>
              <a:off x="5012" y="3047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4" name="Line 22"/>
            <p:cNvSpPr>
              <a:spLocks noChangeShapeType="1"/>
            </p:cNvSpPr>
            <p:nvPr/>
          </p:nvSpPr>
          <p:spPr bwMode="auto">
            <a:xfrm>
              <a:off x="5020" y="3113"/>
              <a:ext cx="116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5" name="Line 23"/>
            <p:cNvSpPr>
              <a:spLocks noChangeShapeType="1"/>
            </p:cNvSpPr>
            <p:nvPr/>
          </p:nvSpPr>
          <p:spPr bwMode="auto">
            <a:xfrm>
              <a:off x="5012" y="3175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6" name="Line 24"/>
            <p:cNvSpPr>
              <a:spLocks noChangeShapeType="1"/>
            </p:cNvSpPr>
            <p:nvPr/>
          </p:nvSpPr>
          <p:spPr bwMode="auto">
            <a:xfrm>
              <a:off x="5012" y="3236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7" name="Line 25"/>
            <p:cNvSpPr>
              <a:spLocks noChangeShapeType="1"/>
            </p:cNvSpPr>
            <p:nvPr/>
          </p:nvSpPr>
          <p:spPr bwMode="auto">
            <a:xfrm>
              <a:off x="5012" y="3303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8" name="Line 26"/>
            <p:cNvSpPr>
              <a:spLocks noChangeShapeType="1"/>
            </p:cNvSpPr>
            <p:nvPr/>
          </p:nvSpPr>
          <p:spPr bwMode="auto">
            <a:xfrm>
              <a:off x="5012" y="3364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9" name="Line 27"/>
            <p:cNvSpPr>
              <a:spLocks noChangeShapeType="1"/>
            </p:cNvSpPr>
            <p:nvPr/>
          </p:nvSpPr>
          <p:spPr bwMode="auto">
            <a:xfrm>
              <a:off x="5012" y="3431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0" name="Line 28"/>
            <p:cNvSpPr>
              <a:spLocks noChangeShapeType="1"/>
            </p:cNvSpPr>
            <p:nvPr/>
          </p:nvSpPr>
          <p:spPr bwMode="auto">
            <a:xfrm>
              <a:off x="5012" y="3500"/>
              <a:ext cx="124" cy="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>
              <a:off x="5020" y="3567"/>
              <a:ext cx="116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2" name="Line 30"/>
            <p:cNvSpPr>
              <a:spLocks noChangeShapeType="1"/>
            </p:cNvSpPr>
            <p:nvPr/>
          </p:nvSpPr>
          <p:spPr bwMode="auto">
            <a:xfrm>
              <a:off x="5024" y="363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3" name="Line 31"/>
            <p:cNvSpPr>
              <a:spLocks noChangeShapeType="1"/>
            </p:cNvSpPr>
            <p:nvPr/>
          </p:nvSpPr>
          <p:spPr bwMode="auto">
            <a:xfrm>
              <a:off x="5012" y="3682"/>
              <a:ext cx="124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4" name="Line 32"/>
            <p:cNvSpPr>
              <a:spLocks noChangeShapeType="1"/>
            </p:cNvSpPr>
            <p:nvPr/>
          </p:nvSpPr>
          <p:spPr bwMode="auto">
            <a:xfrm>
              <a:off x="5016" y="375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5" name="Line 33"/>
            <p:cNvSpPr>
              <a:spLocks noChangeShapeType="1"/>
            </p:cNvSpPr>
            <p:nvPr/>
          </p:nvSpPr>
          <p:spPr bwMode="auto">
            <a:xfrm>
              <a:off x="5032" y="3830"/>
              <a:ext cx="10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6" name="Line 34"/>
            <p:cNvSpPr>
              <a:spLocks noChangeShapeType="1"/>
            </p:cNvSpPr>
            <p:nvPr/>
          </p:nvSpPr>
          <p:spPr bwMode="auto">
            <a:xfrm flipV="1">
              <a:off x="5028" y="2278"/>
              <a:ext cx="10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4547" name="Group 35"/>
          <p:cNvGrpSpPr>
            <a:grpSpLocks/>
          </p:cNvGrpSpPr>
          <p:nvPr/>
        </p:nvGrpSpPr>
        <p:grpSpPr bwMode="auto">
          <a:xfrm>
            <a:off x="5127625" y="1789113"/>
            <a:ext cx="227013" cy="2568575"/>
            <a:chOff x="4921" y="848"/>
            <a:chExt cx="151" cy="1618"/>
          </a:xfrm>
        </p:grpSpPr>
        <p:sp>
          <p:nvSpPr>
            <p:cNvPr id="64548" name="Line 36"/>
            <p:cNvSpPr>
              <a:spLocks noChangeShapeType="1"/>
            </p:cNvSpPr>
            <p:nvPr/>
          </p:nvSpPr>
          <p:spPr bwMode="auto">
            <a:xfrm flipH="1">
              <a:off x="4922" y="856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9" name="Line 37"/>
            <p:cNvSpPr>
              <a:spLocks noChangeShapeType="1"/>
            </p:cNvSpPr>
            <p:nvPr/>
          </p:nvSpPr>
          <p:spPr bwMode="auto">
            <a:xfrm flipH="1">
              <a:off x="4929" y="920"/>
              <a:ext cx="135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0" name="Line 38"/>
            <p:cNvSpPr>
              <a:spLocks noChangeShapeType="1"/>
            </p:cNvSpPr>
            <p:nvPr/>
          </p:nvSpPr>
          <p:spPr bwMode="auto">
            <a:xfrm flipH="1">
              <a:off x="4929" y="992"/>
              <a:ext cx="13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1" name="Line 39"/>
            <p:cNvSpPr>
              <a:spLocks noChangeShapeType="1"/>
            </p:cNvSpPr>
            <p:nvPr/>
          </p:nvSpPr>
          <p:spPr bwMode="auto">
            <a:xfrm flipH="1">
              <a:off x="4921" y="1051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2" name="Line 40"/>
            <p:cNvSpPr>
              <a:spLocks noChangeShapeType="1"/>
            </p:cNvSpPr>
            <p:nvPr/>
          </p:nvSpPr>
          <p:spPr bwMode="auto">
            <a:xfrm flipH="1">
              <a:off x="4929" y="1118"/>
              <a:ext cx="127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3" name="Line 41"/>
            <p:cNvSpPr>
              <a:spLocks noChangeShapeType="1"/>
            </p:cNvSpPr>
            <p:nvPr/>
          </p:nvSpPr>
          <p:spPr bwMode="auto">
            <a:xfrm flipH="1">
              <a:off x="4929" y="1179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4" name="Line 42"/>
            <p:cNvSpPr>
              <a:spLocks noChangeShapeType="1"/>
            </p:cNvSpPr>
            <p:nvPr/>
          </p:nvSpPr>
          <p:spPr bwMode="auto">
            <a:xfrm flipH="1">
              <a:off x="4929" y="1246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5" name="Line 43"/>
            <p:cNvSpPr>
              <a:spLocks noChangeShapeType="1"/>
            </p:cNvSpPr>
            <p:nvPr/>
          </p:nvSpPr>
          <p:spPr bwMode="auto">
            <a:xfrm flipH="1">
              <a:off x="4921" y="1307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6" name="Line 44"/>
            <p:cNvSpPr>
              <a:spLocks noChangeShapeType="1"/>
            </p:cNvSpPr>
            <p:nvPr/>
          </p:nvSpPr>
          <p:spPr bwMode="auto">
            <a:xfrm flipH="1">
              <a:off x="4929" y="1368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7" name="Line 45"/>
            <p:cNvSpPr>
              <a:spLocks noChangeShapeType="1"/>
            </p:cNvSpPr>
            <p:nvPr/>
          </p:nvSpPr>
          <p:spPr bwMode="auto">
            <a:xfrm flipH="1">
              <a:off x="4929" y="1435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8" name="Line 46"/>
            <p:cNvSpPr>
              <a:spLocks noChangeShapeType="1"/>
            </p:cNvSpPr>
            <p:nvPr/>
          </p:nvSpPr>
          <p:spPr bwMode="auto">
            <a:xfrm flipH="1">
              <a:off x="4921" y="1504"/>
              <a:ext cx="143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9" name="Line 47"/>
            <p:cNvSpPr>
              <a:spLocks noChangeShapeType="1"/>
            </p:cNvSpPr>
            <p:nvPr/>
          </p:nvSpPr>
          <p:spPr bwMode="auto">
            <a:xfrm flipH="1">
              <a:off x="4929" y="1568"/>
              <a:ext cx="12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0" name="Line 48"/>
            <p:cNvSpPr>
              <a:spLocks noChangeShapeType="1"/>
            </p:cNvSpPr>
            <p:nvPr/>
          </p:nvSpPr>
          <p:spPr bwMode="auto">
            <a:xfrm flipH="1">
              <a:off x="4929" y="1624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1" name="Line 49"/>
            <p:cNvSpPr>
              <a:spLocks noChangeShapeType="1"/>
            </p:cNvSpPr>
            <p:nvPr/>
          </p:nvSpPr>
          <p:spPr bwMode="auto">
            <a:xfrm flipH="1">
              <a:off x="4929" y="1691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2" name="Line 50"/>
            <p:cNvSpPr>
              <a:spLocks noChangeShapeType="1"/>
            </p:cNvSpPr>
            <p:nvPr/>
          </p:nvSpPr>
          <p:spPr bwMode="auto">
            <a:xfrm flipH="1">
              <a:off x="4922" y="1753"/>
              <a:ext cx="134" cy="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3" name="Line 51"/>
            <p:cNvSpPr>
              <a:spLocks noChangeShapeType="1"/>
            </p:cNvSpPr>
            <p:nvPr/>
          </p:nvSpPr>
          <p:spPr bwMode="auto">
            <a:xfrm flipH="1">
              <a:off x="4929" y="181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4" name="Line 52"/>
            <p:cNvSpPr>
              <a:spLocks noChangeShapeType="1"/>
            </p:cNvSpPr>
            <p:nvPr/>
          </p:nvSpPr>
          <p:spPr bwMode="auto">
            <a:xfrm flipH="1">
              <a:off x="4921" y="1881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5" name="Line 53"/>
            <p:cNvSpPr>
              <a:spLocks noChangeShapeType="1"/>
            </p:cNvSpPr>
            <p:nvPr/>
          </p:nvSpPr>
          <p:spPr bwMode="auto">
            <a:xfrm flipH="1">
              <a:off x="4929" y="1942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6" name="Line 54"/>
            <p:cNvSpPr>
              <a:spLocks noChangeShapeType="1"/>
            </p:cNvSpPr>
            <p:nvPr/>
          </p:nvSpPr>
          <p:spPr bwMode="auto">
            <a:xfrm flipH="1">
              <a:off x="4921" y="2009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7" name="Line 55"/>
            <p:cNvSpPr>
              <a:spLocks noChangeShapeType="1"/>
            </p:cNvSpPr>
            <p:nvPr/>
          </p:nvSpPr>
          <p:spPr bwMode="auto">
            <a:xfrm flipH="1">
              <a:off x="4929" y="2070"/>
              <a:ext cx="12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8" name="Line 56"/>
            <p:cNvSpPr>
              <a:spLocks noChangeShapeType="1"/>
            </p:cNvSpPr>
            <p:nvPr/>
          </p:nvSpPr>
          <p:spPr bwMode="auto">
            <a:xfrm flipH="1">
              <a:off x="4929" y="2132"/>
              <a:ext cx="135" cy="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9" name="Line 57"/>
            <p:cNvSpPr>
              <a:spLocks noChangeShapeType="1"/>
            </p:cNvSpPr>
            <p:nvPr/>
          </p:nvSpPr>
          <p:spPr bwMode="auto">
            <a:xfrm flipH="1">
              <a:off x="4929" y="2202"/>
              <a:ext cx="129" cy="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0" name="Line 58"/>
            <p:cNvSpPr>
              <a:spLocks noChangeShapeType="1"/>
            </p:cNvSpPr>
            <p:nvPr/>
          </p:nvSpPr>
          <p:spPr bwMode="auto">
            <a:xfrm flipH="1">
              <a:off x="4929" y="2260"/>
              <a:ext cx="135" cy="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1" name="Line 59"/>
            <p:cNvSpPr>
              <a:spLocks noChangeShapeType="1"/>
            </p:cNvSpPr>
            <p:nvPr/>
          </p:nvSpPr>
          <p:spPr bwMode="auto">
            <a:xfrm flipH="1">
              <a:off x="4929" y="233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2" name="Line 60"/>
            <p:cNvSpPr>
              <a:spLocks noChangeShapeType="1"/>
            </p:cNvSpPr>
            <p:nvPr/>
          </p:nvSpPr>
          <p:spPr bwMode="auto">
            <a:xfrm flipH="1">
              <a:off x="4928" y="2400"/>
              <a:ext cx="13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3" name="Line 61"/>
            <p:cNvSpPr>
              <a:spLocks noChangeShapeType="1"/>
            </p:cNvSpPr>
            <p:nvPr/>
          </p:nvSpPr>
          <p:spPr bwMode="auto">
            <a:xfrm>
              <a:off x="4928" y="848"/>
              <a:ext cx="129" cy="16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4574" name="Text Box 62"/>
          <p:cNvSpPr txBox="1">
            <a:spLocks noChangeArrowheads="1"/>
          </p:cNvSpPr>
          <p:nvPr/>
        </p:nvSpPr>
        <p:spPr bwMode="auto">
          <a:xfrm>
            <a:off x="973138" y="4437063"/>
            <a:ext cx="6767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             R                L           M   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  N    P    H           S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64575" name="Text Box 63"/>
          <p:cNvSpPr txBox="1">
            <a:spLocks noChangeArrowheads="1"/>
          </p:cNvSpPr>
          <p:nvPr/>
        </p:nvSpPr>
        <p:spPr bwMode="auto">
          <a:xfrm>
            <a:off x="1906588" y="4941888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c d e f g h i j k l m n o p q r s t u v w x y z a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4576" name="Text Box 64"/>
          <p:cNvSpPr txBox="1">
            <a:spLocks noChangeArrowheads="1"/>
          </p:cNvSpPr>
          <p:nvPr/>
        </p:nvSpPr>
        <p:spPr bwMode="auto">
          <a:xfrm>
            <a:off x="1731963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(</a:t>
            </a:r>
            <a:endParaRPr lang="en-US" sz="3200"/>
          </a:p>
        </p:txBody>
      </p:sp>
      <p:sp>
        <p:nvSpPr>
          <p:cNvPr id="64577" name="Text Box 65"/>
          <p:cNvSpPr txBox="1">
            <a:spLocks noChangeArrowheads="1"/>
          </p:cNvSpPr>
          <p:nvPr/>
        </p:nvSpPr>
        <p:spPr bwMode="auto">
          <a:xfrm>
            <a:off x="7348538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)</a:t>
            </a:r>
            <a:endParaRPr lang="en-US" sz="3200"/>
          </a:p>
        </p:txBody>
      </p:sp>
      <p:sp>
        <p:nvSpPr>
          <p:cNvPr id="64578" name="Text Box 66"/>
          <p:cNvSpPr txBox="1">
            <a:spLocks noChangeArrowheads="1"/>
          </p:cNvSpPr>
          <p:nvPr/>
        </p:nvSpPr>
        <p:spPr bwMode="auto">
          <a:xfrm>
            <a:off x="1258888" y="496728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P=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4579" name="Text Box 67"/>
          <p:cNvSpPr txBox="1">
            <a:spLocks noChangeArrowheads="1"/>
          </p:cNvSpPr>
          <p:nvPr/>
        </p:nvSpPr>
        <p:spPr bwMode="auto">
          <a:xfrm>
            <a:off x="755650" y="5646738"/>
            <a:ext cx="720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            </a:t>
            </a:r>
            <a:r>
              <a:rPr lang="cs-CZ" sz="2800" i="1">
                <a:latin typeface="Times New Roman" pitchFamily="18" charset="0"/>
              </a:rPr>
              <a:t>A=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RLMP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NPHS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64580" name="Line 68"/>
          <p:cNvSpPr>
            <a:spLocks noChangeShapeType="1"/>
          </p:cNvSpPr>
          <p:nvPr/>
        </p:nvSpPr>
        <p:spPr bwMode="auto">
          <a:xfrm flipH="1" flipV="1">
            <a:off x="468313" y="1803400"/>
            <a:ext cx="6380162" cy="15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1" name="Line 69"/>
          <p:cNvSpPr>
            <a:spLocks noChangeShapeType="1"/>
          </p:cNvSpPr>
          <p:nvPr/>
        </p:nvSpPr>
        <p:spPr bwMode="auto">
          <a:xfrm flipH="1">
            <a:off x="468313" y="1916113"/>
            <a:ext cx="640873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2" name="Line 70"/>
          <p:cNvSpPr>
            <a:spLocks noChangeShapeType="1"/>
          </p:cNvSpPr>
          <p:nvPr/>
        </p:nvSpPr>
        <p:spPr bwMode="auto">
          <a:xfrm flipH="1">
            <a:off x="395288" y="3846513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3" name="Line 71"/>
          <p:cNvSpPr>
            <a:spLocks noChangeShapeType="1"/>
          </p:cNvSpPr>
          <p:nvPr/>
        </p:nvSpPr>
        <p:spPr bwMode="auto">
          <a:xfrm flipH="1">
            <a:off x="409575" y="4351338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4" name="Text Box 72"/>
          <p:cNvSpPr txBox="1">
            <a:spLocks noChangeArrowheads="1"/>
          </p:cNvSpPr>
          <p:nvPr/>
        </p:nvSpPr>
        <p:spPr bwMode="auto">
          <a:xfrm>
            <a:off x="250825" y="1695450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4585" name="Text Box 73"/>
          <p:cNvSpPr txBox="1">
            <a:spLocks noChangeArrowheads="1"/>
          </p:cNvSpPr>
          <p:nvPr/>
        </p:nvSpPr>
        <p:spPr bwMode="auto">
          <a:xfrm>
            <a:off x="142875" y="3716338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4586" name="Text Box 74"/>
          <p:cNvSpPr txBox="1">
            <a:spLocks noChangeArrowheads="1"/>
          </p:cNvSpPr>
          <p:nvPr/>
        </p:nvSpPr>
        <p:spPr bwMode="auto">
          <a:xfrm>
            <a:off x="179388" y="4235450"/>
            <a:ext cx="2524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1.94444E-6 -0.01482 " pathEditMode="relative" ptsTypes="AA">
                                      <p:cBhvr>
                                        <p:cTn id="36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1481 L 1.11111E-6 -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74" grpId="0"/>
      <p:bldP spid="64575" grpId="0"/>
      <p:bldP spid="64576" grpId="0"/>
      <p:bldP spid="64577" grpId="0"/>
      <p:bldP spid="64578" grpId="0"/>
      <p:bldP spid="64579" grpId="0"/>
      <p:bldP spid="64580" grpId="0" animBg="1"/>
      <p:bldP spid="64581" grpId="0" animBg="1"/>
      <p:bldP spid="64582" grpId="0" animBg="1"/>
      <p:bldP spid="64583" grpId="0" animBg="1"/>
      <p:bldP spid="64584" grpId="0"/>
      <p:bldP spid="64585" grpId="0"/>
      <p:bldP spid="645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435975" cy="1143000"/>
          </a:xfrm>
        </p:spPr>
        <p:txBody>
          <a:bodyPr/>
          <a:lstStyle/>
          <a:p>
            <a:r>
              <a:rPr lang="en-US"/>
              <a:t>Identifikace </a:t>
            </a:r>
            <a:r>
              <a:rPr lang="cs-CZ"/>
              <a:t>šifry</a:t>
            </a:r>
            <a:endParaRPr lang="en-US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539750" y="3141663"/>
            <a:ext cx="78486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NEVGW</a:t>
            </a:r>
            <a:r>
              <a:rPr lang="cs-CZ" sz="1600">
                <a:latin typeface="Courier New" pitchFamily="49" charset="0"/>
              </a:rPr>
              <a:t> </a:t>
            </a: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YIPUC AVKHH FTAPT ZVYXV KRJIG APWAT LWBQH UJASR JMBSF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0000FF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KDVRN IUOXV FKLQG MPSWY EDYHP LSICW ALFPZ XOOFZ BNZUX DCEKG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0000FF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0000FF"/>
                </a:solidFill>
                <a:latin typeface="Courier New" pitchFamily="49" charset="0"/>
              </a:rPr>
              <a:t>PXJON U</a:t>
            </a:r>
            <a:endParaRPr lang="en-US" sz="1600">
              <a:solidFill>
                <a:srgbClr val="0000FF"/>
              </a:solidFill>
              <a:latin typeface="Courier New" pitchFamily="49" charset="0"/>
            </a:endParaRPr>
          </a:p>
          <a:p>
            <a:endParaRPr lang="en-US" sz="1600">
              <a:solidFill>
                <a:srgbClr val="0000FF"/>
              </a:solidFill>
              <a:latin typeface="Courier New" pitchFamily="49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79475" y="1720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23850" y="1484313"/>
            <a:ext cx="806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539750" y="1412875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95288" y="1557338"/>
            <a:ext cx="7640637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 </a:t>
            </a: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CJHGA OMHEV QFCGX SXATA HXFHV HZBED VALPY ZPMPW JNPDY RZXKJ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 DDQZO X</a:t>
            </a:r>
            <a:r>
              <a:rPr lang="cs-CZ" sz="1600">
                <a:latin typeface="Courier New" pitchFamily="49" charset="0"/>
              </a:rPr>
              <a:t>  </a:t>
            </a:r>
          </a:p>
          <a:p>
            <a:r>
              <a:rPr lang="cs-CZ" sz="1600">
                <a:latin typeface="Courier New" pitchFamily="49" charset="0"/>
              </a:rPr>
              <a:t>                    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514350" y="1341438"/>
            <a:ext cx="75184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MFNOJ WYFHJ EXZZD BJNDS BECFE NGQOU CFWZE RBSFQ WCUCQ XCKTT</a:t>
            </a:r>
            <a:r>
              <a:rPr lang="en-US" sz="1600">
                <a:latin typeface="Courier New" pitchFamily="49" charset="0"/>
              </a:rPr>
              <a:t> </a:t>
            </a: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RDOAC VDYPM XYOFF HMSOZ THOSD HFPDI UKWRD MNDZX BYMIA FXXTA </a:t>
            </a:r>
          </a:p>
          <a:p>
            <a:pPr>
              <a:spcBef>
                <a:spcPct val="20000"/>
              </a:spcBef>
            </a:pPr>
            <a:endParaRPr lang="cs-CZ" sz="1600"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latin typeface="Courier New" pitchFamily="49" charset="0"/>
              </a:rPr>
              <a:t>WWFYS G</a:t>
            </a:r>
          </a:p>
          <a:p>
            <a:endParaRPr lang="en-US" sz="1600">
              <a:latin typeface="Courier New" pitchFamily="49" charset="0"/>
            </a:endParaRPr>
          </a:p>
        </p:txBody>
      </p:sp>
      <p:sp>
        <p:nvSpPr>
          <p:cNvPr id="37898" name="Oval 10"/>
          <p:cNvSpPr>
            <a:spLocks noChangeArrowheads="1"/>
          </p:cNvSpPr>
          <p:nvPr/>
        </p:nvSpPr>
        <p:spPr bwMode="auto">
          <a:xfrm>
            <a:off x="3165475" y="1341438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899" name="Oval 11"/>
          <p:cNvSpPr>
            <a:spLocks noChangeArrowheads="1"/>
          </p:cNvSpPr>
          <p:nvPr/>
        </p:nvSpPr>
        <p:spPr bwMode="auto">
          <a:xfrm>
            <a:off x="3897313" y="1323975"/>
            <a:ext cx="144462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0" name="Oval 12"/>
          <p:cNvSpPr>
            <a:spLocks noChangeArrowheads="1"/>
          </p:cNvSpPr>
          <p:nvPr/>
        </p:nvSpPr>
        <p:spPr bwMode="auto">
          <a:xfrm>
            <a:off x="4262438" y="1927225"/>
            <a:ext cx="144462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1" name="Oval 13"/>
          <p:cNvSpPr>
            <a:spLocks noChangeArrowheads="1"/>
          </p:cNvSpPr>
          <p:nvPr/>
        </p:nvSpPr>
        <p:spPr bwMode="auto">
          <a:xfrm>
            <a:off x="7426325" y="1938338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39750" y="3357563"/>
            <a:ext cx="7653338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NEVGW YCJUM IYFCW JXMDR TBIFU PQDMH RPCOX WYXTJ YQXZG CQMSP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FF3300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CJHGA OMHEV QFCGX SXATA HXFHV HZBED VALPY ZPMPW JNPDY RZXKJ </a:t>
            </a:r>
          </a:p>
          <a:p>
            <a:pPr>
              <a:spcBef>
                <a:spcPct val="20000"/>
              </a:spcBef>
            </a:pPr>
            <a:endParaRPr lang="cs-CZ" sz="1600">
              <a:solidFill>
                <a:srgbClr val="FF3300"/>
              </a:solidFill>
              <a:latin typeface="Courier New" pitchFamily="49" charset="0"/>
            </a:endParaRPr>
          </a:p>
          <a:p>
            <a:pPr>
              <a:spcBef>
                <a:spcPct val="20000"/>
              </a:spcBef>
            </a:pPr>
            <a:r>
              <a:rPr lang="cs-CZ" sz="1600">
                <a:solidFill>
                  <a:srgbClr val="FF3300"/>
                </a:solidFill>
                <a:latin typeface="Courier New" pitchFamily="49" charset="0"/>
              </a:rPr>
              <a:t>DDQZO X</a:t>
            </a:r>
            <a:r>
              <a:rPr lang="cs-CZ">
                <a:solidFill>
                  <a:srgbClr val="FF3300"/>
                </a:solidFill>
              </a:rPr>
              <a:t>  </a:t>
            </a:r>
          </a:p>
          <a:p>
            <a:endParaRPr lang="en-US">
              <a:solidFill>
                <a:srgbClr val="FF3300"/>
              </a:solidFill>
            </a:endParaRP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611188" y="3171825"/>
            <a:ext cx="91440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1700213" y="3144838"/>
            <a:ext cx="144462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6" name="Oval 18"/>
          <p:cNvSpPr>
            <a:spLocks noChangeArrowheads="1"/>
          </p:cNvSpPr>
          <p:nvPr/>
        </p:nvSpPr>
        <p:spPr bwMode="auto">
          <a:xfrm>
            <a:off x="1825625" y="3717925"/>
            <a:ext cx="144463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7" name="Oval 19"/>
          <p:cNvSpPr>
            <a:spLocks noChangeArrowheads="1"/>
          </p:cNvSpPr>
          <p:nvPr/>
        </p:nvSpPr>
        <p:spPr bwMode="auto">
          <a:xfrm>
            <a:off x="3894138" y="3717925"/>
            <a:ext cx="165100" cy="5540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8" name="Oval 20"/>
          <p:cNvSpPr>
            <a:spLocks noChangeArrowheads="1"/>
          </p:cNvSpPr>
          <p:nvPr/>
        </p:nvSpPr>
        <p:spPr bwMode="auto">
          <a:xfrm>
            <a:off x="5364163" y="3716338"/>
            <a:ext cx="144462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09" name="Oval 21"/>
          <p:cNvSpPr>
            <a:spLocks noChangeArrowheads="1"/>
          </p:cNvSpPr>
          <p:nvPr/>
        </p:nvSpPr>
        <p:spPr bwMode="auto">
          <a:xfrm>
            <a:off x="6588125" y="3716338"/>
            <a:ext cx="1952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0" name="Oval 22"/>
          <p:cNvSpPr>
            <a:spLocks noChangeArrowheads="1"/>
          </p:cNvSpPr>
          <p:nvPr/>
        </p:nvSpPr>
        <p:spPr bwMode="auto">
          <a:xfrm>
            <a:off x="7553325" y="37385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1" name="Oval 23"/>
          <p:cNvSpPr>
            <a:spLocks noChangeArrowheads="1"/>
          </p:cNvSpPr>
          <p:nvPr/>
        </p:nvSpPr>
        <p:spPr bwMode="auto">
          <a:xfrm>
            <a:off x="5114925" y="31289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2" name="Oval 24"/>
          <p:cNvSpPr>
            <a:spLocks noChangeArrowheads="1"/>
          </p:cNvSpPr>
          <p:nvPr/>
        </p:nvSpPr>
        <p:spPr bwMode="auto">
          <a:xfrm>
            <a:off x="7566025" y="3167063"/>
            <a:ext cx="144463" cy="5540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468313" y="5445125"/>
            <a:ext cx="772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395288" y="5013325"/>
            <a:ext cx="7561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  Index koincidence němčiny je přibližně 8</a:t>
            </a:r>
            <a:r>
              <a:rPr lang="en-US"/>
              <a:t>%</a:t>
            </a:r>
            <a:r>
              <a:rPr lang="cs-CZ"/>
              <a:t>. </a:t>
            </a:r>
            <a:endParaRPr lang="en-US"/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539750" y="5373688"/>
            <a:ext cx="7993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Pokud je prvních šest písmen u dvou zpráv ve stejný den shodných, pak šifra zachovává index koincidence. </a:t>
            </a:r>
            <a:r>
              <a:rPr lang="cs-CZ" b="1"/>
              <a:t>Jde asi o polyalfabetickou šifru</a:t>
            </a:r>
            <a:r>
              <a:rPr lang="cs-CZ"/>
              <a:t>.</a:t>
            </a:r>
            <a:endParaRPr lang="en-US"/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539750" y="6165850"/>
            <a:ext cx="812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Množství zpráv nasvědčovalo, že k šifrování je patrně využíván nějaký přístroj.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6" grpId="0"/>
      <p:bldP spid="37897" grpId="0"/>
      <p:bldP spid="37898" grpId="0" animBg="1"/>
      <p:bldP spid="37899" grpId="0" animBg="1"/>
      <p:bldP spid="37900" grpId="0" animBg="1"/>
      <p:bldP spid="37901" grpId="0" animBg="1"/>
      <p:bldP spid="37903" grpId="0"/>
      <p:bldP spid="37904" grpId="0" animBg="1"/>
      <p:bldP spid="37905" grpId="0" animBg="1"/>
      <p:bldP spid="37906" grpId="0" animBg="1"/>
      <p:bldP spid="37907" grpId="0" animBg="1"/>
      <p:bldP spid="37908" grpId="0" animBg="1"/>
      <p:bldP spid="37909" grpId="0" animBg="1"/>
      <p:bldP spid="37910" grpId="0" animBg="1"/>
      <p:bldP spid="37911" grpId="0" animBg="1"/>
      <p:bldP spid="37912" grpId="0" animBg="1"/>
      <p:bldP spid="37914" grpId="0"/>
      <p:bldP spid="37915" grpId="0"/>
      <p:bldP spid="379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Enigma</a:t>
            </a:r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96975"/>
            <a:ext cx="3384550" cy="5111750"/>
          </a:xfrm>
          <a:prstGeom prst="rect">
            <a:avLst/>
          </a:prstGeom>
          <a:noFill/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140200" y="1406525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klávesnice</a:t>
            </a:r>
            <a:endParaRPr lang="en-US" sz="24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135438" y="1819275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žárovky</a:t>
            </a:r>
            <a:endParaRPr lang="en-US" sz="240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140200" y="2251075"/>
            <a:ext cx="448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propojovací</a:t>
            </a:r>
            <a:r>
              <a:rPr lang="cs-CZ"/>
              <a:t> </a:t>
            </a:r>
            <a:r>
              <a:rPr lang="cs-CZ" sz="2400"/>
              <a:t>deska</a:t>
            </a:r>
            <a:endParaRPr lang="en-US" sz="240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119563" y="2684463"/>
            <a:ext cx="419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okénka  </a:t>
            </a:r>
            <a:endParaRPr lang="en-US" sz="2400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4121150" y="3116263"/>
            <a:ext cx="477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ozubená kolečka</a:t>
            </a:r>
            <a:endParaRPr lang="en-US" sz="2400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119563" y="3573463"/>
            <a:ext cx="434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měřič napětí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/>
      <p:bldP spid="38917" grpId="0"/>
      <p:bldP spid="38918" grpId="0"/>
      <p:bldP spid="38919" grpId="0"/>
      <p:bldP spid="38920" grpId="0"/>
      <p:bldP spid="389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Rotor</a:t>
            </a:r>
            <a:endParaRPr lang="en-US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25538"/>
            <a:ext cx="3529012" cy="5040312"/>
          </a:xfrm>
          <a:prstGeom prst="rect">
            <a:avLst/>
          </a:prstGeom>
          <a:noFill/>
        </p:spPr>
      </p:pic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192588" y="1262063"/>
            <a:ext cx="376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ozubené kolečko</a:t>
            </a:r>
            <a:endParaRPr lang="en-US" sz="240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211638" y="1773238"/>
            <a:ext cx="324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abecední kroužek</a:t>
            </a:r>
            <a:endParaRPr lang="en-US" sz="2400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211638" y="2270125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společná osa rotorů</a:t>
            </a:r>
            <a:endParaRPr lang="en-US" sz="2400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211638" y="2774950"/>
            <a:ext cx="4392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spona abecedního kroužku</a:t>
            </a:r>
            <a:endParaRPr lang="en-US" sz="2400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211638" y="3284538"/>
            <a:ext cx="419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tělo rotoru s 26 dráty </a:t>
            </a:r>
            <a:endParaRPr lang="en-US" sz="2400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211638" y="3789363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kontaktní kolíky</a:t>
            </a:r>
            <a:endParaRPr lang="en-US" sz="2400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211638" y="4313238"/>
            <a:ext cx="362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7. kontaktní plošky</a:t>
            </a:r>
            <a:endParaRPr lang="en-US" sz="2400"/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4211638" y="4791075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8. zářez pro přenos pohybu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/>
      <p:bldP spid="39941" grpId="0"/>
      <p:bldP spid="39942" grpId="0"/>
      <p:bldP spid="39943" grpId="0"/>
      <p:bldP spid="39944" grpId="0"/>
      <p:bldP spid="39945" grpId="0"/>
      <p:bldP spid="39946" grpId="0"/>
      <p:bldP spid="399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Elektrické schéma</a:t>
            </a:r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3529012" cy="4897437"/>
          </a:xfrm>
          <a:prstGeom prst="rect">
            <a:avLst/>
          </a:prstGeom>
          <a:noFill/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067175" y="2179638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reflektor</a:t>
            </a:r>
            <a:endParaRPr lang="en-US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067175" y="27559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trojice rotorů</a:t>
            </a:r>
            <a:endParaRPr lang="en-US" sz="240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067175" y="3259138"/>
            <a:ext cx="376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žárovky</a:t>
            </a:r>
            <a:endParaRPr lang="en-US" sz="240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067175" y="3763963"/>
            <a:ext cx="362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baterie</a:t>
            </a:r>
            <a:endParaRPr lang="en-US" sz="2400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067175" y="4267200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klávesnice</a:t>
            </a:r>
            <a:endParaRPr lang="en-US" sz="2400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067175" y="4843463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propojovací deska</a:t>
            </a:r>
            <a:endParaRPr lang="en-US" sz="2400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067175" y="1603375"/>
            <a:ext cx="376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E - vstupní rotor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Manuál pro operátory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663"/>
          </a:xfrm>
        </p:spPr>
        <p:txBody>
          <a:bodyPr/>
          <a:lstStyle/>
          <a:p>
            <a:r>
              <a:rPr lang="cs-CZ" sz="2000"/>
              <a:t>Francouzská špionáž</a:t>
            </a:r>
            <a:r>
              <a:rPr lang="cs-CZ"/>
              <a:t> </a:t>
            </a:r>
            <a:r>
              <a:rPr lang="cs-CZ" sz="2000"/>
              <a:t>získala manuál pro operátory vojenského přístroje Enigma komcem roku 1931  (generál Gustave Bertrand).</a:t>
            </a:r>
          </a:p>
          <a:p>
            <a:r>
              <a:rPr lang="cs-CZ" sz="2000"/>
              <a:t>Německým agentem byl Hans-Thilo Schmidt (1888-1944).</a:t>
            </a:r>
          </a:p>
          <a:p>
            <a:r>
              <a:rPr lang="cs-CZ" sz="2000"/>
              <a:t>Později předal francouzské špionáži také </a:t>
            </a:r>
            <a:r>
              <a:rPr lang="cs-CZ" sz="2000">
                <a:solidFill>
                  <a:srgbClr val="990000"/>
                </a:solidFill>
              </a:rPr>
              <a:t>denní klíče</a:t>
            </a:r>
            <a:r>
              <a:rPr lang="cs-CZ" sz="2000"/>
              <a:t> </a:t>
            </a:r>
            <a:r>
              <a:rPr lang="cs-CZ" sz="2000">
                <a:solidFill>
                  <a:srgbClr val="990000"/>
                </a:solidFill>
              </a:rPr>
              <a:t>pro měsíce září a říjen 1932</a:t>
            </a:r>
            <a:r>
              <a:rPr lang="cs-CZ" sz="2000"/>
              <a:t>.</a:t>
            </a:r>
          </a:p>
          <a:p>
            <a:r>
              <a:rPr lang="cs-CZ" sz="2000"/>
              <a:t>Počátkem prosince 1932 dostalo polské Biuro Szyfrów kopie těchto dokumentů na základě dohody o vojenské spolupráci mezi Polskem, Francií a Velkou Británií.</a:t>
            </a:r>
          </a:p>
          <a:p>
            <a:r>
              <a:rPr lang="cs-CZ" sz="2000"/>
              <a:t>V prosinci roku 1932 tak Biuro Szyfrów mělo k dispozici:          </a:t>
            </a:r>
            <a:endParaRPr lang="en-US" sz="2000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35013" y="4935538"/>
            <a:ext cx="7940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- </a:t>
            </a:r>
            <a:r>
              <a:rPr lang="cs-CZ" sz="2000"/>
              <a:t>komerční přístroj Enigma (bez propojovací desky a s jinými</a:t>
            </a:r>
          </a:p>
          <a:p>
            <a:r>
              <a:rPr lang="cs-CZ" sz="2000"/>
              <a:t>            rotory,</a:t>
            </a:r>
            <a:endParaRPr lang="en-US" sz="2000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755650" y="5564188"/>
            <a:ext cx="2278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- </a:t>
            </a:r>
            <a:r>
              <a:rPr lang="cs-CZ" sz="2000"/>
              <a:t>operační manuál</a:t>
            </a:r>
            <a:r>
              <a:rPr lang="cs-CZ"/>
              <a:t>,</a:t>
            </a:r>
            <a:endParaRPr lang="en-US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766763" y="5995988"/>
            <a:ext cx="4840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- </a:t>
            </a:r>
            <a:r>
              <a:rPr lang="cs-CZ" sz="2000"/>
              <a:t>denní klíče pro měsíce září a říjen 1932</a:t>
            </a:r>
            <a:r>
              <a:rPr lang="cs-CZ"/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  <p:bldP spid="41988" grpId="0"/>
      <p:bldP spid="41989" grpId="0"/>
      <p:bldP spid="419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Denní klíče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r>
              <a:rPr lang="cs-CZ" sz="2000"/>
              <a:t>Denní klíč říkal, jak má být nastavený přístroj Enigma v daném dni na začátku šifrování libovolné zprávy v daném dni.</a:t>
            </a:r>
          </a:p>
          <a:p>
            <a:r>
              <a:rPr lang="cs-CZ" sz="2000"/>
              <a:t>Denní klíč sestával z:</a:t>
            </a:r>
            <a:endParaRPr lang="en-US" sz="200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188" y="2852738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/>
              <a:t>  </a:t>
            </a:r>
            <a:r>
              <a:rPr lang="cs-CZ" sz="2000"/>
              <a:t>pořadí rotorů, např. </a:t>
            </a:r>
            <a:r>
              <a:rPr lang="cs-CZ" sz="2000">
                <a:solidFill>
                  <a:schemeClr val="hlink"/>
                </a:solidFill>
              </a:rPr>
              <a:t>II, III, I</a:t>
            </a:r>
            <a:r>
              <a:rPr lang="cs-CZ" sz="2000"/>
              <a:t> , bylo v té době stejné po celý  čtvrt roku, </a:t>
            </a:r>
          </a:p>
          <a:p>
            <a:pPr>
              <a:buFontTx/>
              <a:buChar char="•"/>
            </a:pPr>
            <a:r>
              <a:rPr lang="cs-CZ" sz="2000"/>
              <a:t> polohy abecedních kroužků na rotorech, např. </a:t>
            </a:r>
            <a:r>
              <a:rPr lang="cs-CZ" sz="2000">
                <a:solidFill>
                  <a:schemeClr val="hlink"/>
                </a:solidFill>
              </a:rPr>
              <a:t>KUB </a:t>
            </a:r>
            <a:r>
              <a:rPr lang="cs-CZ" sz="2000"/>
              <a:t>,</a:t>
            </a:r>
          </a:p>
          <a:p>
            <a:pPr>
              <a:buFontTx/>
              <a:buChar char="•"/>
            </a:pPr>
            <a:r>
              <a:rPr lang="cs-CZ" sz="2000"/>
              <a:t> propojení v propojovací desce, např. </a:t>
            </a:r>
            <a:r>
              <a:rPr lang="cs-CZ" sz="2000">
                <a:solidFill>
                  <a:schemeClr val="hlink"/>
                </a:solidFill>
              </a:rPr>
              <a:t>AU, CR, DK, JZ, LN, PS</a:t>
            </a:r>
            <a:r>
              <a:rPr lang="cs-CZ" sz="2000"/>
              <a:t> , </a:t>
            </a:r>
          </a:p>
          <a:p>
            <a:pPr>
              <a:buFontTx/>
              <a:buChar char="•"/>
            </a:pPr>
            <a:r>
              <a:rPr lang="cs-CZ" sz="2000"/>
              <a:t> základní nastavení, tj. jaká písmena jsou vidět v malých okénkách,</a:t>
            </a:r>
          </a:p>
          <a:p>
            <a:r>
              <a:rPr lang="cs-CZ" sz="2000"/>
              <a:t>     např. </a:t>
            </a:r>
            <a:r>
              <a:rPr lang="cs-CZ" sz="2000">
                <a:solidFill>
                  <a:schemeClr val="hlink"/>
                </a:solidFill>
              </a:rPr>
              <a:t>UFW </a:t>
            </a:r>
            <a:r>
              <a:rPr lang="cs-CZ" sz="2000"/>
              <a:t>.</a:t>
            </a:r>
            <a:endParaRPr lang="en-US" sz="2000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92138" y="481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  <p:bldP spid="430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 zprávy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3240087"/>
          </a:xfrm>
        </p:spPr>
        <p:txBody>
          <a:bodyPr/>
          <a:lstStyle/>
          <a:p>
            <a:r>
              <a:rPr lang="cs-CZ" sz="2000"/>
              <a:t>Po nastavení přístroje podle denního klíče měla obsluha zvolit náhodnou trojici písmen, kupříkladu  </a:t>
            </a:r>
            <a:r>
              <a:rPr lang="cs-CZ" sz="2000">
                <a:solidFill>
                  <a:schemeClr val="hlink"/>
                </a:solidFill>
                <a:latin typeface="Courier New" pitchFamily="49" charset="0"/>
              </a:rPr>
              <a:t>HTS</a:t>
            </a:r>
            <a:r>
              <a:rPr lang="cs-CZ" sz="2000">
                <a:solidFill>
                  <a:schemeClr val="hlink"/>
                </a:solidFill>
              </a:rPr>
              <a:t> </a:t>
            </a:r>
            <a:r>
              <a:rPr lang="cs-CZ" sz="2000"/>
              <a:t>, to je </a:t>
            </a:r>
            <a:r>
              <a:rPr lang="cs-CZ" sz="2000" i="1"/>
              <a:t>klíč zprávy,</a:t>
            </a:r>
          </a:p>
          <a:p>
            <a:r>
              <a:rPr lang="cs-CZ" sz="2000"/>
              <a:t>poté ji napsat dvakrát za sebou, tj.  </a:t>
            </a:r>
            <a:r>
              <a:rPr lang="cs-CZ" sz="2000">
                <a:solidFill>
                  <a:schemeClr val="hlink"/>
                </a:solidFill>
                <a:latin typeface="Courier New" pitchFamily="49" charset="0"/>
              </a:rPr>
              <a:t>HTS HTS</a:t>
            </a:r>
            <a:r>
              <a:rPr lang="cs-CZ" sz="2000">
                <a:solidFill>
                  <a:schemeClr val="hlink"/>
                </a:solidFill>
              </a:rPr>
              <a:t> </a:t>
            </a:r>
            <a:r>
              <a:rPr lang="cs-CZ" sz="2000"/>
              <a:t>, </a:t>
            </a:r>
          </a:p>
          <a:p>
            <a:r>
              <a:rPr lang="cs-CZ" sz="2000"/>
              <a:t>pak tuto šestici zašifrovat pomocí přístroje nastaveného podle denního klíče, výsledkem bylo  </a:t>
            </a:r>
            <a:r>
              <a:rPr lang="cs-CZ" sz="2000">
                <a:solidFill>
                  <a:srgbClr val="990000"/>
                </a:solidFill>
                <a:latin typeface="Courier New" pitchFamily="49" charset="0"/>
              </a:rPr>
              <a:t>NEV GWY</a:t>
            </a:r>
            <a:r>
              <a:rPr lang="cs-CZ" sz="2000"/>
              <a:t> ,</a:t>
            </a:r>
          </a:p>
          <a:p>
            <a:r>
              <a:rPr lang="cs-CZ" sz="2000"/>
              <a:t>poté ručně přenastavit rotory tak, aby v okénkách byl vidět klíč zprávy,</a:t>
            </a:r>
          </a:p>
          <a:p>
            <a:r>
              <a:rPr lang="cs-CZ" sz="2000"/>
              <a:t>a začít šifrovat samotnou zprávu. Tak například zpráva </a:t>
            </a:r>
            <a:r>
              <a:rPr lang="cs-CZ" sz="2000">
                <a:solidFill>
                  <a:schemeClr val="hlink"/>
                </a:solidFill>
                <a:latin typeface="Courier New" pitchFamily="49" charset="0"/>
              </a:rPr>
              <a:t>AHOJ</a:t>
            </a:r>
            <a:r>
              <a:rPr lang="cs-CZ" sz="2000">
                <a:latin typeface="Courier New" pitchFamily="49" charset="0"/>
              </a:rPr>
              <a:t> byla zašifrována jako </a:t>
            </a:r>
            <a:r>
              <a:rPr lang="cs-CZ" sz="2000">
                <a:solidFill>
                  <a:srgbClr val="990000"/>
                </a:solidFill>
                <a:latin typeface="Courier New" pitchFamily="49" charset="0"/>
              </a:rPr>
              <a:t>JCRI </a:t>
            </a:r>
            <a:r>
              <a:rPr lang="cs-CZ" sz="2000">
                <a:latin typeface="Courier New" pitchFamily="49" charset="0"/>
              </a:rPr>
              <a:t>.</a:t>
            </a:r>
          </a:p>
          <a:p>
            <a:pPr>
              <a:buFontTx/>
              <a:buNone/>
            </a:pPr>
            <a:endParaRPr lang="en-US" sz="200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17538" y="5084763"/>
            <a:ext cx="8134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Celou šifrovou zprávu  </a:t>
            </a:r>
            <a:r>
              <a:rPr lang="cs-CZ" sz="2000">
                <a:solidFill>
                  <a:srgbClr val="990000"/>
                </a:solidFill>
                <a:latin typeface="Courier New" pitchFamily="49" charset="0"/>
              </a:rPr>
              <a:t>NEV GWY JCRI </a:t>
            </a:r>
            <a:r>
              <a:rPr lang="cs-CZ" sz="2000"/>
              <a:t>pak obsluha předala radistovi </a:t>
            </a:r>
          </a:p>
          <a:p>
            <a:r>
              <a:rPr lang="cs-CZ" sz="2000"/>
              <a:t>k odvysílání. </a:t>
            </a:r>
            <a:endParaRPr lang="en-US" sz="20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11188" y="6021388"/>
            <a:ext cx="662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/>
              <a:t>Dešifrování na přijímací straně probíhalo naprosto stejně.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  <p:bldP spid="44036" grpId="0"/>
      <p:bldP spid="44037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2914</TotalTime>
  <Words>2031</Words>
  <Application>Microsoft Office PowerPoint</Application>
  <PresentationFormat>Předvádění na obrazovce (4:3)</PresentationFormat>
  <Paragraphs>455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Výchozí návrh</vt:lpstr>
      <vt:lpstr>Ukázky aplikací matematiky </vt:lpstr>
      <vt:lpstr>Polsko 1926</vt:lpstr>
      <vt:lpstr>Identifikace šifry</vt:lpstr>
      <vt:lpstr>Enigma</vt:lpstr>
      <vt:lpstr>Rotor</vt:lpstr>
      <vt:lpstr>Elektrické schéma</vt:lpstr>
      <vt:lpstr>Manuál pro operátory</vt:lpstr>
      <vt:lpstr>Denní klíče</vt:lpstr>
      <vt:lpstr>Klíč zprávy</vt:lpstr>
      <vt:lpstr>Porušení pravidel bezpečnosti</vt:lpstr>
      <vt:lpstr>Konec roku 1932</vt:lpstr>
      <vt:lpstr>Matematický model rotoru</vt:lpstr>
      <vt:lpstr>Matematický model rotoru</vt:lpstr>
      <vt:lpstr>Rotory lze násobit</vt:lpstr>
      <vt:lpstr>Grafické znázornění permutací</vt:lpstr>
      <vt:lpstr>Graf složené permutace</vt:lpstr>
      <vt:lpstr>Řešitelnost rovnice  U=X-1VX</vt:lpstr>
      <vt:lpstr>Řešitelnost rovnice  U=X-1VX</vt:lpstr>
      <vt:lpstr>Řešitelnost rovnice  U=X-1VX</vt:lpstr>
      <vt:lpstr>Počet řešení</vt:lpstr>
      <vt:lpstr>Statický model</vt:lpstr>
      <vt:lpstr>Dynamický model</vt:lpstr>
    </vt:vector>
  </TitlesOfParts>
  <Company>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klasických a moderních metod šifrování</dc:title>
  <dc:creator>Jiri Tuma</dc:creator>
  <cp:lastModifiedBy>Jiri Tuma</cp:lastModifiedBy>
  <cp:revision>30</cp:revision>
  <dcterms:created xsi:type="dcterms:W3CDTF">2008-02-26T07:12:08Z</dcterms:created>
  <dcterms:modified xsi:type="dcterms:W3CDTF">2014-03-11T09:14:09Z</dcterms:modified>
</cp:coreProperties>
</file>