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29.jpg" ContentType="image/png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73" r:id="rId2"/>
    <p:sldId id="426" r:id="rId3"/>
    <p:sldId id="425" r:id="rId4"/>
    <p:sldId id="327" r:id="rId5"/>
    <p:sldId id="328" r:id="rId6"/>
    <p:sldId id="399" r:id="rId7"/>
    <p:sldId id="372" r:id="rId8"/>
    <p:sldId id="373" r:id="rId9"/>
    <p:sldId id="386" r:id="rId10"/>
    <p:sldId id="410" r:id="rId11"/>
    <p:sldId id="413" r:id="rId12"/>
    <p:sldId id="414" r:id="rId13"/>
    <p:sldId id="415" r:id="rId14"/>
    <p:sldId id="416" r:id="rId15"/>
    <p:sldId id="332" r:id="rId16"/>
    <p:sldId id="400" r:id="rId17"/>
    <p:sldId id="417" r:id="rId18"/>
    <p:sldId id="334" r:id="rId19"/>
    <p:sldId id="402" r:id="rId20"/>
    <p:sldId id="418" r:id="rId21"/>
    <p:sldId id="419" r:id="rId22"/>
    <p:sldId id="420" r:id="rId23"/>
    <p:sldId id="421" r:id="rId24"/>
    <p:sldId id="422" r:id="rId25"/>
    <p:sldId id="344" r:id="rId26"/>
    <p:sldId id="345" r:id="rId27"/>
    <p:sldId id="423" r:id="rId28"/>
    <p:sldId id="407" r:id="rId29"/>
    <p:sldId id="406" r:id="rId30"/>
    <p:sldId id="408" r:id="rId31"/>
    <p:sldId id="424" r:id="rId32"/>
    <p:sldId id="352" r:id="rId33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sanád" initials="C" lastIdx="2" clrIdx="0">
    <p:extLst>
      <p:ext uri="{19B8F6BF-5375-455C-9EA6-DF929625EA0E}">
        <p15:presenceInfo xmlns:p15="http://schemas.microsoft.com/office/powerpoint/2012/main" userId="Csaná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3152"/>
    <a:srgbClr val="D0D8E8"/>
    <a:srgbClr val="E9EDF4"/>
    <a:srgbClr val="FFFF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Közepesen sötét stílu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8D230F3-CF80-4859-8CE7-A43EE81993B5}" styleName="Világos stílus 1 – 6. jelölőszín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Közepesen sötét stílus 2 – 6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Világos stílus 1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0A1B5D5-9B99-4C35-A422-299274C87663}" styleName="Közepesen sötét stílus 1 – 6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5758FB7-9AC5-4552-8A53-C91805E547FA}" styleName="Téma alapján készült stílus 1 – 5. jelölőszín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éma alapján készült stílus 1 – 4. jelölőszín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Téma alapján készült stílus 1 – 1. jelölőszín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éma alapján készült stílus 1 – 6. jelölőszín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11" autoAdjust="0"/>
    <p:restoredTop sz="94660"/>
  </p:normalViewPr>
  <p:slideViewPr>
    <p:cSldViewPr>
      <p:cViewPr varScale="1">
        <p:scale>
          <a:sx n="41" d="100"/>
          <a:sy n="41" d="100"/>
        </p:scale>
        <p:origin x="1287" y="6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F4359-DC36-47AB-9F45-052C56A22ECD}" type="datetimeFigureOut">
              <a:rPr lang="hu-HU" smtClean="0"/>
              <a:t>2018.09.01.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2C468-3B37-484E-BCD3-0B8ED8B22A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41647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Közepére kellenek a színes golyós ábrák + végére angol felirattal kellenek a táblázatok!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2C468-3B37-484E-BCD3-0B8ED8B22ACC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90450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Mi a különbség? „Lehetne akár jó is”</a:t>
            </a:r>
          </a:p>
          <a:p>
            <a:r>
              <a:rPr lang="hu-HU" dirty="0" smtClean="0"/>
              <a:t>Nem</a:t>
            </a:r>
            <a:r>
              <a:rPr lang="hu-HU" baseline="0" dirty="0" smtClean="0"/>
              <a:t> mondjuk, hogy nincs </a:t>
            </a:r>
            <a:r>
              <a:rPr lang="hu-HU" baseline="0" dirty="0" err="1" smtClean="0"/>
              <a:t>gestalt</a:t>
            </a:r>
            <a:r>
              <a:rPr lang="hu-HU" baseline="0" dirty="0" smtClean="0"/>
              <a:t>, csak azt, hogy születhetnek máshogy is gondolatok, mint </a:t>
            </a:r>
            <a:r>
              <a:rPr lang="hu-HU" baseline="0" dirty="0" err="1" smtClean="0"/>
              <a:t>gestalttal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2C468-3B37-484E-BCD3-0B8ED8B22ACC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8855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2C468-3B37-484E-BCD3-0B8ED8B22ACC}" type="slidenum">
              <a:rPr lang="hu-HU" smtClean="0"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28801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2C468-3B37-484E-BCD3-0B8ED8B22ACC}" type="slidenum">
              <a:rPr lang="hu-HU" smtClean="0"/>
              <a:t>28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13027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2C468-3B37-484E-BCD3-0B8ED8B22ACC}" type="slidenum">
              <a:rPr lang="hu-HU" smtClean="0"/>
              <a:t>29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74510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2C468-3B37-484E-BCD3-0B8ED8B22ACC}" type="slidenum">
              <a:rPr lang="hu-HU" smtClean="0"/>
              <a:t>30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89439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  <a:ln w="19050">
            <a:solidFill>
              <a:schemeClr val="tx1"/>
            </a:solidFill>
          </a:ln>
        </p:spPr>
        <p:txBody>
          <a:bodyPr/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827584" y="2636912"/>
            <a:ext cx="7488832" cy="2904728"/>
          </a:xfrm>
          <a:solidFill>
            <a:schemeClr val="accent5">
              <a:lumMod val="20000"/>
              <a:lumOff val="80000"/>
              <a:alpha val="7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dirty="0" smtClean="0"/>
              <a:t>Alcím mintájának szerkesztése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29FB3-A3C4-4F9A-A929-CEF954274C3B}" type="datetime1">
              <a:rPr lang="hu-HU" smtClean="0"/>
              <a:t>2018.09.01.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2140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11451-86F8-4E0C-AC34-85812F09F5B7}" type="datetime1">
              <a:rPr lang="hu-HU" smtClean="0"/>
              <a:t>2018.09.01.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70431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EDE3-4A73-4D9F-852D-B697B966B93E}" type="datetime1">
              <a:rPr lang="hu-HU" smtClean="0"/>
              <a:t>2018.09.01.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7516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ln w="19050">
            <a:solidFill>
              <a:schemeClr val="tx1"/>
            </a:solidFill>
          </a:ln>
        </p:spPr>
        <p:txBody>
          <a:bodyPr/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DC2A-1A7A-488A-8965-3C345EEBB060}" type="datetime1">
              <a:rPr lang="hu-HU" smtClean="0"/>
              <a:t>2018.09.01.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8387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3DAC-925C-43F3-B549-4F86B36E33EF}" type="datetime1">
              <a:rPr lang="hu-HU" smtClean="0"/>
              <a:t>2018.09.01.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45067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99345-D2F1-4E8E-9B02-30B2DE0E195D}" type="datetime1">
              <a:rPr lang="hu-HU" smtClean="0"/>
              <a:t>2018.09.01.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7468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95FAE-979A-4F63-B579-D2A02CBB5049}" type="datetime1">
              <a:rPr lang="hu-HU" smtClean="0"/>
              <a:t>2018.09.01.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16428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ln w="19050">
            <a:solidFill>
              <a:schemeClr val="tx1"/>
            </a:solidFill>
          </a:ln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96F3-445C-47BF-9D1B-C26E5076989B}" type="datetime1">
              <a:rPr lang="hu-HU" smtClean="0"/>
              <a:t>2018.09.01.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8736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3AC42-BE52-4FBB-B3B6-CD34A3075F0C}" type="datetime1">
              <a:rPr lang="hu-HU" smtClean="0"/>
              <a:t>2018.09.01.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71253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950BF-42CD-474F-BA2C-C50AC42F1006}" type="datetime1">
              <a:rPr lang="hu-HU" smtClean="0"/>
              <a:t>2018.09.01.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67687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ABE7-5EB3-46A9-8E9D-16A0123A0851}" type="datetime1">
              <a:rPr lang="hu-HU" smtClean="0"/>
              <a:t>2018.09.01.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961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  <a:alpha val="32000"/>
              </a:schemeClr>
            </a:gs>
            <a:gs pos="25000">
              <a:schemeClr val="accent6">
                <a:lumMod val="60000"/>
                <a:lumOff val="40000"/>
              </a:schemeClr>
            </a:gs>
            <a:gs pos="91000">
              <a:schemeClr val="accent6">
                <a:lumMod val="75000"/>
              </a:schemeClr>
            </a:gs>
            <a:gs pos="100000">
              <a:schemeClr val="accent6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accent6">
              <a:lumMod val="40000"/>
              <a:lumOff val="60000"/>
              <a:alpha val="47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2182C-ABF5-420C-BB6D-2F95699C32B2}" type="datetime1">
              <a:rPr lang="hu-HU" smtClean="0"/>
              <a:t>2018.09.01.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A241F-B4DB-4A9E-BED6-3F2E7D5FA4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079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i="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827584" y="250205"/>
            <a:ext cx="7628384" cy="1512168"/>
          </a:xfrm>
        </p:spPr>
        <p:txBody>
          <a:bodyPr>
            <a:normAutofit fontScale="90000"/>
          </a:bodyPr>
          <a:lstStyle/>
          <a:p>
            <a:r>
              <a:rPr lang="hu-HU" sz="5400" dirty="0" smtClean="0"/>
              <a:t>Testing is </a:t>
            </a:r>
            <a:r>
              <a:rPr lang="hu-HU" sz="5400" dirty="0" err="1" smtClean="0"/>
              <a:t>the</a:t>
            </a:r>
            <a:r>
              <a:rPr lang="hu-HU" sz="5400" dirty="0" smtClean="0"/>
              <a:t> </a:t>
            </a:r>
            <a:r>
              <a:rPr lang="hu-HU" sz="5400" dirty="0" err="1" smtClean="0"/>
              <a:t>mother</a:t>
            </a:r>
            <a:r>
              <a:rPr lang="hu-HU" sz="5400" dirty="0" smtClean="0"/>
              <a:t> of </a:t>
            </a:r>
            <a:r>
              <a:rPr lang="hu-HU" sz="5400" dirty="0" err="1" smtClean="0"/>
              <a:t>knowledge</a:t>
            </a:r>
            <a:endParaRPr lang="hu-HU" sz="5400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323528" y="4725144"/>
            <a:ext cx="8424936" cy="1584175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hu-HU" b="1" dirty="0" smtClean="0">
                <a:solidFill>
                  <a:schemeClr val="tx1"/>
                </a:solidFill>
              </a:rPr>
              <a:t>Szabó Csaba –</a:t>
            </a:r>
          </a:p>
          <a:p>
            <a:pPr>
              <a:spcBef>
                <a:spcPts val="1800"/>
              </a:spcBef>
            </a:pPr>
            <a:r>
              <a:rPr lang="hu-HU" b="1" dirty="0" err="1">
                <a:solidFill>
                  <a:schemeClr val="tx1"/>
                </a:solidFill>
              </a:rPr>
              <a:t>Muzsnay</a:t>
            </a:r>
            <a:r>
              <a:rPr lang="hu-HU" b="1" dirty="0">
                <a:solidFill>
                  <a:schemeClr val="tx1"/>
                </a:solidFill>
              </a:rPr>
              <a:t> Anna – </a:t>
            </a:r>
            <a:r>
              <a:rPr lang="hu-HU" b="1" dirty="0" err="1" smtClean="0">
                <a:solidFill>
                  <a:schemeClr val="tx1"/>
                </a:solidFill>
              </a:rPr>
              <a:t>Szeibert</a:t>
            </a:r>
            <a:r>
              <a:rPr lang="hu-HU" b="1" dirty="0" smtClean="0">
                <a:solidFill>
                  <a:schemeClr val="tx1"/>
                </a:solidFill>
              </a:rPr>
              <a:t> </a:t>
            </a:r>
            <a:r>
              <a:rPr lang="hu-HU" b="1" dirty="0">
                <a:solidFill>
                  <a:schemeClr val="tx1"/>
                </a:solidFill>
              </a:rPr>
              <a:t>Janka – Zámbó </a:t>
            </a:r>
            <a:r>
              <a:rPr lang="hu-HU" b="1" dirty="0" smtClean="0">
                <a:solidFill>
                  <a:schemeClr val="tx1"/>
                </a:solidFill>
              </a:rPr>
              <a:t>Csilla</a:t>
            </a:r>
            <a:endParaRPr lang="hu-HU" i="1" dirty="0">
              <a:solidFill>
                <a:schemeClr val="tx1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88" y="1988840"/>
            <a:ext cx="2388624" cy="2353496"/>
          </a:xfrm>
          <a:prstGeom prst="rect">
            <a:avLst/>
          </a:prstGeom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8609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hu-HU" sz="4800" dirty="0" err="1" smtClean="0"/>
              <a:t>Retrieval-enhanced</a:t>
            </a:r>
            <a:r>
              <a:rPr lang="hu-HU" sz="4800" dirty="0" smtClean="0"/>
              <a:t> </a:t>
            </a:r>
            <a:br>
              <a:rPr lang="hu-HU" sz="4800" dirty="0" smtClean="0"/>
            </a:br>
            <a:r>
              <a:rPr lang="hu-HU" sz="4800" dirty="0" err="1" smtClean="0"/>
              <a:t>learning</a:t>
            </a:r>
            <a:endParaRPr lang="hu-HU" sz="4800" dirty="0"/>
          </a:p>
        </p:txBody>
      </p:sp>
      <p:graphicFrame>
        <p:nvGraphicFramePr>
          <p:cNvPr id="4" name="Táblázat 3"/>
          <p:cNvGraphicFramePr>
            <a:graphicFrameLocks noGrp="1"/>
          </p:cNvGraphicFramePr>
          <p:nvPr>
            <p:extLst/>
          </p:nvPr>
        </p:nvGraphicFramePr>
        <p:xfrm>
          <a:off x="179510" y="1988840"/>
          <a:ext cx="8819346" cy="446449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4096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096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89371">
                <a:tc>
                  <a:txBody>
                    <a:bodyPr/>
                    <a:lstStyle/>
                    <a:p>
                      <a:pPr algn="ctr"/>
                      <a:r>
                        <a:rPr lang="hu-HU" sz="3600" dirty="0" err="1" smtClean="0"/>
                        <a:t>Before</a:t>
                      </a:r>
                      <a:r>
                        <a:rPr lang="hu-HU" sz="3600" dirty="0" smtClean="0"/>
                        <a:t>:</a:t>
                      </a:r>
                      <a:endParaRPr lang="hu-HU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3600" dirty="0" err="1" smtClean="0"/>
                        <a:t>Now</a:t>
                      </a:r>
                      <a:r>
                        <a:rPr lang="hu-HU" sz="3600" dirty="0" smtClean="0"/>
                        <a:t>:</a:t>
                      </a:r>
                      <a:endParaRPr lang="hu-HU" sz="3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75125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hu-HU" sz="2800" dirty="0" err="1" smtClean="0"/>
                        <a:t>Laboratory</a:t>
                      </a:r>
                      <a:endParaRPr lang="hu-HU" sz="28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hu-HU" sz="28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hu-HU" sz="2800" dirty="0" err="1" smtClean="0"/>
                        <a:t>Psychology</a:t>
                      </a:r>
                      <a:r>
                        <a:rPr lang="hu-HU" sz="2800" baseline="0" dirty="0" smtClean="0"/>
                        <a:t> </a:t>
                      </a:r>
                      <a:r>
                        <a:rPr lang="hu-HU" sz="2800" baseline="0" dirty="0" err="1" smtClean="0"/>
                        <a:t>students</a:t>
                      </a:r>
                      <a:endParaRPr lang="hu-HU" sz="2800" dirty="0" smtClean="0"/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hu-HU" sz="28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hu-HU" sz="2800" dirty="0" smtClean="0"/>
                        <a:t>Text</a:t>
                      </a:r>
                      <a:r>
                        <a:rPr lang="hu-HU" sz="2800" baseline="0" dirty="0" smtClean="0"/>
                        <a:t> </a:t>
                      </a:r>
                      <a:r>
                        <a:rPr lang="hu-HU" sz="2800" baseline="0" dirty="0" err="1" smtClean="0"/>
                        <a:t>memorizing</a:t>
                      </a:r>
                      <a:endParaRPr lang="hu-HU" sz="28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hu-HU" sz="28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hu-HU" sz="2800" dirty="0" err="1" smtClean="0"/>
                        <a:t>Memorizing</a:t>
                      </a:r>
                      <a:r>
                        <a:rPr lang="hu-HU" sz="2800" baseline="0" dirty="0" smtClean="0"/>
                        <a:t> </a:t>
                      </a:r>
                      <a:r>
                        <a:rPr lang="hu-HU" sz="2800" baseline="0" dirty="0" err="1" smtClean="0"/>
                        <a:t>f</a:t>
                      </a:r>
                      <a:r>
                        <a:rPr lang="hu-HU" sz="2800" dirty="0" err="1" smtClean="0"/>
                        <a:t>oreign</a:t>
                      </a:r>
                      <a:r>
                        <a:rPr lang="hu-HU" sz="2800" dirty="0" smtClean="0"/>
                        <a:t> </a:t>
                      </a:r>
                      <a:r>
                        <a:rPr lang="hu-HU" sz="2800" dirty="0" err="1" smtClean="0"/>
                        <a:t>words</a:t>
                      </a:r>
                      <a:endParaRPr lang="hu-HU" sz="2800" dirty="0" smtClean="0"/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hu-HU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hu-HU" sz="2800" kern="1200" baseline="0" dirty="0" smtClean="0">
                          <a:effectLst/>
                        </a:rPr>
                        <a:t>Real life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hu-HU" sz="2800" kern="1200" baseline="0" dirty="0" smtClean="0">
                        <a:effectLst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hu-HU" sz="2800" kern="1200" baseline="0" dirty="0" err="1" smtClean="0">
                          <a:effectLst/>
                        </a:rPr>
                        <a:t>Grade</a:t>
                      </a:r>
                      <a:r>
                        <a:rPr lang="hu-HU" sz="2800" kern="1200" baseline="0" dirty="0" smtClean="0">
                          <a:effectLst/>
                        </a:rPr>
                        <a:t> 9 </a:t>
                      </a:r>
                      <a:r>
                        <a:rPr lang="hu-HU" sz="2800" kern="1200" baseline="0" dirty="0" err="1" smtClean="0">
                          <a:effectLst/>
                        </a:rPr>
                        <a:t>pupils</a:t>
                      </a:r>
                      <a:r>
                        <a:rPr lang="hu-HU" sz="2800" kern="1200" baseline="0" dirty="0" smtClean="0">
                          <a:effectLst/>
                        </a:rPr>
                        <a:t> (</a:t>
                      </a:r>
                      <a:r>
                        <a:rPr lang="hu-HU" sz="2800" kern="1200" baseline="0" dirty="0" err="1" smtClean="0">
                          <a:effectLst/>
                        </a:rPr>
                        <a:t>highschool</a:t>
                      </a:r>
                      <a:r>
                        <a:rPr lang="hu-HU" sz="2800" kern="1200" baseline="0" dirty="0" smtClean="0">
                          <a:effectLst/>
                        </a:rPr>
                        <a:t>)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hu-HU" sz="2800" kern="1200" dirty="0" smtClean="0">
                        <a:effectLst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hu-HU" sz="2800" kern="1200" dirty="0" err="1" smtClean="0">
                          <a:effectLst/>
                        </a:rPr>
                        <a:t>Mathematics</a:t>
                      </a:r>
                      <a:r>
                        <a:rPr lang="hu-HU" sz="2800" kern="1200" dirty="0" smtClean="0">
                          <a:effectLst/>
                        </a:rPr>
                        <a:t> </a:t>
                      </a:r>
                      <a:r>
                        <a:rPr lang="hu-HU" sz="2800" kern="1200" dirty="0" err="1" smtClean="0">
                          <a:effectLst/>
                        </a:rPr>
                        <a:t>lessons</a:t>
                      </a:r>
                      <a:endParaRPr lang="hu-HU" sz="2800" kern="1200" dirty="0" smtClean="0">
                        <a:effectLst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hu-HU" sz="2800" kern="1200" baseline="0" dirty="0" smtClean="0">
                        <a:effectLst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hu-HU" sz="28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hu-HU" sz="28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50392"/>
            <a:ext cx="1211317" cy="1193503"/>
          </a:xfrm>
          <a:prstGeom prst="rect">
            <a:avLst/>
          </a:prstGeom>
        </p:spPr>
      </p:pic>
      <p:sp>
        <p:nvSpPr>
          <p:cNvPr id="3" name="Lefelé nyíl 2"/>
          <p:cNvSpPr/>
          <p:nvPr/>
        </p:nvSpPr>
        <p:spPr>
          <a:xfrm>
            <a:off x="6444208" y="530120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829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616" y="4689397"/>
            <a:ext cx="4196021" cy="2168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Experiment</a:t>
            </a:r>
            <a:r>
              <a:rPr lang="hu-HU" dirty="0" smtClean="0"/>
              <a:t> 1</a:t>
            </a:r>
            <a:endParaRPr lang="hu-HU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/>
          </p:nvPr>
        </p:nvGraphicFramePr>
        <p:xfrm>
          <a:off x="-5230" y="1772816"/>
          <a:ext cx="9149231" cy="295232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329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067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492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631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815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5080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3164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670483">
                <a:tc>
                  <a:txBody>
                    <a:bodyPr/>
                    <a:lstStyle/>
                    <a:p>
                      <a:pPr algn="ctr"/>
                      <a:r>
                        <a:rPr lang="hu-HU" dirty="0" err="1" smtClean="0"/>
                        <a:t>Monday</a:t>
                      </a:r>
                      <a:endParaRPr lang="hu-H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err="1" smtClean="0"/>
                        <a:t>Tuesday</a:t>
                      </a:r>
                      <a:endParaRPr lang="hu-H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err="1" smtClean="0"/>
                        <a:t>Wednesday</a:t>
                      </a:r>
                      <a:endParaRPr lang="hu-H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err="1" smtClean="0"/>
                        <a:t>Thursday</a:t>
                      </a:r>
                      <a:endParaRPr lang="hu-H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err="1" smtClean="0"/>
                        <a:t>Friday</a:t>
                      </a:r>
                      <a:endParaRPr lang="hu-H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err="1" smtClean="0"/>
                        <a:t>Saturday</a:t>
                      </a:r>
                      <a:endParaRPr lang="hu-H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Sunday</a:t>
                      </a:r>
                      <a:endParaRPr lang="hu-H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81845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sz="2400" u="sng" dirty="0" err="1" smtClean="0"/>
                        <a:t>Short</a:t>
                      </a:r>
                      <a:r>
                        <a:rPr lang="hu-HU" sz="2400" u="sng" dirty="0" smtClean="0"/>
                        <a:t> test </a:t>
                      </a:r>
                      <a:r>
                        <a:rPr lang="hu-HU" sz="2400" u="sng" dirty="0" err="1" smtClean="0"/>
                        <a:t>at</a:t>
                      </a:r>
                      <a:r>
                        <a:rPr lang="hu-HU" sz="2400" u="sng" dirty="0" smtClean="0"/>
                        <a:t> </a:t>
                      </a:r>
                      <a:r>
                        <a:rPr lang="hu-HU" sz="2400" u="sng" dirty="0" err="1" smtClean="0"/>
                        <a:t>the</a:t>
                      </a:r>
                      <a:r>
                        <a:rPr lang="hu-HU" sz="2400" u="sng" dirty="0" smtClean="0"/>
                        <a:t> end</a:t>
                      </a:r>
                      <a:r>
                        <a:rPr lang="hu-HU" sz="2400" u="sng" baseline="0" dirty="0" smtClean="0"/>
                        <a:t> of </a:t>
                      </a:r>
                      <a:r>
                        <a:rPr lang="hu-HU" sz="2400" u="sng" baseline="0" dirty="0" err="1" smtClean="0"/>
                        <a:t>each</a:t>
                      </a:r>
                      <a:r>
                        <a:rPr lang="hu-HU" sz="2400" u="sng" baseline="0" dirty="0" smtClean="0"/>
                        <a:t> </a:t>
                      </a:r>
                      <a:r>
                        <a:rPr lang="hu-HU" sz="2400" u="sng" baseline="0" dirty="0" err="1" smtClean="0"/>
                        <a:t>class</a:t>
                      </a:r>
                      <a:endParaRPr lang="hu-HU" sz="2400" u="sng" baseline="0" dirty="0" smtClean="0"/>
                    </a:p>
                    <a:p>
                      <a:pPr algn="ctr"/>
                      <a:endParaRPr lang="hu-HU" sz="2400" u="sng" dirty="0" smtClean="0"/>
                    </a:p>
                    <a:p>
                      <a:pPr marL="342900" indent="-342900" algn="l">
                        <a:buFont typeface="Arial" pitchFamily="34" charset="0"/>
                        <a:buChar char="•"/>
                      </a:pPr>
                      <a:r>
                        <a:rPr lang="hu-HU" sz="2400" dirty="0" smtClean="0"/>
                        <a:t>5 min</a:t>
                      </a:r>
                    </a:p>
                    <a:p>
                      <a:pPr marL="342900" indent="-342900" algn="l">
                        <a:buFont typeface="Arial" pitchFamily="34" charset="0"/>
                        <a:buChar char="•"/>
                      </a:pPr>
                      <a:r>
                        <a:rPr lang="hu-HU" sz="2400" dirty="0" smtClean="0"/>
                        <a:t>2 </a:t>
                      </a:r>
                      <a:r>
                        <a:rPr lang="hu-HU" sz="2400" dirty="0" err="1" smtClean="0"/>
                        <a:t>questions</a:t>
                      </a:r>
                      <a:r>
                        <a:rPr lang="hu-HU" sz="2400" dirty="0" smtClean="0"/>
                        <a:t>: 1 </a:t>
                      </a:r>
                      <a:r>
                        <a:rPr lang="hu-HU" sz="2400" dirty="0" err="1" smtClean="0"/>
                        <a:t>theoretical</a:t>
                      </a:r>
                      <a:r>
                        <a:rPr lang="hu-HU" sz="2400" dirty="0" smtClean="0"/>
                        <a:t/>
                      </a:r>
                      <a:br>
                        <a:rPr lang="hu-HU" sz="2400" dirty="0" smtClean="0"/>
                      </a:br>
                      <a:r>
                        <a:rPr lang="hu-HU" sz="2400" baseline="0" dirty="0" smtClean="0"/>
                        <a:t>                       </a:t>
                      </a:r>
                      <a:r>
                        <a:rPr lang="hu-HU" sz="2400" dirty="0" smtClean="0"/>
                        <a:t>1 </a:t>
                      </a:r>
                      <a:r>
                        <a:rPr lang="hu-HU" sz="2400" dirty="0" err="1" smtClean="0"/>
                        <a:t>practical</a:t>
                      </a:r>
                      <a:endParaRPr lang="hu-H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u-HU" sz="2400" u="sng" dirty="0" err="1" smtClean="0"/>
                        <a:t>Hand</a:t>
                      </a:r>
                      <a:r>
                        <a:rPr lang="hu-HU" sz="2400" u="sng" dirty="0" smtClean="0"/>
                        <a:t>-in</a:t>
                      </a:r>
                      <a:r>
                        <a:rPr lang="hu-HU" sz="2400" u="sng" baseline="0" dirty="0" smtClean="0"/>
                        <a:t> </a:t>
                      </a:r>
                      <a:r>
                        <a:rPr lang="hu-HU" sz="2400" u="sng" baseline="0" dirty="0" err="1" smtClean="0"/>
                        <a:t>homework</a:t>
                      </a:r>
                      <a:endParaRPr lang="hu-HU" sz="2400" u="sng" baseline="0" dirty="0" smtClean="0"/>
                    </a:p>
                    <a:p>
                      <a:pPr algn="ctr"/>
                      <a:endParaRPr lang="hu-HU" sz="2000" dirty="0" smtClean="0"/>
                    </a:p>
                    <a:p>
                      <a:pPr marL="342900" indent="-342900" algn="l">
                        <a:buFont typeface="Arial" pitchFamily="34" charset="0"/>
                        <a:buChar char="•"/>
                      </a:pPr>
                      <a:r>
                        <a:rPr lang="hu-HU" sz="2400" dirty="0" err="1" smtClean="0"/>
                        <a:t>By</a:t>
                      </a:r>
                      <a:r>
                        <a:rPr lang="hu-HU" sz="2400" baseline="0" dirty="0" smtClean="0"/>
                        <a:t> e</a:t>
                      </a:r>
                      <a:r>
                        <a:rPr lang="hu-HU" sz="2400" dirty="0" smtClean="0"/>
                        <a:t>mail</a:t>
                      </a:r>
                    </a:p>
                    <a:p>
                      <a:pPr marL="342900" indent="-342900" algn="l">
                        <a:buFont typeface="Arial" pitchFamily="34" charset="0"/>
                        <a:buChar char="•"/>
                      </a:pPr>
                      <a:r>
                        <a:rPr lang="hu-HU" sz="2400" dirty="0" err="1" smtClean="0"/>
                        <a:t>Until</a:t>
                      </a:r>
                      <a:r>
                        <a:rPr lang="hu-HU" sz="2400" dirty="0" smtClean="0"/>
                        <a:t> Sunday</a:t>
                      </a:r>
                      <a:r>
                        <a:rPr lang="hu-HU" sz="2400" baseline="0" dirty="0" smtClean="0"/>
                        <a:t> </a:t>
                      </a:r>
                      <a:r>
                        <a:rPr lang="hu-HU" sz="2400" dirty="0" smtClean="0"/>
                        <a:t>…</a:t>
                      </a:r>
                      <a:r>
                        <a:rPr lang="hu-HU" sz="2400" dirty="0" err="1" smtClean="0"/>
                        <a:t>or</a:t>
                      </a:r>
                      <a:r>
                        <a:rPr lang="hu-HU" sz="2400" dirty="0" smtClean="0"/>
                        <a:t> </a:t>
                      </a:r>
                      <a:r>
                        <a:rPr lang="hu-HU" sz="2400" dirty="0" err="1" smtClean="0"/>
                        <a:t>Monday</a:t>
                      </a:r>
                      <a:r>
                        <a:rPr lang="hu-HU" sz="2400" dirty="0" smtClean="0"/>
                        <a:t>…</a:t>
                      </a:r>
                      <a:endParaRPr lang="hu-H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99" y="4718030"/>
            <a:ext cx="3142903" cy="2168603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50392"/>
            <a:ext cx="1211317" cy="1193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50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620688"/>
            <a:ext cx="8568951" cy="523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82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 smtClean="0"/>
              <a:t>Experiment</a:t>
            </a:r>
            <a:r>
              <a:rPr lang="hu-HU" dirty="0" smtClean="0"/>
              <a:t> 1 – Városmajori Gimnázium</a:t>
            </a:r>
            <a:endParaRPr lang="hu-HU" dirty="0"/>
          </a:p>
        </p:txBody>
      </p:sp>
      <p:graphicFrame>
        <p:nvGraphicFramePr>
          <p:cNvPr id="4" name="Táblázat 3"/>
          <p:cNvGraphicFramePr>
            <a:graphicFrameLocks noGrp="1"/>
          </p:cNvGraphicFramePr>
          <p:nvPr>
            <p:extLst/>
          </p:nvPr>
        </p:nvGraphicFramePr>
        <p:xfrm>
          <a:off x="683568" y="1532037"/>
          <a:ext cx="7704856" cy="5297403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38524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524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16843">
                <a:tc>
                  <a:txBody>
                    <a:bodyPr/>
                    <a:lstStyle/>
                    <a:p>
                      <a:pPr algn="ctr"/>
                      <a:r>
                        <a:rPr lang="hu-HU" sz="3200" dirty="0" err="1" smtClean="0"/>
                        <a:t>Experimental</a:t>
                      </a:r>
                      <a:r>
                        <a:rPr lang="hu-HU" sz="3200" baseline="0" dirty="0" smtClean="0"/>
                        <a:t> </a:t>
                      </a:r>
                      <a:r>
                        <a:rPr lang="hu-HU" sz="3200" baseline="0" dirty="0" err="1" smtClean="0"/>
                        <a:t>group</a:t>
                      </a:r>
                      <a:endParaRPr lang="hu-H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3200" dirty="0" err="1" smtClean="0"/>
                        <a:t>Control</a:t>
                      </a:r>
                      <a:r>
                        <a:rPr lang="hu-HU" sz="3200" dirty="0" smtClean="0"/>
                        <a:t> </a:t>
                      </a:r>
                      <a:r>
                        <a:rPr lang="hu-HU" sz="3200" dirty="0" err="1" smtClean="0"/>
                        <a:t>groups</a:t>
                      </a:r>
                      <a:endParaRPr lang="hu-HU" sz="3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68757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hu-HU" sz="2400" dirty="0" err="1" smtClean="0"/>
                        <a:t>One</a:t>
                      </a:r>
                      <a:r>
                        <a:rPr lang="hu-HU" sz="2400" dirty="0" smtClean="0"/>
                        <a:t> </a:t>
                      </a:r>
                      <a:r>
                        <a:rPr lang="hu-HU" sz="2400" dirty="0" err="1" smtClean="0"/>
                        <a:t>group</a:t>
                      </a:r>
                      <a:r>
                        <a:rPr lang="hu-HU" sz="2400" dirty="0" smtClean="0"/>
                        <a:t> </a:t>
                      </a:r>
                      <a:r>
                        <a:rPr lang="hu-HU" sz="2400" dirty="0" err="1" smtClean="0"/>
                        <a:t>from</a:t>
                      </a:r>
                      <a:r>
                        <a:rPr lang="hu-HU" sz="2400" dirty="0" smtClean="0"/>
                        <a:t> 9</a:t>
                      </a:r>
                      <a:r>
                        <a:rPr lang="hu-HU" sz="2400" baseline="0" dirty="0" smtClean="0"/>
                        <a:t> b.</a:t>
                      </a:r>
                      <a:endParaRPr lang="hu-HU" sz="24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hu-HU" sz="24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hu-HU" sz="2400" dirty="0" smtClean="0"/>
                        <a:t>9 </a:t>
                      </a:r>
                      <a:r>
                        <a:rPr lang="hu-HU" sz="2400" dirty="0" err="1" smtClean="0"/>
                        <a:t>students</a:t>
                      </a:r>
                      <a:endParaRPr lang="hu-HU" sz="24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hu-HU" sz="12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hu-HU" sz="2400" dirty="0" smtClean="0"/>
                        <a:t>3 </a:t>
                      </a:r>
                      <a:r>
                        <a:rPr lang="hu-HU" sz="2400" dirty="0" err="1" smtClean="0"/>
                        <a:t>lessons</a:t>
                      </a:r>
                      <a:r>
                        <a:rPr lang="hu-HU" sz="2400" dirty="0" smtClean="0"/>
                        <a:t>/</a:t>
                      </a:r>
                      <a:r>
                        <a:rPr lang="hu-HU" sz="2400" dirty="0" err="1" smtClean="0"/>
                        <a:t>week</a:t>
                      </a:r>
                      <a:r>
                        <a:rPr lang="hu-HU" sz="2400" dirty="0" smtClean="0"/>
                        <a:t>, 3-4 </a:t>
                      </a:r>
                      <a:r>
                        <a:rPr lang="hu-HU" sz="2400" dirty="0" err="1" smtClean="0"/>
                        <a:t>weeks</a:t>
                      </a:r>
                      <a:endParaRPr lang="hu-HU" sz="24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hu-HU" sz="12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hu-HU" sz="2400" dirty="0" smtClean="0"/>
                        <a:t>Total: 11 </a:t>
                      </a:r>
                      <a:r>
                        <a:rPr lang="hu-HU" sz="2400" dirty="0" err="1" smtClean="0"/>
                        <a:t>lessons</a:t>
                      </a:r>
                      <a:endParaRPr lang="hu-HU" sz="24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hu-HU" sz="12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hu-HU" sz="2400" dirty="0" err="1" smtClean="0"/>
                        <a:t>Vocational</a:t>
                      </a:r>
                      <a:r>
                        <a:rPr lang="hu-HU" sz="2400" baseline="0" dirty="0" smtClean="0"/>
                        <a:t> </a:t>
                      </a:r>
                      <a:r>
                        <a:rPr lang="hu-HU" sz="2400" baseline="0" dirty="0" err="1" smtClean="0"/>
                        <a:t>school</a:t>
                      </a:r>
                      <a:endParaRPr lang="hu-HU" sz="24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hu-HU" sz="120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hu-HU" sz="2400" dirty="0" err="1" smtClean="0">
                          <a:solidFill>
                            <a:schemeClr val="tx1"/>
                          </a:solidFill>
                        </a:rPr>
                        <a:t>Socially</a:t>
                      </a:r>
                      <a:r>
                        <a:rPr lang="hu-HU" sz="2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u-HU" sz="2400" dirty="0" err="1" smtClean="0">
                          <a:solidFill>
                            <a:schemeClr val="tx1"/>
                          </a:solidFill>
                        </a:rPr>
                        <a:t>handicapped</a:t>
                      </a:r>
                      <a:r>
                        <a:rPr lang="hu-HU" sz="2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u-HU" sz="2400" dirty="0" err="1" smtClean="0">
                          <a:solidFill>
                            <a:schemeClr val="tx1"/>
                          </a:solidFill>
                        </a:rPr>
                        <a:t>students</a:t>
                      </a:r>
                      <a:r>
                        <a:rPr lang="hu-HU" sz="240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hu-HU" sz="2400" dirty="0" smtClean="0"/>
                        <a:t>2016</a:t>
                      </a:r>
                      <a:r>
                        <a:rPr lang="hu-HU" sz="2400" baseline="0" dirty="0" smtClean="0"/>
                        <a:t> National </a:t>
                      </a:r>
                      <a:r>
                        <a:rPr lang="hu-HU" sz="2400" baseline="0" dirty="0" err="1" smtClean="0"/>
                        <a:t>Survey</a:t>
                      </a:r>
                      <a:r>
                        <a:rPr lang="hu-HU" sz="2400" baseline="0" dirty="0" smtClean="0"/>
                        <a:t> of </a:t>
                      </a:r>
                      <a:r>
                        <a:rPr lang="hu-HU" sz="2400" baseline="0" dirty="0" err="1" smtClean="0"/>
                        <a:t>Competences</a:t>
                      </a:r>
                      <a:r>
                        <a:rPr lang="hu-HU" sz="2400" dirty="0" smtClean="0"/>
                        <a:t>)</a:t>
                      </a:r>
                    </a:p>
                    <a:p>
                      <a:endParaRPr lang="hu-H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hu-HU" sz="2400" dirty="0" smtClean="0"/>
                        <a:t>9.c</a:t>
                      </a:r>
                      <a:r>
                        <a:rPr lang="hu-HU" sz="2400" baseline="0" dirty="0" smtClean="0"/>
                        <a:t> and 9.e </a:t>
                      </a:r>
                      <a:r>
                        <a:rPr lang="hu-HU" sz="2400" baseline="0" dirty="0" err="1" smtClean="0"/>
                        <a:t>classes</a:t>
                      </a:r>
                      <a:r>
                        <a:rPr lang="hu-HU" sz="2400" baseline="0" dirty="0" smtClean="0"/>
                        <a:t>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hu-HU" sz="2400" baseline="0" dirty="0" smtClean="0"/>
                        <a:t>    (1 </a:t>
                      </a:r>
                      <a:r>
                        <a:rPr lang="hu-HU" sz="2400" baseline="0" dirty="0" err="1" smtClean="0"/>
                        <a:t>teacher</a:t>
                      </a:r>
                      <a:r>
                        <a:rPr lang="hu-HU" sz="2400" baseline="0" dirty="0" smtClean="0"/>
                        <a:t>)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hu-HU" sz="2400" baseline="0" dirty="0" smtClean="0"/>
                        <a:t>16, 18 </a:t>
                      </a:r>
                      <a:r>
                        <a:rPr lang="hu-HU" sz="2400" baseline="0" dirty="0" err="1" smtClean="0"/>
                        <a:t>students</a:t>
                      </a:r>
                      <a:endParaRPr lang="hu-HU" sz="2400" baseline="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hu-HU" sz="1200" baseline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hu-HU" sz="2400" baseline="0" dirty="0" smtClean="0"/>
                        <a:t>4 </a:t>
                      </a:r>
                      <a:r>
                        <a:rPr lang="hu-HU" sz="2400" baseline="0" dirty="0" err="1" smtClean="0"/>
                        <a:t>lessons</a:t>
                      </a:r>
                      <a:r>
                        <a:rPr lang="hu-HU" sz="2400" baseline="0" dirty="0" smtClean="0"/>
                        <a:t>/</a:t>
                      </a:r>
                      <a:r>
                        <a:rPr lang="hu-HU" sz="2400" baseline="0" dirty="0" err="1" smtClean="0"/>
                        <a:t>week</a:t>
                      </a:r>
                      <a:r>
                        <a:rPr lang="hu-HU" sz="2400" baseline="0" dirty="0" smtClean="0"/>
                        <a:t>, 4-5 </a:t>
                      </a:r>
                      <a:r>
                        <a:rPr lang="hu-HU" sz="2400" baseline="0" dirty="0" err="1" smtClean="0"/>
                        <a:t>weeks</a:t>
                      </a:r>
                      <a:endParaRPr lang="hu-HU" sz="2400" baseline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hu-HU" sz="1200" baseline="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hu-HU" sz="2400" baseline="0" dirty="0" smtClean="0"/>
                        <a:t>Total: 19,  16 </a:t>
                      </a:r>
                      <a:r>
                        <a:rPr lang="hu-HU" sz="2400" baseline="0" dirty="0" err="1" smtClean="0"/>
                        <a:t>lessons</a:t>
                      </a:r>
                      <a:endParaRPr lang="hu-HU" sz="2400" baseline="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hu-HU" sz="1200" baseline="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hu-HU" sz="2400" baseline="0" dirty="0" err="1" smtClean="0"/>
                        <a:t>Grammar</a:t>
                      </a:r>
                      <a:r>
                        <a:rPr lang="hu-HU" sz="2400" baseline="0" dirty="0" smtClean="0"/>
                        <a:t> </a:t>
                      </a:r>
                      <a:r>
                        <a:rPr lang="hu-HU" sz="2400" baseline="0" dirty="0" err="1" smtClean="0"/>
                        <a:t>school</a:t>
                      </a:r>
                      <a:endParaRPr lang="hu-HU" sz="2400" baseline="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hu-HU" sz="1200" baseline="0" dirty="0" smtClean="0"/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hu-HU" sz="2400" baseline="0" dirty="0" err="1" smtClean="0"/>
                        <a:t>Elite</a:t>
                      </a:r>
                      <a:endParaRPr lang="hu-HU" sz="2400" baseline="0" dirty="0" smtClean="0"/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hu-HU" sz="2400" baseline="0" dirty="0" smtClean="0"/>
                        <a:t>(</a:t>
                      </a:r>
                      <a:r>
                        <a:rPr lang="hu-HU" sz="2400" baseline="0" dirty="0" err="1" smtClean="0"/>
                        <a:t>District</a:t>
                      </a:r>
                      <a:r>
                        <a:rPr lang="hu-HU" sz="2400" baseline="0" dirty="0" smtClean="0"/>
                        <a:t> 12 of Budapest, 6th </a:t>
                      </a:r>
                      <a:r>
                        <a:rPr lang="hu-HU" sz="2400" baseline="0" dirty="0" err="1" smtClean="0"/>
                        <a:t>in</a:t>
                      </a:r>
                      <a:r>
                        <a:rPr lang="hu-HU" sz="2400" baseline="0" dirty="0" smtClean="0"/>
                        <a:t> </a:t>
                      </a:r>
                      <a:r>
                        <a:rPr lang="hu-HU" sz="2400" baseline="0" dirty="0" err="1" smtClean="0"/>
                        <a:t>national</a:t>
                      </a:r>
                      <a:r>
                        <a:rPr lang="hu-HU" sz="2400" baseline="0" dirty="0" smtClean="0"/>
                        <a:t> </a:t>
                      </a:r>
                      <a:r>
                        <a:rPr lang="hu-HU" sz="2400" baseline="0" dirty="0" err="1" smtClean="0"/>
                        <a:t>ranking</a:t>
                      </a:r>
                      <a:r>
                        <a:rPr lang="hu-HU" sz="2400" baseline="0" dirty="0" smtClean="0"/>
                        <a:t> </a:t>
                      </a:r>
                      <a:r>
                        <a:rPr lang="hu-HU" sz="2400" baseline="0" dirty="0" err="1" smtClean="0"/>
                        <a:t>in</a:t>
                      </a:r>
                      <a:r>
                        <a:rPr lang="hu-HU" sz="2400" baseline="0" dirty="0" smtClean="0"/>
                        <a:t> 2017)</a:t>
                      </a:r>
                      <a:endParaRPr lang="hu-H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081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974" y="1386663"/>
            <a:ext cx="8340051" cy="408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21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dirty="0" err="1" smtClean="0"/>
              <a:t>Our</a:t>
            </a:r>
            <a:r>
              <a:rPr lang="hu-HU" sz="3600" dirty="0" smtClean="0"/>
              <a:t> </a:t>
            </a:r>
            <a:r>
              <a:rPr lang="hu-HU" sz="3600" dirty="0" err="1" smtClean="0"/>
              <a:t>experiment</a:t>
            </a:r>
            <a:r>
              <a:rPr lang="hu-HU" sz="3600" dirty="0"/>
              <a:t> </a:t>
            </a:r>
            <a:r>
              <a:rPr lang="hu-HU" sz="3600" dirty="0" err="1" smtClean="0"/>
              <a:t>at</a:t>
            </a:r>
            <a:r>
              <a:rPr lang="hu-HU" sz="3600" dirty="0" smtClean="0"/>
              <a:t> University</a:t>
            </a:r>
            <a:endParaRPr lang="hu-HU" sz="36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3600" b="1" dirty="0" err="1" smtClean="0"/>
              <a:t>Pre-service</a:t>
            </a:r>
            <a:r>
              <a:rPr lang="hu-HU" sz="3600" b="1" dirty="0" smtClean="0"/>
              <a:t> </a:t>
            </a:r>
            <a:r>
              <a:rPr lang="hu-HU" sz="3600" b="1" dirty="0" err="1" smtClean="0"/>
              <a:t>math</a:t>
            </a:r>
            <a:r>
              <a:rPr lang="hu-HU" sz="3600" b="1" dirty="0" smtClean="0"/>
              <a:t> </a:t>
            </a:r>
            <a:r>
              <a:rPr lang="hu-HU" sz="3600" b="1" dirty="0" err="1" smtClean="0"/>
              <a:t>teachers</a:t>
            </a:r>
            <a:endParaRPr lang="hu-HU" sz="3600" b="1" dirty="0" smtClean="0"/>
          </a:p>
          <a:p>
            <a:pPr marL="0" indent="0">
              <a:buNone/>
            </a:pPr>
            <a:endParaRPr lang="hu-HU" sz="2800" u="sng" dirty="0" smtClean="0"/>
          </a:p>
          <a:p>
            <a:pPr marL="800100" indent="-457200"/>
            <a:r>
              <a:rPr lang="hu-HU" dirty="0" smtClean="0"/>
              <a:t>125 </a:t>
            </a:r>
            <a:r>
              <a:rPr lang="hu-HU" dirty="0" err="1" smtClean="0"/>
              <a:t>students</a:t>
            </a:r>
            <a:endParaRPr lang="hu-HU" dirty="0" smtClean="0"/>
          </a:p>
          <a:p>
            <a:pPr marL="800100" indent="-457200"/>
            <a:r>
              <a:rPr lang="hu-HU" dirty="0" err="1" smtClean="0"/>
              <a:t>Number</a:t>
            </a:r>
            <a:r>
              <a:rPr lang="hu-HU" dirty="0" smtClean="0"/>
              <a:t> </a:t>
            </a:r>
            <a:r>
              <a:rPr lang="hu-HU" dirty="0" err="1" smtClean="0"/>
              <a:t>theory</a:t>
            </a:r>
            <a:endParaRPr lang="hu-HU" dirty="0" smtClean="0"/>
          </a:p>
          <a:p>
            <a:pPr marL="800100" indent="-457200"/>
            <a:r>
              <a:rPr lang="hu-HU" dirty="0" smtClean="0"/>
              <a:t>2+</a:t>
            </a:r>
            <a:r>
              <a:rPr lang="hu-HU" dirty="0" err="1" smtClean="0"/>
              <a:t>2</a:t>
            </a:r>
            <a:r>
              <a:rPr lang="hu-HU" dirty="0" smtClean="0"/>
              <a:t> </a:t>
            </a:r>
            <a:r>
              <a:rPr lang="hu-HU" dirty="0" err="1" smtClean="0"/>
              <a:t>hours</a:t>
            </a:r>
            <a:r>
              <a:rPr lang="hu-HU" dirty="0" smtClean="0"/>
              <a:t>/</a:t>
            </a:r>
            <a:r>
              <a:rPr lang="hu-HU" dirty="0" err="1" smtClean="0"/>
              <a:t>week</a:t>
            </a:r>
            <a:endParaRPr lang="hu-HU" dirty="0" smtClean="0"/>
          </a:p>
          <a:p>
            <a:pPr marL="800100" indent="-457200"/>
            <a:r>
              <a:rPr lang="hu-HU" dirty="0"/>
              <a:t>6 </a:t>
            </a:r>
            <a:r>
              <a:rPr lang="hu-HU" dirty="0" err="1"/>
              <a:t>groups</a:t>
            </a:r>
            <a:r>
              <a:rPr lang="hu-HU" dirty="0"/>
              <a:t> of </a:t>
            </a:r>
            <a:r>
              <a:rPr lang="hu-HU" dirty="0" err="1"/>
              <a:t>problem</a:t>
            </a:r>
            <a:r>
              <a:rPr lang="hu-HU" dirty="0"/>
              <a:t> </a:t>
            </a:r>
            <a:r>
              <a:rPr lang="hu-HU" dirty="0" err="1" smtClean="0"/>
              <a:t>sessions</a:t>
            </a:r>
            <a:endParaRPr lang="hu-HU" dirty="0" smtClean="0"/>
          </a:p>
          <a:p>
            <a:pPr marL="800100" indent="-457200"/>
            <a:r>
              <a:rPr lang="hu-HU" dirty="0" smtClean="0"/>
              <a:t>End of </a:t>
            </a:r>
            <a:r>
              <a:rPr lang="hu-HU" dirty="0" err="1" smtClean="0"/>
              <a:t>semester</a:t>
            </a:r>
            <a:r>
              <a:rPr lang="hu-HU" dirty="0" smtClean="0"/>
              <a:t>: </a:t>
            </a:r>
            <a:r>
              <a:rPr lang="hu-HU" dirty="0" err="1" smtClean="0"/>
              <a:t>final</a:t>
            </a:r>
            <a:r>
              <a:rPr lang="hu-HU" dirty="0"/>
              <a:t> </a:t>
            </a:r>
            <a:r>
              <a:rPr lang="hu-HU" dirty="0" err="1" smtClean="0"/>
              <a:t>grade</a:t>
            </a:r>
            <a:r>
              <a:rPr lang="hu-HU" dirty="0" smtClean="0"/>
              <a:t> (1-5)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50392"/>
            <a:ext cx="1211317" cy="1193503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132856"/>
            <a:ext cx="3754760" cy="2496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1808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The curriculum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err="1" smtClean="0"/>
              <a:t>Division</a:t>
            </a:r>
            <a:r>
              <a:rPr lang="hu-HU" dirty="0" smtClean="0"/>
              <a:t> </a:t>
            </a:r>
            <a:r>
              <a:rPr lang="hu-HU" dirty="0" err="1" smtClean="0"/>
              <a:t>algorithm</a:t>
            </a:r>
            <a:endParaRPr lang="hu-HU" dirty="0" smtClean="0"/>
          </a:p>
          <a:p>
            <a:r>
              <a:rPr lang="hu-HU" dirty="0" err="1" smtClean="0"/>
              <a:t>Fundamental</a:t>
            </a:r>
            <a:r>
              <a:rPr lang="hu-HU" dirty="0" smtClean="0"/>
              <a:t> </a:t>
            </a:r>
            <a:r>
              <a:rPr lang="hu-HU" dirty="0" err="1"/>
              <a:t>theorem</a:t>
            </a:r>
            <a:r>
              <a:rPr lang="hu-HU" dirty="0"/>
              <a:t> of </a:t>
            </a:r>
            <a:r>
              <a:rPr lang="hu-HU" dirty="0" err="1" smtClean="0"/>
              <a:t>arithmetic</a:t>
            </a:r>
            <a:endParaRPr lang="hu-HU" dirty="0" smtClean="0"/>
          </a:p>
          <a:p>
            <a:r>
              <a:rPr lang="hu-HU" dirty="0" err="1" smtClean="0"/>
              <a:t>Arithmetic</a:t>
            </a:r>
            <a:r>
              <a:rPr lang="hu-HU" dirty="0" smtClean="0"/>
              <a:t> </a:t>
            </a:r>
            <a:r>
              <a:rPr lang="hu-HU" dirty="0" err="1" smtClean="0"/>
              <a:t>functions</a:t>
            </a:r>
            <a:endParaRPr lang="hu-HU" dirty="0" smtClean="0"/>
          </a:p>
          <a:p>
            <a:r>
              <a:rPr lang="hu-HU" dirty="0" err="1" smtClean="0"/>
              <a:t>Congruences</a:t>
            </a:r>
            <a:endParaRPr lang="hu-HU" dirty="0" smtClean="0"/>
          </a:p>
          <a:p>
            <a:r>
              <a:rPr lang="hu-HU" dirty="0" err="1"/>
              <a:t>Order</a:t>
            </a:r>
            <a:r>
              <a:rPr lang="hu-HU" dirty="0"/>
              <a:t>, </a:t>
            </a:r>
            <a:r>
              <a:rPr lang="hu-HU" dirty="0" err="1"/>
              <a:t>primitive</a:t>
            </a:r>
            <a:r>
              <a:rPr lang="hu-HU" dirty="0"/>
              <a:t> </a:t>
            </a:r>
            <a:r>
              <a:rPr lang="hu-HU" dirty="0" err="1" smtClean="0"/>
              <a:t>root</a:t>
            </a:r>
            <a:endParaRPr lang="hu-HU" dirty="0" smtClean="0"/>
          </a:p>
          <a:p>
            <a:r>
              <a:rPr lang="hu-HU" dirty="0" smtClean="0"/>
              <a:t>Euler-Fermat </a:t>
            </a:r>
            <a:r>
              <a:rPr lang="hu-HU" dirty="0" err="1" smtClean="0"/>
              <a:t>theorem</a:t>
            </a:r>
            <a:endParaRPr lang="hu-HU" dirty="0" smtClean="0"/>
          </a:p>
          <a:p>
            <a:r>
              <a:rPr lang="hu-HU" dirty="0" err="1" smtClean="0"/>
              <a:t>High</a:t>
            </a:r>
            <a:r>
              <a:rPr lang="hu-HU" dirty="0" smtClean="0"/>
              <a:t> </a:t>
            </a:r>
            <a:r>
              <a:rPr lang="hu-HU" dirty="0" err="1"/>
              <a:t>degree</a:t>
            </a:r>
            <a:r>
              <a:rPr lang="hu-HU" dirty="0"/>
              <a:t> </a:t>
            </a:r>
            <a:r>
              <a:rPr lang="hu-HU" dirty="0" err="1"/>
              <a:t>Diophantine</a:t>
            </a:r>
            <a:r>
              <a:rPr lang="hu-HU" dirty="0"/>
              <a:t> </a:t>
            </a:r>
            <a:r>
              <a:rPr lang="hu-HU" dirty="0" err="1"/>
              <a:t>equations</a:t>
            </a:r>
            <a:endParaRPr lang="hu-HU" dirty="0" smtClean="0"/>
          </a:p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50392"/>
            <a:ext cx="1211317" cy="1193503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" t="11972" r="880" b="1512"/>
          <a:stretch/>
        </p:blipFill>
        <p:spPr bwMode="auto">
          <a:xfrm>
            <a:off x="4932040" y="3029242"/>
            <a:ext cx="3574630" cy="1741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407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dirty="0" err="1"/>
              <a:t>Our</a:t>
            </a:r>
            <a:r>
              <a:rPr lang="hu-HU" sz="3600" dirty="0"/>
              <a:t> </a:t>
            </a:r>
            <a:r>
              <a:rPr lang="hu-HU" sz="3600" dirty="0" err="1"/>
              <a:t>experiment</a:t>
            </a:r>
            <a:r>
              <a:rPr lang="hu-HU" sz="3600" dirty="0"/>
              <a:t> </a:t>
            </a:r>
            <a:r>
              <a:rPr lang="hu-HU" sz="3600" dirty="0" err="1"/>
              <a:t>at</a:t>
            </a:r>
            <a:r>
              <a:rPr lang="hu-HU" sz="3600" dirty="0"/>
              <a:t> </a:t>
            </a:r>
            <a:r>
              <a:rPr lang="hu-HU" sz="3600" dirty="0" smtClean="0"/>
              <a:t>University</a:t>
            </a:r>
            <a:endParaRPr lang="hu-HU" sz="36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3600" b="1" dirty="0" smtClean="0"/>
              <a:t>  </a:t>
            </a:r>
            <a:r>
              <a:rPr lang="hu-HU" b="1" dirty="0" err="1" smtClean="0"/>
              <a:t>Our</a:t>
            </a:r>
            <a:r>
              <a:rPr lang="hu-HU" b="1" dirty="0" smtClean="0"/>
              <a:t> </a:t>
            </a:r>
            <a:r>
              <a:rPr lang="hu-HU" b="1" dirty="0" err="1" smtClean="0"/>
              <a:t>experiment</a:t>
            </a:r>
            <a:r>
              <a:rPr lang="hu-HU" b="1" dirty="0" smtClean="0"/>
              <a:t> is </a:t>
            </a:r>
            <a:r>
              <a:rPr lang="hu-HU" b="1" dirty="0" err="1" smtClean="0"/>
              <a:t>based</a:t>
            </a:r>
            <a:r>
              <a:rPr lang="hu-HU" b="1" dirty="0" smtClean="0"/>
              <a:t> </a:t>
            </a:r>
          </a:p>
          <a:p>
            <a:pPr marL="0" indent="0">
              <a:buNone/>
            </a:pPr>
            <a:r>
              <a:rPr lang="hu-HU" b="1" dirty="0"/>
              <a:t> </a:t>
            </a:r>
            <a:r>
              <a:rPr lang="hu-HU" b="1" dirty="0" smtClean="0"/>
              <a:t> </a:t>
            </a:r>
            <a:r>
              <a:rPr lang="hu-HU" b="1" dirty="0" err="1" smtClean="0"/>
              <a:t>on</a:t>
            </a:r>
            <a:r>
              <a:rPr lang="hu-HU" b="1" dirty="0" smtClean="0"/>
              <a:t> </a:t>
            </a:r>
            <a:r>
              <a:rPr lang="hu-HU" b="1" dirty="0" err="1" smtClean="0"/>
              <a:t>the</a:t>
            </a:r>
            <a:r>
              <a:rPr lang="hu-HU" b="1" dirty="0" smtClean="0"/>
              <a:t> </a:t>
            </a:r>
            <a:r>
              <a:rPr lang="hu-HU" b="1" dirty="0" err="1" smtClean="0"/>
              <a:t>facts</a:t>
            </a:r>
            <a:r>
              <a:rPr lang="hu-HU" b="1" dirty="0" smtClean="0"/>
              <a:t> </a:t>
            </a:r>
            <a:r>
              <a:rPr lang="hu-HU" b="1" dirty="0" err="1" smtClean="0"/>
              <a:t>that</a:t>
            </a:r>
            <a:r>
              <a:rPr lang="hu-HU" b="1" dirty="0" smtClean="0"/>
              <a:t> </a:t>
            </a:r>
            <a:r>
              <a:rPr lang="hu-HU" b="1" dirty="0" err="1" smtClean="0"/>
              <a:t>the</a:t>
            </a:r>
            <a:r>
              <a:rPr lang="hu-HU" sz="3600" b="1" dirty="0" smtClean="0"/>
              <a:t>:</a:t>
            </a:r>
            <a:endParaRPr lang="hu-HU" sz="3600" b="1" dirty="0"/>
          </a:p>
          <a:p>
            <a:pPr marL="0" indent="0">
              <a:buNone/>
            </a:pPr>
            <a:endParaRPr lang="hu-HU" sz="9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hu-HU" dirty="0" err="1" smtClean="0"/>
              <a:t>Students</a:t>
            </a:r>
            <a:r>
              <a:rPr lang="hu-HU" dirty="0" smtClean="0"/>
              <a:t> </a:t>
            </a:r>
            <a:r>
              <a:rPr lang="hu-HU" dirty="0" err="1" smtClean="0"/>
              <a:t>study</a:t>
            </a:r>
            <a:r>
              <a:rPr lang="hu-HU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 err="1" smtClean="0"/>
              <a:t>Students</a:t>
            </a:r>
            <a:r>
              <a:rPr lang="hu-HU" dirty="0" smtClean="0"/>
              <a:t> </a:t>
            </a:r>
            <a:r>
              <a:rPr lang="hu-HU" dirty="0" err="1" smtClean="0"/>
              <a:t>study</a:t>
            </a:r>
            <a:r>
              <a:rPr lang="hu-HU" dirty="0" smtClean="0"/>
              <a:t> </a:t>
            </a:r>
            <a:r>
              <a:rPr lang="hu-HU" dirty="0" err="1" smtClean="0"/>
              <a:t>regularly</a:t>
            </a:r>
            <a:r>
              <a:rPr lang="hu-HU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dirty="0" err="1" smtClean="0"/>
              <a:t>Students</a:t>
            </a:r>
            <a:r>
              <a:rPr lang="hu-HU" dirty="0" smtClean="0"/>
              <a:t> </a:t>
            </a:r>
            <a:r>
              <a:rPr lang="hu-HU" dirty="0" err="1" smtClean="0"/>
              <a:t>study</a:t>
            </a:r>
            <a:r>
              <a:rPr lang="hu-HU" dirty="0" smtClean="0"/>
              <a:t> </a:t>
            </a:r>
            <a:r>
              <a:rPr lang="hu-HU" dirty="0" err="1" smtClean="0"/>
              <a:t>properly</a:t>
            </a:r>
            <a:r>
              <a:rPr lang="hu-HU" dirty="0" smtClean="0"/>
              <a:t>.</a:t>
            </a:r>
          </a:p>
          <a:p>
            <a:pPr marL="0" indent="0">
              <a:buNone/>
            </a:pPr>
            <a:endParaRPr lang="hu-HU" sz="1600" dirty="0"/>
          </a:p>
          <a:p>
            <a:pPr marL="0" indent="0">
              <a:buNone/>
            </a:pPr>
            <a:r>
              <a:rPr lang="hu-HU" sz="3600" dirty="0" smtClean="0">
                <a:solidFill>
                  <a:srgbClr val="002060"/>
                </a:solidFill>
              </a:rPr>
              <a:t> </a:t>
            </a:r>
            <a:r>
              <a:rPr lang="hu-HU" sz="3600" dirty="0" err="1" smtClean="0">
                <a:solidFill>
                  <a:srgbClr val="002060"/>
                </a:solidFill>
              </a:rPr>
              <a:t>statements</a:t>
            </a:r>
            <a:r>
              <a:rPr lang="hu-HU" sz="3600" dirty="0" smtClean="0">
                <a:solidFill>
                  <a:srgbClr val="002060"/>
                </a:solidFill>
              </a:rPr>
              <a:t> </a:t>
            </a:r>
            <a:r>
              <a:rPr lang="hu-HU" sz="3600" dirty="0" err="1" smtClean="0">
                <a:solidFill>
                  <a:srgbClr val="002060"/>
                </a:solidFill>
              </a:rPr>
              <a:t>are</a:t>
            </a:r>
            <a:r>
              <a:rPr lang="hu-HU" sz="3600" dirty="0" smtClean="0">
                <a:solidFill>
                  <a:srgbClr val="002060"/>
                </a:solidFill>
              </a:rPr>
              <a:t> </a:t>
            </a:r>
            <a:r>
              <a:rPr lang="hu-HU" sz="3600" dirty="0" err="1" smtClean="0">
                <a:solidFill>
                  <a:srgbClr val="002060"/>
                </a:solidFill>
              </a:rPr>
              <a:t>all</a:t>
            </a:r>
            <a:r>
              <a:rPr lang="hu-HU" sz="3600" dirty="0" smtClean="0">
                <a:solidFill>
                  <a:srgbClr val="002060"/>
                </a:solidFill>
              </a:rPr>
              <a:t> </a:t>
            </a:r>
            <a:r>
              <a:rPr lang="hu-HU" sz="3600" dirty="0" err="1" smtClean="0">
                <a:solidFill>
                  <a:srgbClr val="002060"/>
                </a:solidFill>
              </a:rPr>
              <a:t>false</a:t>
            </a:r>
            <a:r>
              <a:rPr lang="hu-HU" sz="3600" dirty="0" smtClean="0">
                <a:solidFill>
                  <a:srgbClr val="002060"/>
                </a:solidFill>
              </a:rPr>
              <a:t>!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50392"/>
            <a:ext cx="1211317" cy="1193503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369" y="1632901"/>
            <a:ext cx="3527232" cy="2356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465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Timing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3600" b="1" dirty="0" smtClean="0"/>
              <a:t>3 </a:t>
            </a:r>
            <a:r>
              <a:rPr lang="hu-HU" sz="3600" b="1" dirty="0" err="1" smtClean="0"/>
              <a:t>experimental</a:t>
            </a:r>
            <a:r>
              <a:rPr lang="hu-HU" sz="3600" b="1" dirty="0" smtClean="0"/>
              <a:t> </a:t>
            </a:r>
            <a:r>
              <a:rPr lang="hu-HU" sz="3600" b="1" dirty="0" err="1" smtClean="0"/>
              <a:t>groups</a:t>
            </a:r>
            <a:r>
              <a:rPr lang="hu-HU" sz="3600" b="1" dirty="0" smtClean="0"/>
              <a:t>:</a:t>
            </a:r>
          </a:p>
          <a:p>
            <a:pPr marL="0" indent="0">
              <a:buNone/>
            </a:pPr>
            <a:endParaRPr lang="hu-HU" sz="1100" u="sng" dirty="0" smtClean="0"/>
          </a:p>
          <a:p>
            <a:r>
              <a:rPr lang="hu-HU" dirty="0" err="1" smtClean="0"/>
              <a:t>First</a:t>
            </a:r>
            <a:r>
              <a:rPr lang="hu-HU" dirty="0" smtClean="0"/>
              <a:t> </a:t>
            </a:r>
            <a:r>
              <a:rPr lang="hu-HU" dirty="0" err="1" smtClean="0"/>
              <a:t>retrieval</a:t>
            </a:r>
            <a:r>
              <a:rPr lang="hu-HU" dirty="0" smtClean="0"/>
              <a:t> </a:t>
            </a:r>
            <a:r>
              <a:rPr lang="hu-HU" dirty="0" err="1" smtClean="0"/>
              <a:t>within</a:t>
            </a:r>
            <a:r>
              <a:rPr lang="hu-HU" dirty="0" smtClean="0"/>
              <a:t> 24 </a:t>
            </a:r>
            <a:r>
              <a:rPr lang="hu-HU" dirty="0" err="1" smtClean="0"/>
              <a:t>hours</a:t>
            </a:r>
            <a:endParaRPr lang="hu-HU" dirty="0" smtClean="0"/>
          </a:p>
          <a:p>
            <a:r>
              <a:rPr lang="hu-HU" dirty="0" err="1" smtClean="0"/>
              <a:t>Copying</a:t>
            </a:r>
            <a:r>
              <a:rPr lang="hu-HU" dirty="0" smtClean="0"/>
              <a:t> is </a:t>
            </a:r>
            <a:r>
              <a:rPr lang="hu-HU" dirty="0" err="1" smtClean="0"/>
              <a:t>not</a:t>
            </a:r>
            <a:r>
              <a:rPr lang="hu-HU" dirty="0" smtClean="0"/>
              <a:t> </a:t>
            </a:r>
            <a:r>
              <a:rPr lang="hu-HU" dirty="0" err="1" smtClean="0"/>
              <a:t>retrieval</a:t>
            </a:r>
            <a:endParaRPr lang="hu-HU" dirty="0" smtClean="0"/>
          </a:p>
          <a:p>
            <a:r>
              <a:rPr lang="hu-HU" dirty="0" err="1" smtClean="0"/>
              <a:t>Controlled</a:t>
            </a:r>
            <a:r>
              <a:rPr lang="hu-HU" dirty="0" smtClean="0"/>
              <a:t> </a:t>
            </a:r>
            <a:r>
              <a:rPr lang="hu-HU" dirty="0" err="1" smtClean="0"/>
              <a:t>conditions</a:t>
            </a:r>
            <a:endParaRPr lang="hu-HU" dirty="0" smtClean="0"/>
          </a:p>
          <a:p>
            <a:pPr>
              <a:buFont typeface="Wingdings" panose="05000000000000000000" pitchFamily="2" charset="2"/>
              <a:buChar char="Ø"/>
            </a:pPr>
            <a:endParaRPr lang="hu-HU" dirty="0" smtClean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276872"/>
            <a:ext cx="2325742" cy="2136900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50392"/>
            <a:ext cx="1211317" cy="1193503"/>
          </a:xfrm>
          <a:prstGeom prst="rect">
            <a:avLst/>
          </a:prstGeom>
        </p:spPr>
      </p:pic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18</a:t>
            </a:fld>
            <a:endParaRPr lang="hu-HU"/>
          </a:p>
        </p:txBody>
      </p:sp>
      <p:sp>
        <p:nvSpPr>
          <p:cNvPr id="7" name="Lefelé nyíl 6"/>
          <p:cNvSpPr/>
          <p:nvPr/>
        </p:nvSpPr>
        <p:spPr>
          <a:xfrm>
            <a:off x="2699792" y="4143682"/>
            <a:ext cx="288032" cy="720080"/>
          </a:xfrm>
          <a:prstGeom prst="downArrow">
            <a:avLst/>
          </a:prstGeom>
          <a:solidFill>
            <a:srgbClr val="4031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135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Timing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3600" b="1" dirty="0" smtClean="0"/>
              <a:t>3 </a:t>
            </a:r>
            <a:r>
              <a:rPr lang="hu-HU" sz="3600" b="1" dirty="0" err="1" smtClean="0"/>
              <a:t>experimental</a:t>
            </a:r>
            <a:r>
              <a:rPr lang="hu-HU" sz="3600" b="1" dirty="0" smtClean="0"/>
              <a:t> </a:t>
            </a:r>
            <a:r>
              <a:rPr lang="hu-HU" sz="3600" b="1" dirty="0" err="1" smtClean="0"/>
              <a:t>groups</a:t>
            </a:r>
            <a:r>
              <a:rPr lang="hu-HU" sz="3600" b="1" dirty="0" smtClean="0"/>
              <a:t>:</a:t>
            </a:r>
          </a:p>
          <a:p>
            <a:pPr marL="0" indent="0">
              <a:buNone/>
            </a:pPr>
            <a:endParaRPr lang="hu-HU" sz="1100" u="sng" dirty="0" smtClean="0"/>
          </a:p>
          <a:p>
            <a:r>
              <a:rPr lang="hu-HU" dirty="0" err="1" smtClean="0"/>
              <a:t>First</a:t>
            </a:r>
            <a:r>
              <a:rPr lang="hu-HU" dirty="0" smtClean="0"/>
              <a:t> </a:t>
            </a:r>
            <a:r>
              <a:rPr lang="hu-HU" dirty="0" err="1" smtClean="0"/>
              <a:t>retrieval</a:t>
            </a:r>
            <a:r>
              <a:rPr lang="hu-HU" dirty="0" smtClean="0"/>
              <a:t> </a:t>
            </a:r>
            <a:r>
              <a:rPr lang="hu-HU" dirty="0" err="1" smtClean="0"/>
              <a:t>within</a:t>
            </a:r>
            <a:r>
              <a:rPr lang="hu-HU" dirty="0" smtClean="0"/>
              <a:t> 24 </a:t>
            </a:r>
            <a:r>
              <a:rPr lang="hu-HU" dirty="0" err="1" smtClean="0"/>
              <a:t>hours</a:t>
            </a:r>
            <a:endParaRPr lang="hu-HU" dirty="0" smtClean="0"/>
          </a:p>
          <a:p>
            <a:r>
              <a:rPr lang="hu-HU" dirty="0" err="1" smtClean="0"/>
              <a:t>Copying</a:t>
            </a:r>
            <a:r>
              <a:rPr lang="hu-HU" dirty="0" smtClean="0"/>
              <a:t> is </a:t>
            </a:r>
            <a:r>
              <a:rPr lang="hu-HU" dirty="0" err="1" smtClean="0"/>
              <a:t>not</a:t>
            </a:r>
            <a:r>
              <a:rPr lang="hu-HU" dirty="0" smtClean="0"/>
              <a:t> </a:t>
            </a:r>
            <a:r>
              <a:rPr lang="hu-HU" dirty="0" err="1" smtClean="0"/>
              <a:t>retrieval</a:t>
            </a:r>
            <a:endParaRPr lang="hu-HU" dirty="0" smtClean="0"/>
          </a:p>
          <a:p>
            <a:r>
              <a:rPr lang="hu-HU" dirty="0" err="1" smtClean="0"/>
              <a:t>Controlled</a:t>
            </a:r>
            <a:r>
              <a:rPr lang="hu-HU" dirty="0" smtClean="0"/>
              <a:t> </a:t>
            </a:r>
            <a:r>
              <a:rPr lang="hu-HU" dirty="0" err="1" smtClean="0"/>
              <a:t>conditions</a:t>
            </a:r>
            <a:endParaRPr lang="hu-HU" dirty="0" smtClean="0"/>
          </a:p>
          <a:p>
            <a:pPr>
              <a:buFont typeface="Wingdings" panose="05000000000000000000" pitchFamily="2" charset="2"/>
              <a:buChar char="Ø"/>
            </a:pPr>
            <a:endParaRPr lang="hu-HU" dirty="0" smtClean="0"/>
          </a:p>
          <a:p>
            <a:r>
              <a:rPr lang="hu-HU" dirty="0" smtClean="0"/>
              <a:t>5 minute test </a:t>
            </a:r>
            <a:r>
              <a:rPr lang="hu-HU" dirty="0" err="1" smtClean="0"/>
              <a:t>after</a:t>
            </a:r>
            <a:r>
              <a:rPr lang="hu-HU" dirty="0" smtClean="0"/>
              <a:t> </a:t>
            </a:r>
            <a:r>
              <a:rPr lang="hu-HU" dirty="0" err="1" smtClean="0"/>
              <a:t>every</a:t>
            </a:r>
            <a:r>
              <a:rPr lang="hu-HU" dirty="0" smtClean="0"/>
              <a:t> </a:t>
            </a:r>
            <a:r>
              <a:rPr lang="hu-HU" dirty="0" err="1" smtClean="0"/>
              <a:t>class</a:t>
            </a:r>
            <a:r>
              <a:rPr lang="hu-HU" dirty="0" smtClean="0"/>
              <a:t> </a:t>
            </a:r>
          </a:p>
          <a:p>
            <a:r>
              <a:rPr lang="hu-HU" dirty="0" smtClean="0"/>
              <a:t>2 </a:t>
            </a:r>
            <a:r>
              <a:rPr lang="hu-HU" dirty="0" err="1" smtClean="0"/>
              <a:t>problems</a:t>
            </a:r>
            <a:r>
              <a:rPr lang="hu-HU" dirty="0" smtClean="0"/>
              <a:t> </a:t>
            </a:r>
            <a:r>
              <a:rPr lang="hu-HU" dirty="0" err="1" smtClean="0"/>
              <a:t>on</a:t>
            </a:r>
            <a:r>
              <a:rPr lang="hu-HU" dirty="0" smtClean="0"/>
              <a:t>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material</a:t>
            </a:r>
            <a:r>
              <a:rPr lang="hu-HU" dirty="0" smtClean="0"/>
              <a:t> of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class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276872"/>
            <a:ext cx="2325742" cy="2136900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50392"/>
            <a:ext cx="1211317" cy="1193503"/>
          </a:xfrm>
          <a:prstGeom prst="rect">
            <a:avLst/>
          </a:prstGeom>
        </p:spPr>
      </p:pic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19</a:t>
            </a:fld>
            <a:endParaRPr lang="hu-HU"/>
          </a:p>
        </p:txBody>
      </p:sp>
      <p:sp>
        <p:nvSpPr>
          <p:cNvPr id="7" name="Lefelé nyíl 6"/>
          <p:cNvSpPr/>
          <p:nvPr/>
        </p:nvSpPr>
        <p:spPr>
          <a:xfrm>
            <a:off x="2699792" y="4143682"/>
            <a:ext cx="288032" cy="720080"/>
          </a:xfrm>
          <a:prstGeom prst="downArrow">
            <a:avLst/>
          </a:prstGeom>
          <a:solidFill>
            <a:srgbClr val="4031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8481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My</a:t>
            </a:r>
            <a:r>
              <a:rPr lang="hu-HU" dirty="0" smtClean="0"/>
              <a:t> </a:t>
            </a:r>
            <a:r>
              <a:rPr lang="hu-HU" dirty="0" err="1" smtClean="0"/>
              <a:t>coauthors</a:t>
            </a:r>
            <a:r>
              <a:rPr lang="hu-HU" dirty="0" smtClean="0"/>
              <a:t> </a:t>
            </a:r>
            <a:r>
              <a:rPr lang="hu-HU" dirty="0" err="1" smtClean="0"/>
              <a:t>with</a:t>
            </a:r>
            <a:r>
              <a:rPr lang="hu-HU" dirty="0" smtClean="0"/>
              <a:t> </a:t>
            </a:r>
            <a:r>
              <a:rPr lang="hu-HU" smtClean="0"/>
              <a:t>Miro</a:t>
            </a:r>
            <a:endParaRPr lang="hu-HU" dirty="0"/>
          </a:p>
        </p:txBody>
      </p:sp>
      <p:pic>
        <p:nvPicPr>
          <p:cNvPr id="5" name="Tartalom helye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817" y="1615970"/>
            <a:ext cx="6828366" cy="5121275"/>
          </a:xfrm>
        </p:spPr>
      </p:pic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8641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An </a:t>
            </a:r>
            <a:r>
              <a:rPr lang="hu-HU" dirty="0" err="1"/>
              <a:t>example</a:t>
            </a:r>
            <a:endParaRPr lang="hu-HU" dirty="0"/>
          </a:p>
        </p:txBody>
      </p:sp>
      <p:sp>
        <p:nvSpPr>
          <p:cNvPr id="3" name="Szövegdoboz 2"/>
          <p:cNvSpPr txBox="1"/>
          <p:nvPr/>
        </p:nvSpPr>
        <p:spPr>
          <a:xfrm>
            <a:off x="464729" y="1500721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dirty="0" err="1" smtClean="0"/>
              <a:t>Piaget</a:t>
            </a:r>
            <a:r>
              <a:rPr lang="hu-HU" sz="3200" b="1" dirty="0" smtClean="0"/>
              <a:t>’s </a:t>
            </a:r>
            <a:r>
              <a:rPr lang="hu-HU" sz="3200" b="1" dirty="0" err="1" smtClean="0"/>
              <a:t>research</a:t>
            </a:r>
            <a:r>
              <a:rPr lang="hu-HU" sz="3200" b="1" dirty="0" smtClean="0"/>
              <a:t> </a:t>
            </a:r>
            <a:r>
              <a:rPr lang="hu-HU" sz="3200" b="1" dirty="0" err="1" smtClean="0"/>
              <a:t>on</a:t>
            </a:r>
            <a:r>
              <a:rPr lang="hu-HU" sz="3200" b="1" dirty="0" smtClean="0"/>
              <a:t> 4 </a:t>
            </a:r>
            <a:r>
              <a:rPr lang="hu-HU" sz="3200" b="1" dirty="0" err="1" smtClean="0"/>
              <a:t>years</a:t>
            </a:r>
            <a:r>
              <a:rPr lang="hu-HU" sz="3200" b="1" dirty="0" smtClean="0"/>
              <a:t> old </a:t>
            </a:r>
            <a:r>
              <a:rPr lang="hu-HU" sz="3200" b="1" dirty="0" err="1" smtClean="0"/>
              <a:t>children</a:t>
            </a:r>
            <a:endParaRPr lang="hu-HU" sz="3200" b="1" dirty="0"/>
          </a:p>
        </p:txBody>
      </p:sp>
      <p:sp>
        <p:nvSpPr>
          <p:cNvPr id="5" name="Kanyar felfelé 4"/>
          <p:cNvSpPr/>
          <p:nvPr/>
        </p:nvSpPr>
        <p:spPr>
          <a:xfrm>
            <a:off x="464729" y="2323076"/>
            <a:ext cx="362855" cy="415498"/>
          </a:xfrm>
          <a:prstGeom prst="bentUpArrow">
            <a:avLst/>
          </a:prstGeom>
          <a:scene3d>
            <a:camera prst="orthographicFront">
              <a:rot lat="300000" lon="5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5123" name="Picture 3" descr="C:\Users\meniko\Documents\Anna\TDK\megh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369" y="2420888"/>
            <a:ext cx="5921640" cy="3901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8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An </a:t>
            </a:r>
            <a:r>
              <a:rPr lang="hu-HU" dirty="0" err="1"/>
              <a:t>example</a:t>
            </a:r>
            <a:endParaRPr lang="hu-HU" dirty="0"/>
          </a:p>
        </p:txBody>
      </p:sp>
      <p:sp>
        <p:nvSpPr>
          <p:cNvPr id="3" name="Szövegdoboz 2"/>
          <p:cNvSpPr txBox="1"/>
          <p:nvPr/>
        </p:nvSpPr>
        <p:spPr>
          <a:xfrm>
            <a:off x="464729" y="1455566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dirty="0" err="1" smtClean="0"/>
              <a:t>Piaget</a:t>
            </a:r>
            <a:r>
              <a:rPr lang="hu-HU" sz="3200" b="1" dirty="0" smtClean="0"/>
              <a:t>’s </a:t>
            </a:r>
            <a:r>
              <a:rPr lang="hu-HU" sz="3200" b="1" dirty="0" err="1" smtClean="0"/>
              <a:t>research</a:t>
            </a:r>
            <a:r>
              <a:rPr lang="hu-HU" sz="3200" b="1" dirty="0" smtClean="0"/>
              <a:t> </a:t>
            </a:r>
            <a:r>
              <a:rPr lang="hu-HU" sz="3200" b="1" dirty="0" err="1" smtClean="0"/>
              <a:t>on</a:t>
            </a:r>
            <a:r>
              <a:rPr lang="hu-HU" sz="3200" b="1" dirty="0" smtClean="0"/>
              <a:t> 4 </a:t>
            </a:r>
            <a:r>
              <a:rPr lang="hu-HU" sz="3200" b="1" dirty="0" err="1" smtClean="0"/>
              <a:t>years</a:t>
            </a:r>
            <a:r>
              <a:rPr lang="hu-HU" sz="3200" b="1" dirty="0" smtClean="0"/>
              <a:t> old </a:t>
            </a:r>
            <a:r>
              <a:rPr lang="hu-HU" sz="3200" b="1" dirty="0" err="1" smtClean="0"/>
              <a:t>children</a:t>
            </a:r>
            <a:endParaRPr lang="hu-HU" sz="3200" b="1" dirty="0"/>
          </a:p>
        </p:txBody>
      </p:sp>
      <p:sp>
        <p:nvSpPr>
          <p:cNvPr id="5" name="Kanyar felfelé 4"/>
          <p:cNvSpPr/>
          <p:nvPr/>
        </p:nvSpPr>
        <p:spPr>
          <a:xfrm>
            <a:off x="464729" y="2323076"/>
            <a:ext cx="362855" cy="415498"/>
          </a:xfrm>
          <a:prstGeom prst="bentUpArrow">
            <a:avLst/>
          </a:prstGeom>
          <a:scene3d>
            <a:camera prst="orthographicFront">
              <a:rot lat="300000" lon="5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6147" name="Picture 3" descr="C:\Users\meniko\Documents\Anna\TDK\megneg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281" y="2360732"/>
            <a:ext cx="5893816" cy="406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18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An </a:t>
            </a:r>
            <a:r>
              <a:rPr lang="hu-HU" dirty="0" err="1"/>
              <a:t>example</a:t>
            </a:r>
            <a:endParaRPr lang="hu-HU" dirty="0"/>
          </a:p>
        </p:txBody>
      </p:sp>
      <p:sp>
        <p:nvSpPr>
          <p:cNvPr id="5" name="Kanyar felfelé 4"/>
          <p:cNvSpPr/>
          <p:nvPr/>
        </p:nvSpPr>
        <p:spPr>
          <a:xfrm>
            <a:off x="464729" y="2323076"/>
            <a:ext cx="362855" cy="415498"/>
          </a:xfrm>
          <a:prstGeom prst="bentUpArrow">
            <a:avLst/>
          </a:prstGeom>
          <a:scene3d>
            <a:camera prst="orthographicFront">
              <a:rot lat="300000" lon="5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7171" name="Picture 3" descr="C:\Users\meniko\Documents\Anna\TDK\mand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124" y="2530825"/>
            <a:ext cx="5832648" cy="386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zövegdoboz 7"/>
          <p:cNvSpPr txBox="1"/>
          <p:nvPr/>
        </p:nvSpPr>
        <p:spPr>
          <a:xfrm>
            <a:off x="477988" y="1443456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dirty="0" err="1" smtClean="0"/>
              <a:t>Piaget</a:t>
            </a:r>
            <a:r>
              <a:rPr lang="hu-HU" sz="3200" b="1" dirty="0" smtClean="0"/>
              <a:t>’s </a:t>
            </a:r>
            <a:r>
              <a:rPr lang="hu-HU" sz="3200" b="1" dirty="0" err="1" smtClean="0"/>
              <a:t>research</a:t>
            </a:r>
            <a:r>
              <a:rPr lang="hu-HU" sz="3200" b="1" dirty="0" smtClean="0"/>
              <a:t> </a:t>
            </a:r>
            <a:r>
              <a:rPr lang="hu-HU" sz="3200" b="1" dirty="0" err="1" smtClean="0"/>
              <a:t>on</a:t>
            </a:r>
            <a:r>
              <a:rPr lang="hu-HU" sz="3200" b="1" dirty="0" smtClean="0"/>
              <a:t> 4 </a:t>
            </a:r>
            <a:r>
              <a:rPr lang="hu-HU" sz="3200" b="1" dirty="0" err="1" smtClean="0"/>
              <a:t>years</a:t>
            </a:r>
            <a:r>
              <a:rPr lang="hu-HU" sz="3200" b="1" dirty="0" smtClean="0"/>
              <a:t> old </a:t>
            </a:r>
            <a:r>
              <a:rPr lang="hu-HU" sz="3200" b="1" dirty="0" err="1" smtClean="0"/>
              <a:t>children</a:t>
            </a:r>
            <a:endParaRPr lang="hu-HU" sz="3200" b="1" dirty="0"/>
          </a:p>
        </p:txBody>
      </p:sp>
    </p:spTree>
    <p:extLst>
      <p:ext uri="{BB962C8B-B14F-4D97-AF65-F5344CB8AC3E}">
        <p14:creationId xmlns:p14="http://schemas.microsoft.com/office/powerpoint/2010/main" val="316510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An </a:t>
            </a:r>
            <a:r>
              <a:rPr lang="hu-HU" dirty="0" err="1" smtClean="0"/>
              <a:t>example</a:t>
            </a:r>
            <a:endParaRPr lang="hu-HU" dirty="0"/>
          </a:p>
        </p:txBody>
      </p:sp>
      <p:sp>
        <p:nvSpPr>
          <p:cNvPr id="3" name="Szövegdoboz 2"/>
          <p:cNvSpPr txBox="1"/>
          <p:nvPr/>
        </p:nvSpPr>
        <p:spPr>
          <a:xfrm>
            <a:off x="464729" y="1493494"/>
            <a:ext cx="8280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dirty="0" err="1" smtClean="0"/>
              <a:t>Modified</a:t>
            </a:r>
            <a:r>
              <a:rPr lang="hu-HU" sz="3200" b="1" dirty="0" smtClean="0"/>
              <a:t> version of </a:t>
            </a:r>
            <a:r>
              <a:rPr lang="hu-HU" sz="3200" b="1" dirty="0" err="1" smtClean="0"/>
              <a:t>Piaget’s</a:t>
            </a:r>
            <a:r>
              <a:rPr lang="hu-HU" sz="3200" b="1" dirty="0" smtClean="0"/>
              <a:t> </a:t>
            </a:r>
            <a:r>
              <a:rPr lang="hu-HU" sz="3200" b="1" dirty="0" err="1" smtClean="0"/>
              <a:t>experiment</a:t>
            </a:r>
            <a:endParaRPr lang="hu-HU" sz="3200" b="1" dirty="0" smtClean="0"/>
          </a:p>
          <a:p>
            <a:endParaRPr lang="hu-HU" sz="3200" b="1" dirty="0"/>
          </a:p>
        </p:txBody>
      </p:sp>
      <p:sp>
        <p:nvSpPr>
          <p:cNvPr id="5" name="Kanyar felfelé 4"/>
          <p:cNvSpPr/>
          <p:nvPr/>
        </p:nvSpPr>
        <p:spPr>
          <a:xfrm>
            <a:off x="464729" y="2323076"/>
            <a:ext cx="362855" cy="415498"/>
          </a:xfrm>
          <a:prstGeom prst="bentUpArrow">
            <a:avLst/>
          </a:prstGeom>
          <a:scene3d>
            <a:camera prst="orthographicFront">
              <a:rot lat="300000" lon="5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8195" name="Picture 3" descr="C:\Users\meniko\Documents\Anna\TDK\mac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284" y="2300789"/>
            <a:ext cx="5613809" cy="421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68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Our</a:t>
            </a:r>
            <a:r>
              <a:rPr lang="hu-HU" dirty="0"/>
              <a:t> </a:t>
            </a:r>
            <a:r>
              <a:rPr lang="hu-HU" dirty="0" err="1"/>
              <a:t>experiment</a:t>
            </a:r>
            <a:r>
              <a:rPr lang="hu-HU" dirty="0"/>
              <a:t> is LIVE</a:t>
            </a:r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426" y="2780928"/>
            <a:ext cx="5123148" cy="3842361"/>
          </a:xfrm>
        </p:spPr>
      </p:pic>
      <p:sp>
        <p:nvSpPr>
          <p:cNvPr id="5" name="Szövegdoboz 4"/>
          <p:cNvSpPr txBox="1"/>
          <p:nvPr/>
        </p:nvSpPr>
        <p:spPr>
          <a:xfrm>
            <a:off x="2262226" y="1749304"/>
            <a:ext cx="47816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2800" b="1" dirty="0" smtClean="0"/>
              <a:t>2</a:t>
            </a:r>
            <a:r>
              <a:rPr lang="hu-HU" sz="2800" b="1" baseline="30000" dirty="0" smtClean="0"/>
              <a:t>nd </a:t>
            </a:r>
            <a:r>
              <a:rPr lang="hu-HU" sz="2800" b="1" dirty="0" err="1" smtClean="0"/>
              <a:t>week</a:t>
            </a:r>
            <a:r>
              <a:rPr lang="hu-HU" sz="2800" b="1" dirty="0" smtClean="0"/>
              <a:t>: </a:t>
            </a:r>
            <a:r>
              <a:rPr lang="hu-HU" sz="2800" b="1" dirty="0" err="1" smtClean="0"/>
              <a:t>gossip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in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the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tram</a:t>
            </a:r>
            <a:endParaRPr lang="hu-HU" sz="2800" b="1" dirty="0" smtClean="0"/>
          </a:p>
          <a:p>
            <a:pPr algn="ctr"/>
            <a:r>
              <a:rPr lang="hu-HU" sz="2800" b="1" i="1" dirty="0" err="1" smtClean="0">
                <a:solidFill>
                  <a:srgbClr val="002060"/>
                </a:solidFill>
              </a:rPr>
              <a:t>They</a:t>
            </a:r>
            <a:r>
              <a:rPr lang="hu-HU" sz="2800" b="1" i="1" dirty="0" smtClean="0">
                <a:solidFill>
                  <a:srgbClr val="002060"/>
                </a:solidFill>
              </a:rPr>
              <a:t> </a:t>
            </a:r>
            <a:r>
              <a:rPr lang="hu-HU" sz="2800" b="1" i="1" dirty="0" err="1" smtClean="0">
                <a:solidFill>
                  <a:srgbClr val="002060"/>
                </a:solidFill>
              </a:rPr>
              <a:t>haven’t</a:t>
            </a:r>
            <a:r>
              <a:rPr lang="hu-HU" sz="2800" b="1" i="1" dirty="0" smtClean="0">
                <a:solidFill>
                  <a:srgbClr val="002060"/>
                </a:solidFill>
              </a:rPr>
              <a:t> </a:t>
            </a:r>
            <a:r>
              <a:rPr lang="hu-HU" sz="2800" b="1" i="1" dirty="0" err="1" smtClean="0">
                <a:solidFill>
                  <a:srgbClr val="002060"/>
                </a:solidFill>
              </a:rPr>
              <a:t>written</a:t>
            </a:r>
            <a:r>
              <a:rPr lang="hu-HU" sz="2800" b="1" i="1" dirty="0" smtClean="0">
                <a:solidFill>
                  <a:srgbClr val="002060"/>
                </a:solidFill>
              </a:rPr>
              <a:t> </a:t>
            </a:r>
            <a:r>
              <a:rPr lang="hu-HU" sz="2800" b="1" i="1" dirty="0" err="1" smtClean="0">
                <a:solidFill>
                  <a:srgbClr val="002060"/>
                </a:solidFill>
              </a:rPr>
              <a:t>any</a:t>
            </a:r>
            <a:r>
              <a:rPr lang="hu-HU" sz="2800" b="1" i="1" dirty="0" smtClean="0">
                <a:solidFill>
                  <a:srgbClr val="002060"/>
                </a:solidFill>
              </a:rPr>
              <a:t> </a:t>
            </a:r>
            <a:r>
              <a:rPr lang="hu-HU" sz="2800" b="1" i="1" dirty="0" err="1" smtClean="0">
                <a:solidFill>
                  <a:srgbClr val="002060"/>
                </a:solidFill>
              </a:rPr>
              <a:t>tests</a:t>
            </a:r>
            <a:r>
              <a:rPr lang="hu-HU" sz="2800" b="1" i="1" dirty="0" smtClean="0">
                <a:solidFill>
                  <a:srgbClr val="002060"/>
                </a:solidFill>
              </a:rPr>
              <a:t>.</a:t>
            </a:r>
            <a:endParaRPr lang="hu-HU" sz="2800" b="1" i="1" dirty="0">
              <a:solidFill>
                <a:srgbClr val="002060"/>
              </a:solidFill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50392"/>
            <a:ext cx="1211317" cy="1193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71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25</a:t>
            </a:fld>
            <a:endParaRPr lang="hu-HU"/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3" t="7423"/>
          <a:stretch/>
        </p:blipFill>
        <p:spPr>
          <a:xfrm>
            <a:off x="1691680" y="1659801"/>
            <a:ext cx="5868652" cy="4879111"/>
          </a:xfrm>
          <a:prstGeom prst="rect">
            <a:avLst/>
          </a:prstGeom>
        </p:spPr>
      </p:pic>
      <p:sp>
        <p:nvSpPr>
          <p:cNvPr id="6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hu-HU" sz="3200" dirty="0" smtClean="0"/>
              <a:t/>
            </a:r>
            <a:br>
              <a:rPr lang="hu-HU" sz="3200" dirty="0" smtClean="0"/>
            </a:br>
            <a:r>
              <a:rPr lang="hu-HU" sz="3200" dirty="0" err="1" smtClean="0"/>
              <a:t>Among</a:t>
            </a:r>
            <a:r>
              <a:rPr lang="hu-HU" sz="3200" dirty="0" smtClean="0"/>
              <a:t> </a:t>
            </a:r>
            <a:r>
              <a:rPr lang="hu-HU" sz="3200" dirty="0" err="1"/>
              <a:t>those</a:t>
            </a:r>
            <a:r>
              <a:rPr lang="hu-HU" sz="3200" dirty="0"/>
              <a:t> </a:t>
            </a:r>
            <a:r>
              <a:rPr lang="hu-HU" sz="3200" dirty="0" err="1"/>
              <a:t>studying</a:t>
            </a:r>
            <a:r>
              <a:rPr lang="hu-HU" sz="3200" dirty="0"/>
              <a:t> </a:t>
            </a:r>
            <a:r>
              <a:rPr lang="hu-HU" sz="3200" dirty="0" err="1"/>
              <a:t>the</a:t>
            </a:r>
            <a:r>
              <a:rPr lang="hu-HU" sz="3200" dirty="0"/>
              <a:t> </a:t>
            </a:r>
            <a:r>
              <a:rPr lang="hu-HU" sz="3200" dirty="0" smtClean="0"/>
              <a:t/>
            </a:r>
            <a:br>
              <a:rPr lang="hu-HU" sz="3200" dirty="0" smtClean="0"/>
            </a:br>
            <a:r>
              <a:rPr lang="hu-HU" sz="3200" dirty="0" err="1" smtClean="0"/>
              <a:t>subject</a:t>
            </a:r>
            <a:r>
              <a:rPr lang="hu-HU" sz="3200" dirty="0" smtClean="0"/>
              <a:t> </a:t>
            </a:r>
            <a:r>
              <a:rPr lang="hu-HU" sz="3200" dirty="0" err="1" smtClean="0"/>
              <a:t>for</a:t>
            </a:r>
            <a:r>
              <a:rPr lang="hu-HU" sz="3200" dirty="0" smtClean="0"/>
              <a:t> </a:t>
            </a:r>
            <a:r>
              <a:rPr lang="hu-HU" sz="3200" dirty="0" err="1"/>
              <a:t>first</a:t>
            </a:r>
            <a:r>
              <a:rPr lang="hu-HU" sz="3200" dirty="0"/>
              <a:t> </a:t>
            </a:r>
            <a:r>
              <a:rPr lang="hu-HU" sz="3200" dirty="0" err="1"/>
              <a:t>time</a:t>
            </a:r>
            <a:r>
              <a:rPr lang="hu-HU" sz="3200" dirty="0"/>
              <a:t/>
            </a:r>
            <a:br>
              <a:rPr lang="hu-HU" sz="3200" dirty="0"/>
            </a:br>
            <a:endParaRPr lang="hu-HU" sz="3200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50392"/>
            <a:ext cx="1211317" cy="1193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28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Some</a:t>
            </a:r>
            <a:r>
              <a:rPr lang="hu-HU" dirty="0" smtClean="0"/>
              <a:t> </a:t>
            </a:r>
            <a:r>
              <a:rPr lang="hu-HU" dirty="0" err="1"/>
              <a:t>r</a:t>
            </a:r>
            <a:r>
              <a:rPr lang="hu-HU" dirty="0" err="1" smtClean="0"/>
              <a:t>esults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4912" y="1570965"/>
            <a:ext cx="8229600" cy="2058327"/>
          </a:xfrm>
        </p:spPr>
        <p:txBody>
          <a:bodyPr>
            <a:normAutofit/>
          </a:bodyPr>
          <a:lstStyle/>
          <a:p>
            <a:r>
              <a:rPr lang="hu-HU" dirty="0" err="1" smtClean="0"/>
              <a:t>Experimental</a:t>
            </a:r>
            <a:r>
              <a:rPr lang="hu-HU" dirty="0" smtClean="0"/>
              <a:t> </a:t>
            </a:r>
            <a:r>
              <a:rPr lang="hu-HU" dirty="0" err="1" smtClean="0"/>
              <a:t>groups</a:t>
            </a:r>
            <a:r>
              <a:rPr lang="hu-HU" dirty="0" smtClean="0"/>
              <a:t> </a:t>
            </a:r>
            <a:r>
              <a:rPr lang="hu-HU" dirty="0" err="1" smtClean="0"/>
              <a:t>perform</a:t>
            </a:r>
            <a:r>
              <a:rPr lang="hu-HU" dirty="0" smtClean="0"/>
              <a:t> </a:t>
            </a:r>
            <a:r>
              <a:rPr lang="hu-HU" dirty="0" err="1" smtClean="0"/>
              <a:t>better</a:t>
            </a:r>
            <a:r>
              <a:rPr lang="hu-HU" dirty="0" smtClean="0"/>
              <a:t> </a:t>
            </a:r>
            <a:r>
              <a:rPr lang="hu-HU" dirty="0" err="1" smtClean="0"/>
              <a:t>statistically</a:t>
            </a:r>
            <a:r>
              <a:rPr lang="hu-HU" dirty="0" smtClean="0"/>
              <a:t> (</a:t>
            </a:r>
            <a:r>
              <a:rPr lang="hu-HU" dirty="0" err="1" smtClean="0"/>
              <a:t>on</a:t>
            </a:r>
            <a:r>
              <a:rPr lang="hu-HU" dirty="0" smtClean="0"/>
              <a:t> </a:t>
            </a:r>
            <a:r>
              <a:rPr lang="hu-HU" dirty="0" err="1" smtClean="0"/>
              <a:t>both</a:t>
            </a:r>
            <a:r>
              <a:rPr lang="hu-HU" dirty="0" smtClean="0"/>
              <a:t> </a:t>
            </a:r>
            <a:r>
              <a:rPr lang="hu-HU" dirty="0" err="1" smtClean="0"/>
              <a:t>midterms</a:t>
            </a:r>
            <a:r>
              <a:rPr lang="hu-HU" dirty="0" smtClean="0"/>
              <a:t>)</a:t>
            </a:r>
          </a:p>
          <a:p>
            <a:r>
              <a:rPr lang="hu-HU" dirty="0" smtClean="0"/>
              <a:t>The </a:t>
            </a:r>
            <a:r>
              <a:rPr lang="hu-HU" dirty="0" err="1" smtClean="0"/>
              <a:t>difference</a:t>
            </a:r>
            <a:r>
              <a:rPr lang="hu-HU" dirty="0" smtClean="0"/>
              <a:t> </a:t>
            </a:r>
            <a:r>
              <a:rPr lang="hu-HU" dirty="0" err="1" smtClean="0"/>
              <a:t>increased</a:t>
            </a:r>
            <a:r>
              <a:rPr lang="hu-HU" dirty="0" smtClean="0"/>
              <a:t> </a:t>
            </a:r>
            <a:r>
              <a:rPr lang="hu-HU" dirty="0" err="1" smtClean="0"/>
              <a:t>by</a:t>
            </a:r>
            <a:r>
              <a:rPr lang="hu-HU" dirty="0" smtClean="0"/>
              <a:t> </a:t>
            </a:r>
            <a:r>
              <a:rPr lang="hu-HU" dirty="0" err="1" smtClean="0"/>
              <a:t>time</a:t>
            </a:r>
            <a:endParaRPr lang="hu-HU" dirty="0" smtClean="0"/>
          </a:p>
        </p:txBody>
      </p:sp>
      <p:graphicFrame>
        <p:nvGraphicFramePr>
          <p:cNvPr id="4" name="Tábláza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431598"/>
              </p:ext>
            </p:extLst>
          </p:nvPr>
        </p:nvGraphicFramePr>
        <p:xfrm>
          <a:off x="472853" y="3622015"/>
          <a:ext cx="8213947" cy="238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1531">
                  <a:extLst>
                    <a:ext uri="{9D8B030D-6E8A-4147-A177-3AD203B41FA5}">
                      <a16:colId xmlns:a16="http://schemas.microsoft.com/office/drawing/2014/main" xmlns="" val="2771864409"/>
                    </a:ext>
                  </a:extLst>
                </a:gridCol>
                <a:gridCol w="2460001">
                  <a:extLst>
                    <a:ext uri="{9D8B030D-6E8A-4147-A177-3AD203B41FA5}">
                      <a16:colId xmlns:a16="http://schemas.microsoft.com/office/drawing/2014/main" xmlns="" val="193357735"/>
                    </a:ext>
                  </a:extLst>
                </a:gridCol>
                <a:gridCol w="1808824">
                  <a:extLst>
                    <a:ext uri="{9D8B030D-6E8A-4147-A177-3AD203B41FA5}">
                      <a16:colId xmlns:a16="http://schemas.microsoft.com/office/drawing/2014/main" xmlns="" val="2858407149"/>
                    </a:ext>
                  </a:extLst>
                </a:gridCol>
                <a:gridCol w="1723591">
                  <a:extLst>
                    <a:ext uri="{9D8B030D-6E8A-4147-A177-3AD203B41FA5}">
                      <a16:colId xmlns:a16="http://schemas.microsoft.com/office/drawing/2014/main" xmlns="" val="1294518931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l"/>
                      <a:r>
                        <a:rPr lang="hu-HU" sz="2800" dirty="0" smtClean="0"/>
                        <a:t>    </a:t>
                      </a:r>
                      <a:r>
                        <a:rPr lang="hu-HU" sz="2800" dirty="0" err="1" smtClean="0"/>
                        <a:t>Score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err="1" smtClean="0"/>
                        <a:t>Failure-</a:t>
                      </a:r>
                      <a:endParaRPr lang="hu-HU" sz="2800" dirty="0" smtClean="0"/>
                    </a:p>
                    <a:p>
                      <a:pPr algn="ctr"/>
                      <a:r>
                        <a:rPr lang="hu-HU" sz="2800" dirty="0" err="1" smtClean="0"/>
                        <a:t>barely</a:t>
                      </a:r>
                      <a:r>
                        <a:rPr lang="hu-HU" sz="2800" dirty="0" smtClean="0"/>
                        <a:t> </a:t>
                      </a:r>
                      <a:r>
                        <a:rPr lang="hu-HU" sz="2800" dirty="0" err="1" smtClean="0"/>
                        <a:t>passed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err="1" smtClean="0"/>
                        <a:t>Not</a:t>
                      </a:r>
                      <a:r>
                        <a:rPr lang="hu-HU" sz="2800" baseline="0" dirty="0" smtClean="0"/>
                        <a:t> </a:t>
                      </a:r>
                      <a:r>
                        <a:rPr lang="hu-HU" sz="2800" dirty="0" err="1" smtClean="0"/>
                        <a:t>bad-</a:t>
                      </a:r>
                      <a:endParaRPr lang="hu-HU" sz="2800" dirty="0" smtClean="0"/>
                    </a:p>
                    <a:p>
                      <a:pPr algn="ctr"/>
                      <a:r>
                        <a:rPr lang="hu-HU" sz="2800" dirty="0" err="1" smtClean="0"/>
                        <a:t>very</a:t>
                      </a:r>
                      <a:r>
                        <a:rPr lang="hu-HU" sz="2800" dirty="0" smtClean="0"/>
                        <a:t> </a:t>
                      </a:r>
                      <a:r>
                        <a:rPr lang="hu-HU" sz="2800" dirty="0" err="1" smtClean="0"/>
                        <a:t>good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err="1" smtClean="0"/>
                        <a:t>Excellent</a:t>
                      </a:r>
                      <a:endParaRPr lang="hu-HU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83143640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l"/>
                      <a:r>
                        <a:rPr lang="hu-HU" sz="2800" dirty="0" err="1" smtClean="0"/>
                        <a:t>Control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37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7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4</a:t>
                      </a:r>
                      <a:endParaRPr lang="hu-HU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760764222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l"/>
                      <a:r>
                        <a:rPr lang="hu-HU" sz="2800" dirty="0" err="1" smtClean="0"/>
                        <a:t>Experimental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10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27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5</a:t>
                      </a:r>
                      <a:endParaRPr lang="hu-HU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208115407"/>
                  </a:ext>
                </a:extLst>
              </a:tr>
            </a:tbl>
          </a:graphicData>
        </a:graphic>
      </p:graphicFrame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60648"/>
            <a:ext cx="1211317" cy="1193503"/>
          </a:xfrm>
          <a:prstGeom prst="rect">
            <a:avLst/>
          </a:prstGeom>
        </p:spPr>
      </p:pic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26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2755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Purpose</a:t>
            </a:r>
            <a:r>
              <a:rPr lang="hu-HU" dirty="0" smtClean="0"/>
              <a:t> of </a:t>
            </a:r>
            <a:r>
              <a:rPr lang="hu-HU" dirty="0" err="1" smtClean="0"/>
              <a:t>teaching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3600" b="1" dirty="0" err="1" smtClean="0"/>
              <a:t>Why</a:t>
            </a:r>
            <a:r>
              <a:rPr lang="hu-HU" sz="3600" b="1" dirty="0" smtClean="0"/>
              <a:t> </a:t>
            </a:r>
            <a:r>
              <a:rPr lang="hu-HU" sz="3600" b="1" dirty="0" err="1" smtClean="0"/>
              <a:t>do</a:t>
            </a:r>
            <a:r>
              <a:rPr lang="hu-HU" sz="3600" b="1" dirty="0" smtClean="0"/>
              <a:t> </a:t>
            </a:r>
            <a:r>
              <a:rPr lang="hu-HU" sz="3600" b="1" dirty="0" err="1" smtClean="0"/>
              <a:t>we</a:t>
            </a:r>
            <a:r>
              <a:rPr lang="hu-HU" sz="3600" b="1" dirty="0" smtClean="0"/>
              <a:t> </a:t>
            </a:r>
            <a:r>
              <a:rPr lang="hu-HU" sz="3600" b="1" dirty="0" err="1" smtClean="0"/>
              <a:t>teach</a:t>
            </a:r>
            <a:r>
              <a:rPr lang="hu-HU" sz="3600" b="1" dirty="0" smtClean="0"/>
              <a:t>? / </a:t>
            </a:r>
            <a:r>
              <a:rPr lang="hu-HU" sz="3600" b="1" dirty="0" err="1" smtClean="0"/>
              <a:t>Why</a:t>
            </a:r>
            <a:r>
              <a:rPr lang="hu-HU" sz="3600" b="1" dirty="0" smtClean="0"/>
              <a:t> </a:t>
            </a:r>
            <a:r>
              <a:rPr lang="hu-HU" sz="3600" b="1" dirty="0" err="1" smtClean="0"/>
              <a:t>do</a:t>
            </a:r>
            <a:r>
              <a:rPr lang="hu-HU" sz="3600" b="1" dirty="0" smtClean="0"/>
              <a:t> </a:t>
            </a:r>
            <a:r>
              <a:rPr lang="hu-HU" sz="3600" b="1" dirty="0" err="1" smtClean="0"/>
              <a:t>they</a:t>
            </a:r>
            <a:r>
              <a:rPr lang="hu-HU" sz="3600" b="1" dirty="0" smtClean="0"/>
              <a:t> </a:t>
            </a:r>
            <a:r>
              <a:rPr lang="hu-HU" sz="3600" b="1" dirty="0" err="1" smtClean="0"/>
              <a:t>learn</a:t>
            </a:r>
            <a:r>
              <a:rPr lang="hu-HU" sz="3600" b="1" dirty="0" smtClean="0"/>
              <a:t>?</a:t>
            </a:r>
          </a:p>
          <a:p>
            <a:pPr marL="0" indent="0">
              <a:buNone/>
            </a:pPr>
            <a:endParaRPr lang="hu-HU" sz="3600" u="sng" dirty="0" smtClean="0"/>
          </a:p>
          <a:p>
            <a:r>
              <a:rPr lang="hu-HU" dirty="0" err="1" smtClean="0"/>
              <a:t>To</a:t>
            </a:r>
            <a:r>
              <a:rPr lang="hu-HU" dirty="0" smtClean="0"/>
              <a:t> </a:t>
            </a:r>
            <a:r>
              <a:rPr lang="hu-HU" dirty="0" err="1" smtClean="0"/>
              <a:t>perform</a:t>
            </a:r>
            <a:r>
              <a:rPr lang="hu-HU" dirty="0" smtClean="0"/>
              <a:t> </a:t>
            </a:r>
            <a:r>
              <a:rPr lang="hu-HU" dirty="0" err="1" smtClean="0"/>
              <a:t>well</a:t>
            </a:r>
            <a:r>
              <a:rPr lang="hu-HU" dirty="0" smtClean="0"/>
              <a:t> </a:t>
            </a:r>
            <a:r>
              <a:rPr lang="hu-HU" dirty="0" err="1" smtClean="0"/>
              <a:t>on</a:t>
            </a:r>
            <a:r>
              <a:rPr lang="hu-HU" dirty="0" smtClean="0"/>
              <a:t> </a:t>
            </a:r>
            <a:r>
              <a:rPr lang="hu-HU" dirty="0" err="1" smtClean="0"/>
              <a:t>midterms</a:t>
            </a:r>
            <a:r>
              <a:rPr lang="hu-HU" dirty="0" smtClean="0"/>
              <a:t>?</a:t>
            </a:r>
          </a:p>
          <a:p>
            <a:r>
              <a:rPr lang="hu-HU" dirty="0" err="1" smtClean="0"/>
              <a:t>To</a:t>
            </a:r>
            <a:r>
              <a:rPr lang="hu-HU" dirty="0" smtClean="0"/>
              <a:t> </a:t>
            </a:r>
            <a:r>
              <a:rPr lang="hu-HU" dirty="0" err="1" smtClean="0"/>
              <a:t>understand</a:t>
            </a:r>
            <a:r>
              <a:rPr lang="hu-HU" dirty="0" smtClean="0"/>
              <a:t>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material</a:t>
            </a:r>
            <a:r>
              <a:rPr lang="hu-HU" dirty="0" smtClean="0"/>
              <a:t>?</a:t>
            </a:r>
          </a:p>
          <a:p>
            <a:r>
              <a:rPr lang="hu-HU" dirty="0" err="1" smtClean="0"/>
              <a:t>To</a:t>
            </a:r>
            <a:r>
              <a:rPr lang="hu-HU" dirty="0" smtClean="0"/>
              <a:t> </a:t>
            </a:r>
            <a:r>
              <a:rPr lang="hu-HU" dirty="0" err="1" smtClean="0"/>
              <a:t>know</a:t>
            </a:r>
            <a:r>
              <a:rPr lang="hu-HU" dirty="0" smtClean="0"/>
              <a:t>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material</a:t>
            </a:r>
            <a:r>
              <a:rPr lang="hu-HU" dirty="0" smtClean="0"/>
              <a:t>?</a:t>
            </a:r>
          </a:p>
          <a:p>
            <a:r>
              <a:rPr lang="hu-HU" b="1" dirty="0" err="1" smtClean="0"/>
              <a:t>To</a:t>
            </a:r>
            <a:r>
              <a:rPr lang="hu-HU" b="1" dirty="0" smtClean="0"/>
              <a:t> </a:t>
            </a:r>
            <a:r>
              <a:rPr lang="hu-HU" b="1" dirty="0" err="1" smtClean="0"/>
              <a:t>know</a:t>
            </a:r>
            <a:r>
              <a:rPr lang="hu-HU" b="1" dirty="0" smtClean="0"/>
              <a:t> </a:t>
            </a:r>
            <a:r>
              <a:rPr lang="hu-HU" b="1" dirty="0" err="1" smtClean="0"/>
              <a:t>it</a:t>
            </a:r>
            <a:r>
              <a:rPr lang="hu-HU" b="1" dirty="0" smtClean="0"/>
              <a:t> </a:t>
            </a:r>
            <a:r>
              <a:rPr lang="hu-HU" b="1" dirty="0" err="1" smtClean="0"/>
              <a:t>long</a:t>
            </a:r>
            <a:r>
              <a:rPr lang="hu-HU" b="1" dirty="0" smtClean="0"/>
              <a:t> </a:t>
            </a:r>
            <a:r>
              <a:rPr lang="hu-HU" b="1" dirty="0" err="1" smtClean="0"/>
              <a:t>term</a:t>
            </a:r>
            <a:r>
              <a:rPr lang="hu-HU" b="1" dirty="0" smtClean="0"/>
              <a:t>?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50392"/>
            <a:ext cx="1211317" cy="1193503"/>
          </a:xfrm>
          <a:prstGeom prst="rect">
            <a:avLst/>
          </a:prstGeom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289" y="4077072"/>
            <a:ext cx="3670126" cy="2431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467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Post - </a:t>
            </a:r>
            <a:r>
              <a:rPr lang="hu-HU" dirty="0" err="1" smtClean="0"/>
              <a:t>midterm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39934" y="1556792"/>
            <a:ext cx="8229600" cy="4741987"/>
          </a:xfrm>
        </p:spPr>
        <p:txBody>
          <a:bodyPr>
            <a:normAutofit lnSpcReduction="10000"/>
          </a:bodyPr>
          <a:lstStyle/>
          <a:p>
            <a:endParaRPr lang="hu-HU" sz="4400" dirty="0" smtClean="0"/>
          </a:p>
          <a:p>
            <a:r>
              <a:rPr lang="hu-HU" dirty="0" smtClean="0"/>
              <a:t>3 </a:t>
            </a:r>
            <a:r>
              <a:rPr lang="hu-HU" dirty="0" err="1" smtClean="0"/>
              <a:t>months</a:t>
            </a:r>
            <a:r>
              <a:rPr lang="hu-HU" dirty="0" smtClean="0"/>
              <a:t> </a:t>
            </a:r>
            <a:r>
              <a:rPr lang="hu-HU" dirty="0" err="1" smtClean="0"/>
              <a:t>later</a:t>
            </a:r>
            <a:r>
              <a:rPr lang="hu-HU" dirty="0" smtClean="0"/>
              <a:t>  </a:t>
            </a:r>
          </a:p>
          <a:p>
            <a:r>
              <a:rPr lang="hu-HU" dirty="0" smtClean="0"/>
              <a:t>no </a:t>
            </a:r>
            <a:r>
              <a:rPr lang="hu-HU" dirty="0" err="1" smtClean="0"/>
              <a:t>preparation</a:t>
            </a:r>
            <a:r>
              <a:rPr lang="hu-HU" dirty="0" smtClean="0"/>
              <a:t> </a:t>
            </a:r>
            <a:r>
              <a:rPr lang="hu-HU" dirty="0" err="1" smtClean="0"/>
              <a:t>or</a:t>
            </a:r>
            <a:r>
              <a:rPr lang="hu-HU" dirty="0" smtClean="0"/>
              <a:t> </a:t>
            </a:r>
            <a:r>
              <a:rPr lang="hu-HU" dirty="0" err="1" smtClean="0"/>
              <a:t>revision</a:t>
            </a:r>
            <a:endParaRPr lang="hu-HU" dirty="0" smtClean="0"/>
          </a:p>
          <a:p>
            <a:r>
              <a:rPr lang="hu-HU" dirty="0" smtClean="0"/>
              <a:t>20 </a:t>
            </a:r>
            <a:r>
              <a:rPr lang="hu-HU" dirty="0" err="1" smtClean="0"/>
              <a:t>minutes</a:t>
            </a:r>
            <a:r>
              <a:rPr lang="hu-HU" dirty="0" smtClean="0"/>
              <a:t>,  4 </a:t>
            </a:r>
            <a:r>
              <a:rPr lang="hu-HU" dirty="0" err="1" smtClean="0"/>
              <a:t>problems</a:t>
            </a:r>
            <a:endParaRPr lang="hu-HU" dirty="0" smtClean="0"/>
          </a:p>
          <a:p>
            <a:r>
              <a:rPr lang="hu-HU" dirty="0" err="1" smtClean="0"/>
              <a:t>analogue</a:t>
            </a:r>
            <a:r>
              <a:rPr lang="hu-HU" dirty="0" smtClean="0"/>
              <a:t> </a:t>
            </a:r>
            <a:r>
              <a:rPr lang="hu-HU" dirty="0" err="1" smtClean="0"/>
              <a:t>to</a:t>
            </a:r>
            <a:r>
              <a:rPr lang="hu-HU" dirty="0" smtClean="0"/>
              <a:t> </a:t>
            </a:r>
            <a:r>
              <a:rPr lang="hu-HU" dirty="0" err="1" smtClean="0"/>
              <a:t>midterm</a:t>
            </a:r>
            <a:r>
              <a:rPr lang="hu-HU" dirty="0" smtClean="0"/>
              <a:t> </a:t>
            </a:r>
            <a:r>
              <a:rPr lang="hu-HU" dirty="0" err="1" smtClean="0"/>
              <a:t>problems</a:t>
            </a:r>
            <a:endParaRPr lang="hu-HU" dirty="0" smtClean="0"/>
          </a:p>
          <a:p>
            <a:endParaRPr lang="hu-HU" dirty="0"/>
          </a:p>
          <a:p>
            <a:pPr marL="0" indent="0">
              <a:buNone/>
            </a:pPr>
            <a:r>
              <a:rPr lang="hu-HU" sz="1800" dirty="0"/>
              <a:t> </a:t>
            </a:r>
            <a:r>
              <a:rPr lang="hu-HU" sz="1800" dirty="0" smtClean="0"/>
              <a:t> </a:t>
            </a:r>
          </a:p>
          <a:p>
            <a:pPr marL="0" indent="0">
              <a:buNone/>
            </a:pP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		</a:t>
            </a:r>
            <a:endParaRPr lang="hu-HU" b="1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50392"/>
            <a:ext cx="1211317" cy="1193503"/>
          </a:xfrm>
          <a:prstGeom prst="rect">
            <a:avLst/>
          </a:prstGeom>
        </p:spPr>
      </p:pic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28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4676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Post - </a:t>
            </a:r>
            <a:r>
              <a:rPr lang="hu-HU" dirty="0" err="1" smtClean="0"/>
              <a:t>midterm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39934" y="1556792"/>
            <a:ext cx="8229600" cy="4741987"/>
          </a:xfrm>
        </p:spPr>
        <p:txBody>
          <a:bodyPr>
            <a:normAutofit lnSpcReduction="10000"/>
          </a:bodyPr>
          <a:lstStyle/>
          <a:p>
            <a:endParaRPr lang="hu-HU" sz="4400" dirty="0" smtClean="0"/>
          </a:p>
          <a:p>
            <a:r>
              <a:rPr lang="hu-HU" dirty="0" smtClean="0"/>
              <a:t>3 </a:t>
            </a:r>
            <a:r>
              <a:rPr lang="hu-HU" dirty="0" err="1" smtClean="0"/>
              <a:t>months</a:t>
            </a:r>
            <a:r>
              <a:rPr lang="hu-HU" dirty="0" smtClean="0"/>
              <a:t> </a:t>
            </a:r>
            <a:r>
              <a:rPr lang="hu-HU" dirty="0" err="1" smtClean="0"/>
              <a:t>later</a:t>
            </a:r>
            <a:r>
              <a:rPr lang="hu-HU" dirty="0" smtClean="0"/>
              <a:t>  </a:t>
            </a:r>
          </a:p>
          <a:p>
            <a:r>
              <a:rPr lang="hu-HU" dirty="0" smtClean="0"/>
              <a:t>no </a:t>
            </a:r>
            <a:r>
              <a:rPr lang="hu-HU" dirty="0" err="1" smtClean="0"/>
              <a:t>preparation</a:t>
            </a:r>
            <a:r>
              <a:rPr lang="hu-HU" dirty="0" smtClean="0"/>
              <a:t> </a:t>
            </a:r>
            <a:r>
              <a:rPr lang="hu-HU" dirty="0" err="1" smtClean="0"/>
              <a:t>or</a:t>
            </a:r>
            <a:r>
              <a:rPr lang="hu-HU" dirty="0" smtClean="0"/>
              <a:t> </a:t>
            </a:r>
            <a:r>
              <a:rPr lang="hu-HU" dirty="0" err="1" smtClean="0"/>
              <a:t>revision</a:t>
            </a:r>
            <a:endParaRPr lang="hu-HU" dirty="0" smtClean="0"/>
          </a:p>
          <a:p>
            <a:r>
              <a:rPr lang="hu-HU" dirty="0" smtClean="0"/>
              <a:t>20 </a:t>
            </a:r>
            <a:r>
              <a:rPr lang="hu-HU" dirty="0" err="1" smtClean="0"/>
              <a:t>minutes</a:t>
            </a:r>
            <a:r>
              <a:rPr lang="hu-HU" dirty="0" smtClean="0"/>
              <a:t>,  4 </a:t>
            </a:r>
            <a:r>
              <a:rPr lang="hu-HU" dirty="0" err="1" smtClean="0"/>
              <a:t>problems</a:t>
            </a:r>
            <a:endParaRPr lang="hu-HU" dirty="0" smtClean="0"/>
          </a:p>
          <a:p>
            <a:r>
              <a:rPr lang="hu-HU" dirty="0" err="1" smtClean="0"/>
              <a:t>analogue</a:t>
            </a:r>
            <a:r>
              <a:rPr lang="hu-HU" dirty="0" smtClean="0"/>
              <a:t> </a:t>
            </a:r>
            <a:r>
              <a:rPr lang="hu-HU" dirty="0" err="1" smtClean="0"/>
              <a:t>to</a:t>
            </a:r>
            <a:r>
              <a:rPr lang="hu-HU" dirty="0" smtClean="0"/>
              <a:t> </a:t>
            </a:r>
            <a:r>
              <a:rPr lang="hu-HU" dirty="0" err="1" smtClean="0"/>
              <a:t>midterm</a:t>
            </a:r>
            <a:r>
              <a:rPr lang="hu-HU" dirty="0" smtClean="0"/>
              <a:t> </a:t>
            </a:r>
            <a:r>
              <a:rPr lang="hu-HU" dirty="0" err="1" smtClean="0"/>
              <a:t>problems</a:t>
            </a:r>
            <a:endParaRPr lang="hu-HU" dirty="0" smtClean="0"/>
          </a:p>
          <a:p>
            <a:endParaRPr lang="hu-HU" dirty="0"/>
          </a:p>
          <a:p>
            <a:pPr marL="0" indent="0">
              <a:buNone/>
            </a:pPr>
            <a:r>
              <a:rPr lang="hu-HU" sz="1800" dirty="0"/>
              <a:t> </a:t>
            </a:r>
            <a:r>
              <a:rPr lang="hu-HU" sz="1800" dirty="0" smtClean="0"/>
              <a:t> </a:t>
            </a:r>
          </a:p>
          <a:p>
            <a:pPr marL="0" indent="0">
              <a:buNone/>
            </a:pP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		</a:t>
            </a:r>
            <a:endParaRPr lang="hu-HU" b="1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50392"/>
            <a:ext cx="1211317" cy="1193503"/>
          </a:xfrm>
          <a:prstGeom prst="rect">
            <a:avLst/>
          </a:prstGeom>
        </p:spPr>
      </p:pic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29</a:t>
            </a:fld>
            <a:endParaRPr lang="hu-HU"/>
          </a:p>
        </p:txBody>
      </p:sp>
      <p:graphicFrame>
        <p:nvGraphicFramePr>
          <p:cNvPr id="8" name="Tábláza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612723"/>
              </p:ext>
            </p:extLst>
          </p:nvPr>
        </p:nvGraphicFramePr>
        <p:xfrm>
          <a:off x="439934" y="4386376"/>
          <a:ext cx="8222562" cy="238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61">
                  <a:extLst>
                    <a:ext uri="{9D8B030D-6E8A-4147-A177-3AD203B41FA5}">
                      <a16:colId xmlns:a16="http://schemas.microsoft.com/office/drawing/2014/main" xmlns="" val="2771864409"/>
                    </a:ext>
                  </a:extLst>
                </a:gridCol>
                <a:gridCol w="2172866">
                  <a:extLst>
                    <a:ext uri="{9D8B030D-6E8A-4147-A177-3AD203B41FA5}">
                      <a16:colId xmlns:a16="http://schemas.microsoft.com/office/drawing/2014/main" xmlns="" val="193357735"/>
                    </a:ext>
                  </a:extLst>
                </a:gridCol>
                <a:gridCol w="1883150">
                  <a:extLst>
                    <a:ext uri="{9D8B030D-6E8A-4147-A177-3AD203B41FA5}">
                      <a16:colId xmlns:a16="http://schemas.microsoft.com/office/drawing/2014/main" xmlns="" val="2858407149"/>
                    </a:ext>
                  </a:extLst>
                </a:gridCol>
                <a:gridCol w="1942685">
                  <a:extLst>
                    <a:ext uri="{9D8B030D-6E8A-4147-A177-3AD203B41FA5}">
                      <a16:colId xmlns:a16="http://schemas.microsoft.com/office/drawing/2014/main" xmlns="" val="1294518931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l"/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System</a:t>
                      </a:r>
                      <a:r>
                        <a:rPr lang="hu-HU" sz="2800" baseline="0" dirty="0" smtClean="0"/>
                        <a:t> of 2 </a:t>
                      </a:r>
                      <a:r>
                        <a:rPr lang="hu-HU" sz="2800" baseline="0" dirty="0" err="1" smtClean="0"/>
                        <a:t>congrueces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Euler-Fermat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err="1" smtClean="0"/>
                        <a:t>High</a:t>
                      </a:r>
                      <a:r>
                        <a:rPr lang="hu-HU" sz="2800" baseline="0" dirty="0" smtClean="0"/>
                        <a:t> </a:t>
                      </a:r>
                      <a:r>
                        <a:rPr lang="hu-HU" sz="2800" baseline="0" dirty="0" err="1" smtClean="0"/>
                        <a:t>degree</a:t>
                      </a:r>
                      <a:endParaRPr lang="hu-HU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83143640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l"/>
                      <a:r>
                        <a:rPr lang="hu-HU" sz="2800" dirty="0" err="1" smtClean="0"/>
                        <a:t>experimental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err="1" smtClean="0"/>
                        <a:t>improved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3.6/6</a:t>
                      </a:r>
                      <a:endParaRPr lang="hu-HU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760764222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l"/>
                      <a:r>
                        <a:rPr lang="hu-HU" sz="2800" dirty="0" err="1" smtClean="0"/>
                        <a:t>control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err="1" smtClean="0"/>
                        <a:t>decayed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1.2/6</a:t>
                      </a:r>
                      <a:endParaRPr lang="hu-HU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208115407"/>
                  </a:ext>
                </a:extLst>
              </a:tr>
            </a:tbl>
          </a:graphicData>
        </a:graphic>
      </p:graphicFrame>
      <p:sp>
        <p:nvSpPr>
          <p:cNvPr id="9" name="Szövegdoboz 8"/>
          <p:cNvSpPr txBox="1"/>
          <p:nvPr/>
        </p:nvSpPr>
        <p:spPr>
          <a:xfrm>
            <a:off x="3203848" y="5742789"/>
            <a:ext cx="1224136" cy="584775"/>
          </a:xfrm>
          <a:prstGeom prst="rect">
            <a:avLst/>
          </a:prstGeom>
          <a:solidFill>
            <a:schemeClr val="accent1">
              <a:tint val="40000"/>
              <a:alpha val="54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3200" dirty="0" err="1">
                <a:solidFill>
                  <a:schemeClr val="dk1"/>
                </a:solidFill>
              </a:rPr>
              <a:t>equal</a:t>
            </a:r>
            <a:endParaRPr lang="hu-HU" sz="28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74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 smtClean="0"/>
              <a:t>My</a:t>
            </a:r>
            <a:r>
              <a:rPr lang="hu-HU" dirty="0" smtClean="0"/>
              <a:t> </a:t>
            </a:r>
            <a:r>
              <a:rPr lang="hu-HU" dirty="0" err="1" smtClean="0"/>
              <a:t>coauthors</a:t>
            </a:r>
            <a:r>
              <a:rPr lang="hu-HU" dirty="0" smtClean="0"/>
              <a:t> </a:t>
            </a:r>
            <a:r>
              <a:rPr lang="hu-HU" dirty="0" err="1" smtClean="0"/>
              <a:t>without</a:t>
            </a:r>
            <a:r>
              <a:rPr lang="hu-HU" dirty="0" smtClean="0"/>
              <a:t> </a:t>
            </a:r>
            <a:r>
              <a:rPr lang="hu-HU" dirty="0" err="1" smtClean="0"/>
              <a:t>Miro</a:t>
            </a:r>
            <a:endParaRPr lang="hu-HU" dirty="0"/>
          </a:p>
        </p:txBody>
      </p:sp>
      <p:pic>
        <p:nvPicPr>
          <p:cNvPr id="5" name="Tartalom helye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6173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Post - </a:t>
            </a:r>
            <a:r>
              <a:rPr lang="hu-HU" dirty="0" err="1" smtClean="0"/>
              <a:t>midterm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39934" y="1556792"/>
            <a:ext cx="8229600" cy="4741987"/>
          </a:xfrm>
        </p:spPr>
        <p:txBody>
          <a:bodyPr>
            <a:normAutofit lnSpcReduction="10000"/>
          </a:bodyPr>
          <a:lstStyle/>
          <a:p>
            <a:endParaRPr lang="hu-HU" sz="4400" dirty="0" smtClean="0"/>
          </a:p>
          <a:p>
            <a:r>
              <a:rPr lang="hu-HU" dirty="0" smtClean="0"/>
              <a:t>3 </a:t>
            </a:r>
            <a:r>
              <a:rPr lang="hu-HU" dirty="0" err="1" smtClean="0"/>
              <a:t>months</a:t>
            </a:r>
            <a:r>
              <a:rPr lang="hu-HU" dirty="0" smtClean="0"/>
              <a:t> </a:t>
            </a:r>
            <a:r>
              <a:rPr lang="hu-HU" dirty="0" err="1" smtClean="0"/>
              <a:t>later</a:t>
            </a:r>
            <a:r>
              <a:rPr lang="hu-HU" dirty="0" smtClean="0"/>
              <a:t>  </a:t>
            </a:r>
          </a:p>
          <a:p>
            <a:r>
              <a:rPr lang="hu-HU" dirty="0" smtClean="0"/>
              <a:t>no </a:t>
            </a:r>
            <a:r>
              <a:rPr lang="hu-HU" dirty="0" err="1" smtClean="0"/>
              <a:t>preparation</a:t>
            </a:r>
            <a:r>
              <a:rPr lang="hu-HU" dirty="0" smtClean="0"/>
              <a:t> </a:t>
            </a:r>
            <a:r>
              <a:rPr lang="hu-HU" dirty="0" err="1" smtClean="0"/>
              <a:t>or</a:t>
            </a:r>
            <a:r>
              <a:rPr lang="hu-HU" dirty="0" smtClean="0"/>
              <a:t> </a:t>
            </a:r>
            <a:r>
              <a:rPr lang="hu-HU" dirty="0" err="1" smtClean="0"/>
              <a:t>revision</a:t>
            </a:r>
            <a:endParaRPr lang="hu-HU" dirty="0" smtClean="0"/>
          </a:p>
          <a:p>
            <a:r>
              <a:rPr lang="hu-HU" dirty="0" smtClean="0"/>
              <a:t>20 </a:t>
            </a:r>
            <a:r>
              <a:rPr lang="hu-HU" dirty="0" err="1" smtClean="0"/>
              <a:t>minutes</a:t>
            </a:r>
            <a:r>
              <a:rPr lang="hu-HU" dirty="0" smtClean="0"/>
              <a:t>,  4 </a:t>
            </a:r>
            <a:r>
              <a:rPr lang="hu-HU" dirty="0" err="1" smtClean="0"/>
              <a:t>problems</a:t>
            </a:r>
            <a:endParaRPr lang="hu-HU" dirty="0" smtClean="0"/>
          </a:p>
          <a:p>
            <a:r>
              <a:rPr lang="hu-HU" dirty="0" err="1" smtClean="0"/>
              <a:t>analogue</a:t>
            </a:r>
            <a:r>
              <a:rPr lang="hu-HU" dirty="0" smtClean="0"/>
              <a:t> </a:t>
            </a:r>
            <a:r>
              <a:rPr lang="hu-HU" dirty="0" err="1" smtClean="0"/>
              <a:t>to</a:t>
            </a:r>
            <a:r>
              <a:rPr lang="hu-HU" dirty="0" smtClean="0"/>
              <a:t> </a:t>
            </a:r>
            <a:r>
              <a:rPr lang="hu-HU" dirty="0" err="1" smtClean="0"/>
              <a:t>midterm</a:t>
            </a:r>
            <a:r>
              <a:rPr lang="hu-HU" dirty="0" smtClean="0"/>
              <a:t> </a:t>
            </a:r>
            <a:r>
              <a:rPr lang="hu-HU" dirty="0" err="1" smtClean="0"/>
              <a:t>problems</a:t>
            </a:r>
            <a:endParaRPr lang="hu-HU" dirty="0" smtClean="0"/>
          </a:p>
          <a:p>
            <a:endParaRPr lang="hu-HU" dirty="0"/>
          </a:p>
          <a:p>
            <a:pPr marL="0" indent="0">
              <a:buNone/>
            </a:pPr>
            <a:r>
              <a:rPr lang="hu-HU" sz="1800" dirty="0"/>
              <a:t> </a:t>
            </a:r>
            <a:r>
              <a:rPr lang="hu-HU" sz="1800" dirty="0" smtClean="0"/>
              <a:t> </a:t>
            </a:r>
          </a:p>
          <a:p>
            <a:pPr marL="0" indent="0">
              <a:buNone/>
            </a:pP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		</a:t>
            </a:r>
            <a:endParaRPr lang="hu-HU" b="1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50392"/>
            <a:ext cx="1211317" cy="1193503"/>
          </a:xfrm>
          <a:prstGeom prst="rect">
            <a:avLst/>
          </a:prstGeom>
        </p:spPr>
      </p:pic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30</a:t>
            </a:fld>
            <a:endParaRPr lang="hu-HU"/>
          </a:p>
        </p:txBody>
      </p:sp>
      <p:graphicFrame>
        <p:nvGraphicFramePr>
          <p:cNvPr id="8" name="Táblázat 7"/>
          <p:cNvGraphicFramePr>
            <a:graphicFrameLocks noGrp="1"/>
          </p:cNvGraphicFramePr>
          <p:nvPr>
            <p:extLst/>
          </p:nvPr>
        </p:nvGraphicFramePr>
        <p:xfrm>
          <a:off x="439934" y="4386376"/>
          <a:ext cx="8222562" cy="238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61">
                  <a:extLst>
                    <a:ext uri="{9D8B030D-6E8A-4147-A177-3AD203B41FA5}">
                      <a16:colId xmlns:a16="http://schemas.microsoft.com/office/drawing/2014/main" xmlns="" val="2771864409"/>
                    </a:ext>
                  </a:extLst>
                </a:gridCol>
                <a:gridCol w="2172866">
                  <a:extLst>
                    <a:ext uri="{9D8B030D-6E8A-4147-A177-3AD203B41FA5}">
                      <a16:colId xmlns:a16="http://schemas.microsoft.com/office/drawing/2014/main" xmlns="" val="193357735"/>
                    </a:ext>
                  </a:extLst>
                </a:gridCol>
                <a:gridCol w="1883150">
                  <a:extLst>
                    <a:ext uri="{9D8B030D-6E8A-4147-A177-3AD203B41FA5}">
                      <a16:colId xmlns:a16="http://schemas.microsoft.com/office/drawing/2014/main" xmlns="" val="2858407149"/>
                    </a:ext>
                  </a:extLst>
                </a:gridCol>
                <a:gridCol w="1942685">
                  <a:extLst>
                    <a:ext uri="{9D8B030D-6E8A-4147-A177-3AD203B41FA5}">
                      <a16:colId xmlns:a16="http://schemas.microsoft.com/office/drawing/2014/main" xmlns="" val="1294518931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l"/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System</a:t>
                      </a:r>
                      <a:r>
                        <a:rPr lang="hu-HU" sz="2800" baseline="0" dirty="0" smtClean="0"/>
                        <a:t> of 2 </a:t>
                      </a:r>
                      <a:r>
                        <a:rPr lang="hu-HU" sz="2800" baseline="0" dirty="0" err="1" smtClean="0"/>
                        <a:t>congrueces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Euler-Fermat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err="1" smtClean="0"/>
                        <a:t>High</a:t>
                      </a:r>
                      <a:r>
                        <a:rPr lang="hu-HU" sz="2800" baseline="0" dirty="0" smtClean="0"/>
                        <a:t> </a:t>
                      </a:r>
                      <a:r>
                        <a:rPr lang="hu-HU" sz="2800" baseline="0" dirty="0" err="1" smtClean="0"/>
                        <a:t>degree</a:t>
                      </a:r>
                      <a:endParaRPr lang="hu-HU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83143640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l"/>
                      <a:r>
                        <a:rPr lang="hu-HU" sz="2800" dirty="0" err="1" smtClean="0"/>
                        <a:t>experimental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err="1" smtClean="0"/>
                        <a:t>improved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3.6/6</a:t>
                      </a:r>
                      <a:endParaRPr lang="hu-HU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760764222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l"/>
                      <a:r>
                        <a:rPr lang="hu-HU" sz="2800" dirty="0" err="1" smtClean="0"/>
                        <a:t>control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err="1" smtClean="0"/>
                        <a:t>decayed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1.2/6</a:t>
                      </a:r>
                      <a:endParaRPr lang="hu-HU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208115407"/>
                  </a:ext>
                </a:extLst>
              </a:tr>
            </a:tbl>
          </a:graphicData>
        </a:graphic>
      </p:graphicFrame>
      <p:sp>
        <p:nvSpPr>
          <p:cNvPr id="9" name="Szövegdoboz 8"/>
          <p:cNvSpPr txBox="1"/>
          <p:nvPr/>
        </p:nvSpPr>
        <p:spPr>
          <a:xfrm>
            <a:off x="3203848" y="5742789"/>
            <a:ext cx="1224136" cy="584775"/>
          </a:xfrm>
          <a:prstGeom prst="rect">
            <a:avLst/>
          </a:prstGeom>
          <a:solidFill>
            <a:schemeClr val="accent1">
              <a:tint val="40000"/>
              <a:alpha val="54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3200" dirty="0" err="1">
                <a:solidFill>
                  <a:schemeClr val="dk1"/>
                </a:solidFill>
              </a:rPr>
              <a:t>equal</a:t>
            </a:r>
            <a:endParaRPr lang="hu-HU" sz="28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21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The team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31</a:t>
            </a:fld>
            <a:endParaRPr lang="hu-HU"/>
          </a:p>
        </p:txBody>
      </p:sp>
      <p:pic>
        <p:nvPicPr>
          <p:cNvPr id="5" name="Tartalom helye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10" t="11117" r="16554" b="20965"/>
          <a:stretch/>
        </p:blipFill>
        <p:spPr>
          <a:xfrm>
            <a:off x="971600" y="1417638"/>
            <a:ext cx="7128792" cy="530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7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 smtClean="0"/>
              <a:t>Pre-tests</a:t>
            </a:r>
            <a:endParaRPr lang="hu-HU" dirty="0"/>
          </a:p>
        </p:txBody>
      </p:sp>
      <p:graphicFrame>
        <p:nvGraphicFramePr>
          <p:cNvPr id="4" name="Tábláza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362379"/>
              </p:ext>
            </p:extLst>
          </p:nvPr>
        </p:nvGraphicFramePr>
        <p:xfrm>
          <a:off x="323528" y="2204864"/>
          <a:ext cx="8625546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2773">
                  <a:extLst>
                    <a:ext uri="{9D8B030D-6E8A-4147-A177-3AD203B41FA5}">
                      <a16:colId xmlns:a16="http://schemas.microsoft.com/office/drawing/2014/main" xmlns="" val="2133936409"/>
                    </a:ext>
                  </a:extLst>
                </a:gridCol>
                <a:gridCol w="4312773">
                  <a:extLst>
                    <a:ext uri="{9D8B030D-6E8A-4147-A177-3AD203B41FA5}">
                      <a16:colId xmlns:a16="http://schemas.microsoft.com/office/drawing/2014/main" xmlns="" val="4256503083"/>
                    </a:ext>
                  </a:extLst>
                </a:gridCol>
              </a:tblGrid>
              <a:tr h="3641412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pre</a:t>
                      </a:r>
                      <a:r>
                        <a:rPr lang="hu-HU" sz="2500" baseline="0" dirty="0" err="1" smtClean="0">
                          <a:solidFill>
                            <a:schemeClr val="tx1"/>
                          </a:solidFill>
                        </a:rPr>
                        <a:t>-knowledge</a:t>
                      </a:r>
                      <a:r>
                        <a:rPr lang="hu-HU" sz="2500" dirty="0" smtClean="0">
                          <a:solidFill>
                            <a:schemeClr val="tx1"/>
                          </a:solidFill>
                        </a:rPr>
                        <a:t> test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spec</a:t>
                      </a:r>
                      <a:r>
                        <a:rPr lang="hu-HU" sz="2500" baseline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hu-HU" sz="2500" baseline="0" dirty="0" err="1" smtClean="0">
                          <a:solidFill>
                            <a:schemeClr val="tx1"/>
                          </a:solidFill>
                        </a:rPr>
                        <a:t>normal</a:t>
                      </a:r>
                      <a:r>
                        <a:rPr lang="hu-HU" sz="25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u-HU" sz="2500" baseline="0" dirty="0" err="1" smtClean="0">
                          <a:solidFill>
                            <a:schemeClr val="tx1"/>
                          </a:solidFill>
                        </a:rPr>
                        <a:t>math</a:t>
                      </a:r>
                      <a:r>
                        <a:rPr lang="hu-HU" sz="25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u-HU" sz="2500" baseline="0" dirty="0" err="1" smtClean="0">
                          <a:solidFill>
                            <a:schemeClr val="tx1"/>
                          </a:solidFill>
                        </a:rPr>
                        <a:t>class</a:t>
                      </a:r>
                      <a:endParaRPr lang="hu-HU" sz="25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highschool</a:t>
                      </a:r>
                      <a:r>
                        <a:rPr lang="hu-HU" sz="25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u-HU" sz="2500" baseline="0" dirty="0" err="1" smtClean="0">
                          <a:solidFill>
                            <a:schemeClr val="tx1"/>
                          </a:solidFill>
                        </a:rPr>
                        <a:t>f</a:t>
                      </a: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inal</a:t>
                      </a:r>
                      <a:r>
                        <a:rPr lang="hu-HU" sz="25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exam</a:t>
                      </a:r>
                      <a:endParaRPr lang="hu-HU" sz="25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800100" lvl="1" indent="-342900">
                        <a:buFont typeface="Arial" panose="020B0604020202020204" pitchFamily="34" charset="0"/>
                        <a:buChar char="•"/>
                      </a:pP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type</a:t>
                      </a:r>
                      <a:endParaRPr lang="hu-HU" sz="25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800100" lvl="1" indent="-342900">
                        <a:buFont typeface="Arial" panose="020B0604020202020204" pitchFamily="34" charset="0"/>
                        <a:buChar char="•"/>
                      </a:pP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score</a:t>
                      </a:r>
                      <a:endParaRPr lang="hu-HU" sz="25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800100" lvl="1" indent="-342900">
                        <a:buFont typeface="Arial" panose="020B0604020202020204" pitchFamily="34" charset="0"/>
                        <a:buChar char="•"/>
                      </a:pP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when</a:t>
                      </a:r>
                      <a:endParaRPr lang="hu-HU" sz="25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800100" lvl="1" indent="-342900">
                        <a:buFont typeface="Arial" panose="020B0604020202020204" pitchFamily="34" charset="0"/>
                        <a:buChar char="•"/>
                      </a:pP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where</a:t>
                      </a:r>
                      <a:endParaRPr lang="hu-HU" sz="25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hu-HU" sz="2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how</a:t>
                      </a:r>
                      <a:r>
                        <a:rPr kumimoji="0" lang="hu-HU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u-HU" sz="2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many</a:t>
                      </a:r>
                      <a:r>
                        <a:rPr kumimoji="0" lang="hu-HU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u-HU" sz="2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times</a:t>
                      </a:r>
                      <a:r>
                        <a:rPr kumimoji="0" lang="hu-HU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u-HU" sz="2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have</a:t>
                      </a:r>
                      <a:r>
                        <a:rPr kumimoji="0" lang="hu-HU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u-HU" sz="2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been</a:t>
                      </a:r>
                      <a:r>
                        <a:rPr kumimoji="0" lang="hu-HU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u-HU" sz="2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registered</a:t>
                      </a:r>
                      <a:r>
                        <a:rPr kumimoji="0" lang="hu-HU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u-HU" sz="2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kumimoji="0" lang="hu-HU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u-HU" sz="2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kumimoji="0" lang="hu-HU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u-HU" sz="2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subject</a:t>
                      </a:r>
                      <a:endParaRPr kumimoji="0" lang="hu-HU" sz="25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Tx/>
                        <a:buNone/>
                      </a:pPr>
                      <a:endParaRPr lang="hu-HU" sz="25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other</a:t>
                      </a:r>
                      <a:r>
                        <a:rPr lang="hu-HU" sz="25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studied</a:t>
                      </a:r>
                      <a:r>
                        <a:rPr lang="hu-HU" sz="25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subject</a:t>
                      </a:r>
                      <a:r>
                        <a:rPr lang="hu-HU" sz="25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digit</a:t>
                      </a:r>
                      <a:r>
                        <a:rPr lang="hu-HU" sz="25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span</a:t>
                      </a:r>
                      <a:r>
                        <a:rPr lang="hu-HU" sz="2500" baseline="0" dirty="0" smtClean="0">
                          <a:solidFill>
                            <a:schemeClr val="tx1"/>
                          </a:solidFill>
                        </a:rPr>
                        <a:t> test</a:t>
                      </a:r>
                      <a:endParaRPr lang="hu-HU" sz="25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reverse</a:t>
                      </a:r>
                      <a:r>
                        <a:rPr lang="hu-HU" sz="25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digit</a:t>
                      </a:r>
                      <a:r>
                        <a:rPr lang="hu-HU" sz="25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span</a:t>
                      </a:r>
                      <a:r>
                        <a:rPr lang="hu-HU" sz="2500" dirty="0" smtClean="0">
                          <a:solidFill>
                            <a:schemeClr val="tx1"/>
                          </a:solidFill>
                        </a:rPr>
                        <a:t> test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visual</a:t>
                      </a:r>
                      <a:r>
                        <a:rPr lang="hu-HU" sz="25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memory</a:t>
                      </a:r>
                      <a:r>
                        <a:rPr lang="hu-HU" sz="2500" dirty="0" smtClean="0">
                          <a:solidFill>
                            <a:schemeClr val="tx1"/>
                          </a:solidFill>
                        </a:rPr>
                        <a:t> test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reverse</a:t>
                      </a:r>
                      <a:r>
                        <a:rPr lang="hu-HU" sz="25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visual</a:t>
                      </a:r>
                      <a:r>
                        <a:rPr lang="hu-HU" sz="25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memory</a:t>
                      </a:r>
                      <a:r>
                        <a:rPr lang="hu-HU" sz="2500" dirty="0" smtClean="0">
                          <a:solidFill>
                            <a:schemeClr val="tx1"/>
                          </a:solidFill>
                        </a:rPr>
                        <a:t> test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hu-HU" sz="2500" dirty="0" smtClean="0">
                          <a:solidFill>
                            <a:schemeClr val="tx1"/>
                          </a:solidFill>
                        </a:rPr>
                        <a:t>AMAS test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hu-HU" sz="2500" dirty="0" err="1" smtClean="0">
                          <a:solidFill>
                            <a:schemeClr val="tx1"/>
                          </a:solidFill>
                        </a:rPr>
                        <a:t>number</a:t>
                      </a:r>
                      <a:r>
                        <a:rPr lang="hu-HU" sz="25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u-HU" sz="2500" baseline="0" dirty="0" err="1" smtClean="0">
                          <a:solidFill>
                            <a:schemeClr val="tx1"/>
                          </a:solidFill>
                        </a:rPr>
                        <a:t>theory</a:t>
                      </a:r>
                      <a:r>
                        <a:rPr lang="hu-HU" sz="25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u-HU" sz="2500" baseline="0" dirty="0" err="1" smtClean="0">
                          <a:solidFill>
                            <a:schemeClr val="tx1"/>
                          </a:solidFill>
                        </a:rPr>
                        <a:t>pre-test</a:t>
                      </a:r>
                      <a:endParaRPr lang="hu-HU" sz="25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63548168"/>
                  </a:ext>
                </a:extLst>
              </a:tr>
            </a:tbl>
          </a:graphicData>
        </a:graphic>
      </p:graphicFrame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50392"/>
            <a:ext cx="1211317" cy="1193503"/>
          </a:xfrm>
          <a:prstGeom prst="rect">
            <a:avLst/>
          </a:prstGeom>
        </p:spPr>
      </p:pic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32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3064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Memory</a:t>
            </a:r>
            <a:r>
              <a:rPr lang="hu-HU" dirty="0" smtClean="0"/>
              <a:t> and </a:t>
            </a:r>
            <a:r>
              <a:rPr lang="hu-HU" dirty="0" err="1" smtClean="0"/>
              <a:t>learning</a:t>
            </a:r>
            <a:endParaRPr lang="hu-HU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2924944"/>
            <a:ext cx="1654775" cy="2150367"/>
          </a:xfr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963" y="2950929"/>
            <a:ext cx="3187866" cy="2121380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507" y="2984853"/>
            <a:ext cx="3130470" cy="2121381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247587" y="2115174"/>
            <a:ext cx="1518621" cy="52322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hu-HU" sz="2800" dirty="0" err="1" smtClean="0"/>
              <a:t>encoding</a:t>
            </a:r>
            <a:endParaRPr lang="hu-HU" sz="2800" dirty="0"/>
          </a:p>
        </p:txBody>
      </p:sp>
      <p:sp>
        <p:nvSpPr>
          <p:cNvPr id="8" name="Szövegdoboz 7"/>
          <p:cNvSpPr txBox="1"/>
          <p:nvPr/>
        </p:nvSpPr>
        <p:spPr>
          <a:xfrm>
            <a:off x="3203995" y="2101593"/>
            <a:ext cx="1191801" cy="52322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hu-HU" sz="2800" dirty="0" err="1" smtClean="0"/>
              <a:t>storing</a:t>
            </a:r>
            <a:endParaRPr lang="hu-HU" dirty="0"/>
          </a:p>
        </p:txBody>
      </p:sp>
      <p:sp>
        <p:nvSpPr>
          <p:cNvPr id="9" name="Szövegdoboz 8"/>
          <p:cNvSpPr txBox="1"/>
          <p:nvPr/>
        </p:nvSpPr>
        <p:spPr>
          <a:xfrm>
            <a:off x="6847116" y="2101593"/>
            <a:ext cx="967252" cy="52322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hu-HU" sz="2800" dirty="0" err="1" smtClean="0"/>
              <a:t>recall</a:t>
            </a:r>
            <a:endParaRPr lang="hu-HU" dirty="0"/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50392"/>
            <a:ext cx="1211317" cy="1193503"/>
          </a:xfrm>
          <a:prstGeom prst="rect">
            <a:avLst/>
          </a:prstGeom>
        </p:spPr>
      </p:pic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7456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Memory</a:t>
            </a:r>
            <a:r>
              <a:rPr lang="hu-HU" dirty="0"/>
              <a:t> and </a:t>
            </a:r>
            <a:r>
              <a:rPr lang="hu-HU" dirty="0" err="1"/>
              <a:t>learning</a:t>
            </a:r>
            <a:endParaRPr lang="hu-HU" dirty="0"/>
          </a:p>
        </p:txBody>
      </p:sp>
      <p:sp>
        <p:nvSpPr>
          <p:cNvPr id="7" name="Szövegdoboz 6"/>
          <p:cNvSpPr txBox="1"/>
          <p:nvPr/>
        </p:nvSpPr>
        <p:spPr>
          <a:xfrm>
            <a:off x="825872" y="2116123"/>
            <a:ext cx="1518621" cy="52322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hu-HU" sz="2800" dirty="0" err="1" smtClean="0"/>
              <a:t>encoding</a:t>
            </a:r>
            <a:endParaRPr lang="hu-HU" sz="2800" dirty="0"/>
          </a:p>
        </p:txBody>
      </p:sp>
      <p:sp>
        <p:nvSpPr>
          <p:cNvPr id="8" name="Szövegdoboz 7"/>
          <p:cNvSpPr txBox="1"/>
          <p:nvPr/>
        </p:nvSpPr>
        <p:spPr>
          <a:xfrm>
            <a:off x="3992227" y="2140399"/>
            <a:ext cx="1191801" cy="52322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hu-HU" sz="2800" dirty="0" err="1" smtClean="0"/>
              <a:t>storing</a:t>
            </a:r>
            <a:endParaRPr lang="hu-HU" dirty="0"/>
          </a:p>
        </p:txBody>
      </p:sp>
      <p:sp>
        <p:nvSpPr>
          <p:cNvPr id="9" name="Szövegdoboz 8"/>
          <p:cNvSpPr txBox="1"/>
          <p:nvPr/>
        </p:nvSpPr>
        <p:spPr>
          <a:xfrm>
            <a:off x="7086530" y="2116123"/>
            <a:ext cx="967252" cy="52322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hu-HU" sz="2800" dirty="0" err="1" smtClean="0"/>
              <a:t>recall</a:t>
            </a:r>
            <a:endParaRPr lang="hu-HU" dirty="0"/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20" y="2984853"/>
            <a:ext cx="2883687" cy="2118241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096" y="2984853"/>
            <a:ext cx="2848064" cy="2118241"/>
          </a:xfrm>
          <a:prstGeom prst="rect">
            <a:avLst/>
          </a:prstGeom>
        </p:spPr>
      </p:pic>
      <p:pic>
        <p:nvPicPr>
          <p:cNvPr id="12" name="Kép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984853"/>
            <a:ext cx="2827961" cy="2118241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50392"/>
            <a:ext cx="1211317" cy="1193503"/>
          </a:xfrm>
          <a:prstGeom prst="rect">
            <a:avLst/>
          </a:prstGeom>
        </p:spPr>
      </p:pic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605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Learning</a:t>
            </a:r>
            <a:r>
              <a:rPr lang="hu-HU" dirty="0" smtClean="0"/>
              <a:t> </a:t>
            </a:r>
            <a:r>
              <a:rPr lang="hu-HU" dirty="0" err="1" smtClean="0"/>
              <a:t>theories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95978" y="1772816"/>
            <a:ext cx="6752043" cy="12527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 err="1" smtClean="0"/>
              <a:t>Behaviorism</a:t>
            </a:r>
            <a:r>
              <a:rPr lang="hu-HU" dirty="0" smtClean="0"/>
              <a:t>, </a:t>
            </a:r>
            <a:r>
              <a:rPr lang="hu-HU" dirty="0" err="1" smtClean="0"/>
              <a:t>Gestaltism</a:t>
            </a:r>
            <a:r>
              <a:rPr lang="hu-HU" dirty="0" smtClean="0"/>
              <a:t>, </a:t>
            </a:r>
            <a:r>
              <a:rPr lang="hu-HU" dirty="0" err="1"/>
              <a:t>C</a:t>
            </a:r>
            <a:r>
              <a:rPr lang="hu-HU" dirty="0" err="1" smtClean="0"/>
              <a:t>ognitivism</a:t>
            </a:r>
            <a:r>
              <a:rPr lang="hu-HU" dirty="0" smtClean="0"/>
              <a:t>, </a:t>
            </a:r>
            <a:r>
              <a:rPr lang="hu-HU" dirty="0" err="1" smtClean="0"/>
              <a:t>Constructivism</a:t>
            </a:r>
            <a:r>
              <a:rPr lang="hu-HU" dirty="0" smtClean="0"/>
              <a:t>, </a:t>
            </a:r>
            <a:r>
              <a:rPr lang="hu-HU" dirty="0" err="1" smtClean="0"/>
              <a:t>Connectivism</a:t>
            </a:r>
            <a:r>
              <a:rPr lang="hu-HU" dirty="0" smtClean="0"/>
              <a:t>, </a:t>
            </a:r>
            <a:r>
              <a:rPr lang="hu-HU" dirty="0" err="1" smtClean="0"/>
              <a:t>Trialog</a:t>
            </a:r>
            <a:r>
              <a:rPr lang="hu-HU" dirty="0" smtClean="0"/>
              <a:t> …</a:t>
            </a:r>
          </a:p>
          <a:p>
            <a:endParaRPr lang="hu-HU" dirty="0"/>
          </a:p>
        </p:txBody>
      </p:sp>
      <p:pic>
        <p:nvPicPr>
          <p:cNvPr id="14" name="Kép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50392"/>
            <a:ext cx="1211317" cy="1193503"/>
          </a:xfrm>
          <a:prstGeom prst="rect">
            <a:avLst/>
          </a:prstGeom>
        </p:spPr>
      </p:pic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6</a:t>
            </a:fld>
            <a:endParaRPr lang="hu-HU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947" y="3406997"/>
            <a:ext cx="5508104" cy="301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222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Filling</a:t>
            </a:r>
            <a:r>
              <a:rPr lang="hu-HU" dirty="0" smtClean="0"/>
              <a:t> </a:t>
            </a:r>
            <a:r>
              <a:rPr lang="hu-HU" dirty="0" err="1" smtClean="0"/>
              <a:t>up</a:t>
            </a:r>
            <a:r>
              <a:rPr lang="hu-HU" dirty="0" smtClean="0"/>
              <a:t> </a:t>
            </a:r>
            <a:r>
              <a:rPr lang="hu-HU" dirty="0" err="1" smtClean="0"/>
              <a:t>storage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hu-HU" dirty="0"/>
              <a:t>	</a:t>
            </a:r>
            <a:r>
              <a:rPr lang="hu-HU" dirty="0" smtClean="0"/>
              <a:t>			</a:t>
            </a:r>
          </a:p>
          <a:p>
            <a:pPr marL="0" indent="0">
              <a:buNone/>
            </a:pPr>
            <a:r>
              <a:rPr lang="hu-HU" dirty="0"/>
              <a:t>	</a:t>
            </a:r>
            <a:r>
              <a:rPr lang="hu-HU" dirty="0" smtClean="0"/>
              <a:t>		</a:t>
            </a:r>
            <a:r>
              <a:rPr lang="hu-HU" sz="4100" dirty="0" err="1" smtClean="0"/>
              <a:t>long</a:t>
            </a:r>
            <a:r>
              <a:rPr lang="hu-HU" sz="4100" dirty="0" smtClean="0"/>
              <a:t> </a:t>
            </a:r>
            <a:r>
              <a:rPr lang="hu-HU" sz="4100" dirty="0" err="1" smtClean="0"/>
              <a:t>term</a:t>
            </a:r>
            <a:r>
              <a:rPr lang="hu-HU" sz="4100" dirty="0" smtClean="0"/>
              <a:t> </a:t>
            </a:r>
            <a:r>
              <a:rPr lang="hu-HU" sz="4100" dirty="0" err="1" smtClean="0"/>
              <a:t>memory</a:t>
            </a:r>
            <a:r>
              <a:rPr lang="hu-HU" sz="4100" dirty="0" smtClean="0"/>
              <a:t>= </a:t>
            </a:r>
            <a:r>
              <a:rPr lang="hu-HU" sz="4100" dirty="0" err="1" smtClean="0"/>
              <a:t>storing</a:t>
            </a:r>
            <a:endParaRPr lang="hu-HU" sz="4100" dirty="0" smtClean="0"/>
          </a:p>
          <a:p>
            <a:pPr marL="0" indent="0">
              <a:buNone/>
            </a:pPr>
            <a:r>
              <a:rPr lang="hu-HU" sz="4100" dirty="0" smtClean="0"/>
              <a:t>			</a:t>
            </a:r>
            <a:r>
              <a:rPr lang="hu-HU" sz="4100" dirty="0" err="1" smtClean="0"/>
              <a:t>teaching</a:t>
            </a:r>
            <a:r>
              <a:rPr lang="hu-HU" sz="4100" dirty="0" smtClean="0"/>
              <a:t> = </a:t>
            </a:r>
            <a:r>
              <a:rPr lang="hu-HU" sz="4000" dirty="0" err="1"/>
              <a:t>f</a:t>
            </a:r>
            <a:r>
              <a:rPr lang="hu-HU" sz="4000" dirty="0" err="1" smtClean="0"/>
              <a:t>illing</a:t>
            </a:r>
            <a:r>
              <a:rPr lang="hu-HU" sz="4000" dirty="0" smtClean="0"/>
              <a:t> </a:t>
            </a:r>
            <a:r>
              <a:rPr lang="hu-HU" sz="4000" dirty="0" err="1"/>
              <a:t>up</a:t>
            </a:r>
            <a:r>
              <a:rPr lang="hu-HU" sz="4000" dirty="0"/>
              <a:t> </a:t>
            </a:r>
            <a:r>
              <a:rPr lang="hu-HU" sz="4000" dirty="0" err="1"/>
              <a:t>storage</a:t>
            </a:r>
            <a:r>
              <a:rPr lang="hu-HU" sz="4100" dirty="0" smtClean="0"/>
              <a:t>			</a:t>
            </a:r>
            <a:r>
              <a:rPr lang="hu-HU" sz="4100" dirty="0" err="1" smtClean="0"/>
              <a:t>not</a:t>
            </a:r>
            <a:endParaRPr lang="hu-HU" sz="4100" dirty="0" smtClean="0"/>
          </a:p>
          <a:p>
            <a:pPr marL="0" indent="0">
              <a:buNone/>
            </a:pPr>
            <a:r>
              <a:rPr lang="hu-HU" sz="4100" dirty="0"/>
              <a:t>	</a:t>
            </a:r>
            <a:r>
              <a:rPr lang="hu-HU" sz="4100" dirty="0" smtClean="0"/>
              <a:t>		</a:t>
            </a:r>
          </a:p>
          <a:p>
            <a:pPr marL="0" indent="0">
              <a:buNone/>
            </a:pPr>
            <a:r>
              <a:rPr lang="hu-HU" sz="4100" dirty="0"/>
              <a:t>	</a:t>
            </a:r>
            <a:r>
              <a:rPr lang="hu-HU" sz="4100" dirty="0" smtClean="0"/>
              <a:t>		</a:t>
            </a:r>
            <a:r>
              <a:rPr lang="hu-HU" sz="4100" dirty="0" err="1" smtClean="0"/>
              <a:t>retrieval</a:t>
            </a:r>
            <a:r>
              <a:rPr lang="hu-HU" sz="4100" dirty="0" smtClean="0"/>
              <a:t> = test</a:t>
            </a:r>
          </a:p>
          <a:p>
            <a:pPr marL="0" indent="0">
              <a:buNone/>
            </a:pPr>
            <a:endParaRPr lang="hu-HU" sz="4100" dirty="0" smtClean="0"/>
          </a:p>
          <a:p>
            <a:pPr marL="0" indent="0">
              <a:buNone/>
            </a:pPr>
            <a:endParaRPr lang="hu-HU" sz="4600" dirty="0" smtClean="0"/>
          </a:p>
          <a:p>
            <a:pPr marL="0" indent="0" algn="ctr">
              <a:buNone/>
            </a:pPr>
            <a:r>
              <a:rPr lang="hu-HU" sz="4600" dirty="0" err="1" smtClean="0"/>
              <a:t>Roediger</a:t>
            </a:r>
            <a:r>
              <a:rPr lang="hu-HU" sz="4600" dirty="0" smtClean="0"/>
              <a:t>, </a:t>
            </a:r>
            <a:r>
              <a:rPr lang="hu-HU" sz="4600" dirty="0" err="1" smtClean="0"/>
              <a:t>Karpicke</a:t>
            </a:r>
            <a:r>
              <a:rPr lang="hu-HU" sz="4600" dirty="0" smtClean="0"/>
              <a:t> 2006</a:t>
            </a: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44824"/>
            <a:ext cx="2657061" cy="2304256"/>
          </a:xfrm>
          <a:prstGeom prst="rect">
            <a:avLst/>
          </a:prstGeom>
        </p:spPr>
      </p:pic>
      <p:sp>
        <p:nvSpPr>
          <p:cNvPr id="9" name="Lefelé nyíl 8"/>
          <p:cNvSpPr/>
          <p:nvPr/>
        </p:nvSpPr>
        <p:spPr>
          <a:xfrm>
            <a:off x="4329684" y="4437112"/>
            <a:ext cx="484632" cy="690376"/>
          </a:xfrm>
          <a:prstGeom prst="downArrow">
            <a:avLst/>
          </a:prstGeom>
          <a:solidFill>
            <a:srgbClr val="4031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50392"/>
            <a:ext cx="1211317" cy="1193503"/>
          </a:xfrm>
          <a:prstGeom prst="rect">
            <a:avLst/>
          </a:prstGeom>
        </p:spPr>
      </p:pic>
      <p:sp>
        <p:nvSpPr>
          <p:cNvPr id="5" name="Folyamatábra: Másik feldolgozás 4"/>
          <p:cNvSpPr/>
          <p:nvPr/>
        </p:nvSpPr>
        <p:spPr>
          <a:xfrm rot="17372283">
            <a:off x="1148404" y="3051177"/>
            <a:ext cx="6521172" cy="172199"/>
          </a:xfrm>
          <a:prstGeom prst="flowChartAlternateProcess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189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0985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800" dirty="0" err="1" smtClean="0"/>
              <a:t>Retrieval</a:t>
            </a:r>
            <a:r>
              <a:rPr lang="hu-HU" sz="4800" dirty="0" smtClean="0"/>
              <a:t> </a:t>
            </a:r>
            <a:r>
              <a:rPr lang="hu-HU" sz="4800" dirty="0" err="1" smtClean="0"/>
              <a:t>effect</a:t>
            </a:r>
            <a:endParaRPr lang="hu-HU" sz="48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r>
              <a:rPr lang="hu-HU" dirty="0" err="1" smtClean="0"/>
              <a:t>Laboratory</a:t>
            </a:r>
            <a:r>
              <a:rPr lang="hu-HU" dirty="0" smtClean="0"/>
              <a:t> </a:t>
            </a:r>
            <a:r>
              <a:rPr lang="hu-HU" dirty="0" err="1" smtClean="0"/>
              <a:t>experiments</a:t>
            </a:r>
            <a:r>
              <a:rPr lang="hu-HU" dirty="0" smtClean="0"/>
              <a:t>: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204864"/>
            <a:ext cx="2016224" cy="1725821"/>
          </a:xfrm>
          <a:prstGeom prst="rect">
            <a:avLst/>
          </a:prstGeom>
        </p:spPr>
      </p:pic>
      <p:graphicFrame>
        <p:nvGraphicFramePr>
          <p:cNvPr id="11" name="Tábláza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683130"/>
              </p:ext>
            </p:extLst>
          </p:nvPr>
        </p:nvGraphicFramePr>
        <p:xfrm>
          <a:off x="539551" y="4106354"/>
          <a:ext cx="8136905" cy="12383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185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269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913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effectLst/>
                        </a:rPr>
                        <a:t> </a:t>
                      </a:r>
                      <a:endParaRPr lang="hu-H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3x </a:t>
                      </a:r>
                      <a:r>
                        <a:rPr lang="hu-HU" sz="24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read</a:t>
                      </a:r>
                      <a:endParaRPr lang="hu-H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1x</a:t>
                      </a:r>
                      <a:r>
                        <a:rPr lang="hu-HU" sz="2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hu-HU" sz="2400" baseline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read</a:t>
                      </a:r>
                      <a:r>
                        <a:rPr lang="hu-HU" sz="2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, 2x tested</a:t>
                      </a:r>
                      <a:endParaRPr lang="hu-H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03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5 min </a:t>
                      </a:r>
                      <a:r>
                        <a:rPr lang="hu-HU" sz="2000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later</a:t>
                      </a:r>
                      <a:endParaRPr lang="hu-HU" sz="2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2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80%</a:t>
                      </a:r>
                      <a:endParaRPr lang="hu-H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2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75%</a:t>
                      </a:r>
                      <a:endParaRPr lang="hu-H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7" name="Kép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50392"/>
            <a:ext cx="1211317" cy="1193503"/>
          </a:xfrm>
          <a:prstGeom prst="rect">
            <a:avLst/>
          </a:prstGeom>
        </p:spPr>
      </p:pic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397731"/>
              </p:ext>
            </p:extLst>
          </p:nvPr>
        </p:nvGraphicFramePr>
        <p:xfrm>
          <a:off x="526732" y="5373216"/>
          <a:ext cx="8136905" cy="11806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18582">
                  <a:extLst>
                    <a:ext uri="{9D8B030D-6E8A-4147-A177-3AD203B41FA5}">
                      <a16:colId xmlns:a16="http://schemas.microsoft.com/office/drawing/2014/main" xmlns="" val="713842329"/>
                    </a:ext>
                  </a:extLst>
                </a:gridCol>
                <a:gridCol w="3326956">
                  <a:extLst>
                    <a:ext uri="{9D8B030D-6E8A-4147-A177-3AD203B41FA5}">
                      <a16:colId xmlns:a16="http://schemas.microsoft.com/office/drawing/2014/main" xmlns="" val="4194796789"/>
                    </a:ext>
                  </a:extLst>
                </a:gridCol>
                <a:gridCol w="3191367">
                  <a:extLst>
                    <a:ext uri="{9D8B030D-6E8A-4147-A177-3AD203B41FA5}">
                      <a16:colId xmlns:a16="http://schemas.microsoft.com/office/drawing/2014/main" xmlns="" val="1584802226"/>
                    </a:ext>
                  </a:extLst>
                </a:gridCol>
              </a:tblGrid>
              <a:tr h="5903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 smtClean="0">
                          <a:effectLst/>
                          <a:latin typeface="+mj-lt"/>
                        </a:rPr>
                        <a:t>2 </a:t>
                      </a:r>
                      <a:r>
                        <a:rPr lang="hu-HU" sz="2000" dirty="0" err="1" smtClean="0">
                          <a:effectLst/>
                          <a:latin typeface="+mj-lt"/>
                        </a:rPr>
                        <a:t>days</a:t>
                      </a:r>
                      <a:r>
                        <a:rPr lang="hu-HU" sz="200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hu-HU" sz="2000" dirty="0" err="1" smtClean="0">
                          <a:effectLst/>
                          <a:latin typeface="+mj-lt"/>
                        </a:rPr>
                        <a:t>later</a:t>
                      </a:r>
                      <a:endParaRPr lang="hu-HU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2400" b="1" dirty="0" smtClean="0">
                          <a:effectLst/>
                        </a:rPr>
                        <a:t>55%</a:t>
                      </a:r>
                      <a:endParaRPr lang="hu-H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2400" b="1" dirty="0" smtClean="0">
                          <a:effectLst/>
                        </a:rPr>
                        <a:t>70%</a:t>
                      </a:r>
                      <a:endParaRPr lang="hu-H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827614167"/>
                  </a:ext>
                </a:extLst>
              </a:tr>
              <a:tr h="5903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  <a:latin typeface="+mj-lt"/>
                        </a:rPr>
                        <a:t>1 </a:t>
                      </a:r>
                      <a:r>
                        <a:rPr lang="hu-HU" sz="2000" dirty="0" err="1" smtClean="0">
                          <a:effectLst/>
                          <a:latin typeface="+mj-lt"/>
                        </a:rPr>
                        <a:t>week</a:t>
                      </a:r>
                      <a:r>
                        <a:rPr lang="hu-HU" sz="200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hu-HU" sz="2000" dirty="0" err="1" smtClean="0">
                          <a:effectLst/>
                          <a:latin typeface="+mj-lt"/>
                        </a:rPr>
                        <a:t>later</a:t>
                      </a:r>
                      <a:endParaRPr lang="hu-HU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2400" b="1" dirty="0" smtClean="0">
                          <a:effectLst/>
                        </a:rPr>
                        <a:t>40%</a:t>
                      </a:r>
                      <a:endParaRPr lang="hu-H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u-HU" sz="2400" b="1" dirty="0" smtClean="0">
                          <a:effectLst/>
                        </a:rPr>
                        <a:t>55%</a:t>
                      </a:r>
                      <a:endParaRPr lang="hu-H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058653936"/>
                  </a:ext>
                </a:extLst>
              </a:tr>
            </a:tbl>
          </a:graphicData>
        </a:graphic>
      </p:graphicFrame>
      <p:pic>
        <p:nvPicPr>
          <p:cNvPr id="8" name="Kép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329" y="2340248"/>
            <a:ext cx="2940111" cy="1448792"/>
          </a:xfrm>
          <a:prstGeom prst="rect">
            <a:avLst/>
          </a:prstGeom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74945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800" dirty="0" err="1" smtClean="0"/>
              <a:t>Retrieval</a:t>
            </a:r>
            <a:r>
              <a:rPr lang="hu-HU" sz="4800" dirty="0" smtClean="0"/>
              <a:t> </a:t>
            </a:r>
            <a:r>
              <a:rPr lang="hu-HU" sz="4800" dirty="0" err="1" smtClean="0"/>
              <a:t>effect</a:t>
            </a:r>
            <a:endParaRPr lang="hu-HU" sz="4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hu-HU" dirty="0" err="1" smtClean="0">
                    <a:ea typeface="Cambria Math" panose="02040503050406030204" pitchFamily="18" charset="0"/>
                  </a:rPr>
                  <a:t>Different</a:t>
                </a:r>
                <a:r>
                  <a:rPr lang="hu-HU" dirty="0" smtClean="0">
                    <a:ea typeface="Cambria Math" panose="02040503050406030204" pitchFamily="18" charset="0"/>
                  </a:rPr>
                  <a:t> </a:t>
                </a:r>
                <a:r>
                  <a:rPr lang="hu-HU" dirty="0" err="1" smtClean="0">
                    <a:ea typeface="Cambria Math" panose="02040503050406030204" pitchFamily="18" charset="0"/>
                  </a:rPr>
                  <a:t>variations</a:t>
                </a:r>
                <a:r>
                  <a:rPr lang="hu-HU" dirty="0" smtClean="0">
                    <a:ea typeface="Cambria Math" panose="02040503050406030204" pitchFamily="18" charset="0"/>
                  </a:rPr>
                  <a:t> of </a:t>
                </a:r>
                <a:r>
                  <a:rPr lang="hu-HU" dirty="0" err="1" smtClean="0">
                    <a:ea typeface="Cambria Math" panose="02040503050406030204" pitchFamily="18" charset="0"/>
                  </a:rPr>
                  <a:t>the</a:t>
                </a:r>
                <a:r>
                  <a:rPr lang="hu-HU" dirty="0" smtClean="0">
                    <a:ea typeface="Cambria Math" panose="02040503050406030204" pitchFamily="18" charset="0"/>
                  </a:rPr>
                  <a:t> </a:t>
                </a:r>
                <a:r>
                  <a:rPr lang="hu-HU" dirty="0" err="1" smtClean="0">
                    <a:ea typeface="Cambria Math" panose="02040503050406030204" pitchFamily="18" charset="0"/>
                  </a:rPr>
                  <a:t>experiment</a:t>
                </a:r>
                <a:endParaRPr lang="hu-HU" dirty="0" smtClean="0">
                  <a:ea typeface="Cambria Math" panose="02040503050406030204" pitchFamily="18" charset="0"/>
                </a:endParaRPr>
              </a:p>
              <a:p>
                <a:r>
                  <a:rPr lang="hu-HU" dirty="0" err="1" smtClean="0">
                    <a:ea typeface="Cambria Math" panose="02040503050406030204" pitchFamily="18" charset="0"/>
                  </a:rPr>
                  <a:t>Retrieval</a:t>
                </a:r>
                <a:r>
                  <a:rPr lang="hu-HU" dirty="0" smtClean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hu-H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⊂</m:t>
                    </m:r>
                  </m:oMath>
                </a14:m>
                <a:r>
                  <a:rPr lang="hu-HU" dirty="0" smtClean="0"/>
                  <a:t> Encoding</a:t>
                </a:r>
              </a:p>
              <a:p>
                <a:r>
                  <a:rPr lang="hu-HU" dirty="0" err="1" smtClean="0"/>
                  <a:t>Retrieving</a:t>
                </a:r>
                <a:r>
                  <a:rPr lang="hu-HU" dirty="0" smtClean="0"/>
                  <a:t>: </a:t>
                </a:r>
                <a:r>
                  <a:rPr lang="hu-HU" dirty="0" err="1" smtClean="0"/>
                  <a:t>chemical</a:t>
                </a:r>
                <a:r>
                  <a:rPr lang="hu-HU" dirty="0" smtClean="0"/>
                  <a:t> </a:t>
                </a:r>
                <a:r>
                  <a:rPr lang="hu-HU" dirty="0" err="1" smtClean="0"/>
                  <a:t>trace</a:t>
                </a:r>
                <a:r>
                  <a:rPr lang="hu-HU" dirty="0" smtClean="0"/>
                  <a:t> </a:t>
                </a:r>
                <a:r>
                  <a:rPr lang="hu-HU" dirty="0" err="1" smtClean="0"/>
                  <a:t>in</a:t>
                </a:r>
                <a:r>
                  <a:rPr lang="hu-HU" dirty="0" smtClean="0"/>
                  <a:t> </a:t>
                </a:r>
                <a:r>
                  <a:rPr lang="hu-HU" dirty="0" err="1" smtClean="0"/>
                  <a:t>brain</a:t>
                </a:r>
                <a:endParaRPr lang="hu-HU" dirty="0" smtClean="0"/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789040"/>
            <a:ext cx="3982904" cy="2240383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50392"/>
            <a:ext cx="1211317" cy="1193503"/>
          </a:xfrm>
          <a:prstGeom prst="rect">
            <a:avLst/>
          </a:prstGeom>
        </p:spPr>
      </p:pic>
      <p:sp>
        <p:nvSpPr>
          <p:cNvPr id="8" name="Dia számának hely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241F-B4DB-4A9E-BED6-3F2E7D5FA4FB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6432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7560</TotalTime>
  <Words>689</Words>
  <Application>Microsoft Office PowerPoint</Application>
  <PresentationFormat>Diavetítés a képernyőre (4:3 oldalarány)</PresentationFormat>
  <Paragraphs>269</Paragraphs>
  <Slides>32</Slides>
  <Notes>6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32</vt:i4>
      </vt:variant>
    </vt:vector>
  </HeadingPairs>
  <TitlesOfParts>
    <vt:vector size="38" baseType="lpstr">
      <vt:lpstr>Arial</vt:lpstr>
      <vt:lpstr>Calibri</vt:lpstr>
      <vt:lpstr>Cambria Math</vt:lpstr>
      <vt:lpstr>Times New Roman</vt:lpstr>
      <vt:lpstr>Wingdings</vt:lpstr>
      <vt:lpstr>Office-téma</vt:lpstr>
      <vt:lpstr>Testing is the mother of knowledge</vt:lpstr>
      <vt:lpstr>My coauthors with Miro</vt:lpstr>
      <vt:lpstr>My coauthors without Miro</vt:lpstr>
      <vt:lpstr>Memory and learning</vt:lpstr>
      <vt:lpstr>Memory and learning</vt:lpstr>
      <vt:lpstr>Learning theories</vt:lpstr>
      <vt:lpstr>Filling up storage</vt:lpstr>
      <vt:lpstr>Retrieval effect</vt:lpstr>
      <vt:lpstr>Retrieval effect</vt:lpstr>
      <vt:lpstr>Retrieval-enhanced  learning</vt:lpstr>
      <vt:lpstr>Experiment 1</vt:lpstr>
      <vt:lpstr>PowerPoint bemutató</vt:lpstr>
      <vt:lpstr>Experiment 1 – Városmajori Gimnázium</vt:lpstr>
      <vt:lpstr>PowerPoint bemutató</vt:lpstr>
      <vt:lpstr>Our experiment at University</vt:lpstr>
      <vt:lpstr>The curriculum</vt:lpstr>
      <vt:lpstr>Our experiment at University</vt:lpstr>
      <vt:lpstr>Timing</vt:lpstr>
      <vt:lpstr>Timing</vt:lpstr>
      <vt:lpstr>An example</vt:lpstr>
      <vt:lpstr>An example</vt:lpstr>
      <vt:lpstr>An example</vt:lpstr>
      <vt:lpstr>An example</vt:lpstr>
      <vt:lpstr>Our experiment is LIVE</vt:lpstr>
      <vt:lpstr> Among those studying the  subject for first time </vt:lpstr>
      <vt:lpstr>Some results</vt:lpstr>
      <vt:lpstr>Purpose of teaching</vt:lpstr>
      <vt:lpstr>Post - midterm</vt:lpstr>
      <vt:lpstr>Post - midterm</vt:lpstr>
      <vt:lpstr>Post - midterm</vt:lpstr>
      <vt:lpstr>The team</vt:lpstr>
      <vt:lpstr>Pre-tests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Absztrakt algebra tanároknak?</dc:title>
  <dc:creator>Marci</dc:creator>
  <cp:lastModifiedBy>Csaba</cp:lastModifiedBy>
  <cp:revision>350</cp:revision>
  <dcterms:created xsi:type="dcterms:W3CDTF">2017-01-25T17:57:46Z</dcterms:created>
  <dcterms:modified xsi:type="dcterms:W3CDTF">2018-09-01T12:40:16Z</dcterms:modified>
</cp:coreProperties>
</file>