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60" r:id="rId4"/>
    <p:sldId id="268" r:id="rId5"/>
    <p:sldId id="267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2"/>
    <p:restoredTop sz="89905"/>
  </p:normalViewPr>
  <p:slideViewPr>
    <p:cSldViewPr snapToGrid="0">
      <p:cViewPr>
        <p:scale>
          <a:sx n="52" d="100"/>
          <a:sy n="52" d="100"/>
        </p:scale>
        <p:origin x="20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94E1-E9F8-1446-96EF-D83F8053C2CA}" type="datetimeFigureOut">
              <a:rPr lang="sk-SK" smtClean="0"/>
              <a:t>27.11.2025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0F66-CC41-2149-B0F7-B4D3371E58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74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0F66-CC41-2149-B0F7-B4D3371E58E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50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98822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7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3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700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18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3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0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4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A010-F247-72CE-388E-DF0A36BA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burzy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71A189-2EF1-142E-1AB9-E4BF5FE0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061637"/>
            <a:ext cx="6831673" cy="874553"/>
          </a:xfrm>
        </p:spPr>
        <p:txBody>
          <a:bodyPr/>
          <a:lstStyle/>
          <a:p>
            <a:r>
              <a:rPr lang="sk-SK" dirty="0"/>
              <a:t>Analýza </a:t>
            </a:r>
            <a:r>
              <a:rPr lang="sk-SK" dirty="0" err="1"/>
              <a:t>investíc</a:t>
            </a:r>
            <a:r>
              <a:rPr lang="sk-SK" dirty="0"/>
              <a:t>, 2025/26</a:t>
            </a:r>
          </a:p>
          <a:p>
            <a:r>
              <a:rPr lang="sk-SK" dirty="0"/>
              <a:t>Katarína Čorejová </a:t>
            </a:r>
          </a:p>
        </p:txBody>
      </p:sp>
    </p:spTree>
    <p:extLst>
      <p:ext uri="{BB962C8B-B14F-4D97-AF65-F5344CB8AC3E}">
        <p14:creationId xmlns:p14="http://schemas.microsoft.com/office/powerpoint/2010/main" val="310278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C292-C6E0-9147-791D-7093531CD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73953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473BE-2DC0-1D3B-FBF1-B7082679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0" y="670466"/>
            <a:ext cx="4486656" cy="1141497"/>
          </a:xfrm>
        </p:spPr>
        <p:txBody>
          <a:bodyPr/>
          <a:lstStyle/>
          <a:p>
            <a:r>
              <a:rPr lang="sk-SK" dirty="0"/>
              <a:t>Čo je burza?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7A5A8-0830-40E3-CC84-25510822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1811963"/>
            <a:ext cx="4815840" cy="4160759"/>
          </a:xfrm>
        </p:spPr>
        <p:txBody>
          <a:bodyPr>
            <a:normAutofit/>
          </a:bodyPr>
          <a:lstStyle/>
          <a:p>
            <a:r>
              <a:rPr lang="sk-SK" sz="2400" dirty="0"/>
              <a:t>Organizovaný trh – transparentné a regulované obchodovanie</a:t>
            </a:r>
          </a:p>
          <a:p>
            <a:r>
              <a:rPr lang="sk-SK" sz="2400" dirty="0"/>
              <a:t>Obchodujú sa vlastnícke podiely v spoločnostiach (akcie), cenné papiere, finančné deriváty,...</a:t>
            </a:r>
          </a:p>
          <a:p>
            <a:r>
              <a:rPr lang="sk-SK" sz="2400" dirty="0"/>
              <a:t>Účastníci trhu: investor/klient, broker/maklér, </a:t>
            </a:r>
            <a:r>
              <a:rPr lang="sk-SK" sz="2400" dirty="0" err="1"/>
              <a:t>trader</a:t>
            </a:r>
            <a:r>
              <a:rPr lang="sk-SK" sz="2400" dirty="0"/>
              <a:t>, burza</a:t>
            </a:r>
          </a:p>
          <a:p>
            <a:r>
              <a:rPr lang="sk-SK" sz="2400" dirty="0"/>
              <a:t>Spájajú investorov, brokerov a </a:t>
            </a:r>
            <a:r>
              <a:rPr lang="sk-SK" sz="2400" dirty="0" err="1"/>
              <a:t>traderov</a:t>
            </a:r>
            <a:endParaRPr lang="sk-SK" sz="2400" dirty="0"/>
          </a:p>
          <a:p>
            <a:endParaRPr lang="sk-SK" dirty="0"/>
          </a:p>
        </p:txBody>
      </p:sp>
      <p:pic>
        <p:nvPicPr>
          <p:cNvPr id="1032" name="Picture 8" descr="Stock exchange | Definition, Meaning, History, &amp; Facts | Britannica Money">
            <a:extLst>
              <a:ext uri="{FF2B5EF4-FFF2-40B4-BE49-F238E27FC236}">
                <a16:creationId xmlns:a16="http://schemas.microsoft.com/office/drawing/2014/main" id="{C2B1311C-D4C6-EF8E-AADA-A59F9700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8" y="1559545"/>
            <a:ext cx="5606632" cy="37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6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0269B-CB48-1214-4606-873ED996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48" y="961006"/>
            <a:ext cx="9601200" cy="951614"/>
          </a:xfrm>
        </p:spPr>
        <p:txBody>
          <a:bodyPr/>
          <a:lstStyle/>
          <a:p>
            <a:r>
              <a:rPr lang="sk-SK" dirty="0"/>
              <a:t>Ako burzy fungujú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43B831-733A-DB73-E25B-89DB78E0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48" y="1692617"/>
            <a:ext cx="5662724" cy="4593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Kniha objednávok (</a:t>
            </a:r>
            <a:r>
              <a:rPr lang="sk-SK" sz="2400" dirty="0" err="1"/>
              <a:t>order</a:t>
            </a:r>
            <a:r>
              <a:rPr lang="sk-SK" sz="2400" dirty="0"/>
              <a:t> </a:t>
            </a:r>
            <a:r>
              <a:rPr lang="sk-SK" sz="2400" dirty="0" err="1"/>
              <a:t>book</a:t>
            </a:r>
            <a:r>
              <a:rPr lang="sk-SK" sz="2400" dirty="0"/>
              <a:t>) – záznam </a:t>
            </a:r>
            <a:r>
              <a:rPr lang="sk-SK" sz="2400" dirty="0" err="1"/>
              <a:t>bid</a:t>
            </a:r>
            <a:r>
              <a:rPr lang="sk-SK" sz="2400" dirty="0"/>
              <a:t>/</a:t>
            </a:r>
            <a:r>
              <a:rPr lang="sk-SK" sz="2400" dirty="0" err="1"/>
              <a:t>ask</a:t>
            </a:r>
            <a:r>
              <a:rPr lang="sk-SK" sz="2400" dirty="0"/>
              <a:t>, </a:t>
            </a:r>
            <a:r>
              <a:rPr lang="sk-SK" sz="2400" dirty="0" err="1"/>
              <a:t>market</a:t>
            </a:r>
            <a:r>
              <a:rPr lang="sk-SK" sz="2400" dirty="0"/>
              <a:t> </a:t>
            </a:r>
            <a:r>
              <a:rPr lang="sk-SK" sz="2400" dirty="0" err="1"/>
              <a:t>depth</a:t>
            </a:r>
            <a:endParaRPr lang="sk-SK" sz="2400" dirty="0"/>
          </a:p>
          <a:p>
            <a:r>
              <a:rPr lang="sk-SK" sz="2400" dirty="0"/>
              <a:t>Burza umožňuje firmám získavať kapitál</a:t>
            </a:r>
          </a:p>
          <a:p>
            <a:r>
              <a:rPr lang="sk-SK" sz="2400" dirty="0"/>
              <a:t>Primárny trh (IPO), Sekundárny trh</a:t>
            </a:r>
          </a:p>
          <a:p>
            <a:r>
              <a:rPr lang="sk-SK" sz="2400" dirty="0" err="1"/>
              <a:t>Market</a:t>
            </a:r>
            <a:r>
              <a:rPr lang="sk-SK" sz="2400" dirty="0"/>
              <a:t> </a:t>
            </a:r>
            <a:r>
              <a:rPr lang="sk-SK" sz="2400" dirty="0" err="1"/>
              <a:t>makers</a:t>
            </a:r>
            <a:r>
              <a:rPr lang="sk-SK" sz="2400" dirty="0"/>
              <a:t> : neustále uvádzajú ceny na </a:t>
            </a:r>
            <a:r>
              <a:rPr lang="sk-SK" sz="2400" dirty="0" err="1"/>
              <a:t>bid</a:t>
            </a:r>
            <a:r>
              <a:rPr lang="sk-SK" sz="2400" dirty="0"/>
              <a:t> a </a:t>
            </a:r>
            <a:r>
              <a:rPr lang="sk-SK" sz="2400" dirty="0" err="1"/>
              <a:t>ask</a:t>
            </a:r>
            <a:r>
              <a:rPr lang="sk-SK" sz="2400" dirty="0"/>
              <a:t>, likvidita, volatilita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C330AAF-B9BF-4D71-2021-BB72393C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13241"/>
            <a:ext cx="5662724" cy="2611145"/>
          </a:xfrm>
          <a:prstGeom prst="rect">
            <a:avLst/>
          </a:prstGeom>
        </p:spPr>
      </p:pic>
      <p:pic>
        <p:nvPicPr>
          <p:cNvPr id="2050" name="Picture 2" descr="Robinhood's Level II data display">
            <a:extLst>
              <a:ext uri="{FF2B5EF4-FFF2-40B4-BE49-F238E27FC236}">
                <a16:creationId xmlns:a16="http://schemas.microsoft.com/office/drawing/2014/main" id="{85EB5C46-2082-4B56-2581-63B9FA4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88" y="632369"/>
            <a:ext cx="4879431" cy="32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6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302F1-4729-5A12-EC9D-2EDECD89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0359"/>
            <a:ext cx="9601200" cy="1485900"/>
          </a:xfrm>
        </p:spPr>
        <p:txBody>
          <a:bodyPr/>
          <a:lstStyle/>
          <a:p>
            <a:br>
              <a:rPr lang="sk-SK" dirty="0"/>
            </a:br>
            <a:r>
              <a:rPr lang="sk-SK" dirty="0"/>
              <a:t>Typy búrz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79CEB2-3849-48DE-21ED-A99EF074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386497"/>
            <a:ext cx="4443984" cy="823912"/>
          </a:xfrm>
        </p:spPr>
        <p:txBody>
          <a:bodyPr/>
          <a:lstStyle/>
          <a:p>
            <a:r>
              <a:rPr lang="sk-SK" dirty="0"/>
              <a:t>Aukčné burzy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C3D01CB-3FB5-E48C-2F4F-CAC98A13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12940"/>
            <a:ext cx="4443984" cy="2562193"/>
          </a:xfrm>
        </p:spPr>
        <p:txBody>
          <a:bodyPr>
            <a:normAutofit/>
          </a:bodyPr>
          <a:lstStyle/>
          <a:p>
            <a:r>
              <a:rPr lang="sk-SK" sz="2400" dirty="0"/>
              <a:t>Obchodovanie formou aukcie</a:t>
            </a:r>
          </a:p>
          <a:p>
            <a:r>
              <a:rPr lang="sk-SK" sz="2400" dirty="0"/>
              <a:t>Cena vzniká ako najvyšší </a:t>
            </a:r>
            <a:r>
              <a:rPr lang="sk-SK" sz="2400" dirty="0" err="1"/>
              <a:t>bid</a:t>
            </a:r>
            <a:r>
              <a:rPr lang="sk-SK" sz="2400" dirty="0"/>
              <a:t> a najnižší </a:t>
            </a:r>
            <a:r>
              <a:rPr lang="sk-SK" sz="2400" dirty="0" err="1"/>
              <a:t>ask</a:t>
            </a:r>
            <a:r>
              <a:rPr lang="sk-SK" sz="2400" dirty="0"/>
              <a:t> (na základe knihy objednávok)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7A7D9D-050D-20A3-9395-FFE4A8CA3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386497"/>
            <a:ext cx="4443984" cy="823912"/>
          </a:xfrm>
        </p:spPr>
        <p:txBody>
          <a:bodyPr/>
          <a:lstStyle/>
          <a:p>
            <a:r>
              <a:rPr lang="sk-SK" dirty="0"/>
              <a:t>Elektronické burzy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0CD6CD0-A003-B4F0-7CA8-1EBF176BF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147903"/>
            <a:ext cx="4443984" cy="2562193"/>
          </a:xfrm>
        </p:spPr>
        <p:txBody>
          <a:bodyPr>
            <a:normAutofit/>
          </a:bodyPr>
          <a:lstStyle/>
          <a:p>
            <a:pPr lvl="0"/>
            <a:r>
              <a:rPr lang="sk-SK" sz="2400" dirty="0"/>
              <a:t> obchodovanie plne online</a:t>
            </a:r>
          </a:p>
          <a:p>
            <a:pPr lvl="0"/>
            <a:r>
              <a:rPr lang="sk-SK" sz="2400" dirty="0"/>
              <a:t> odstraňuje potrebu dealerov</a:t>
            </a:r>
          </a:p>
          <a:p>
            <a:endParaRPr lang="sk-SK" dirty="0"/>
          </a:p>
        </p:txBody>
      </p:sp>
      <p:pic>
        <p:nvPicPr>
          <p:cNvPr id="7170" name="Picture 2" descr="Podcast: What the NYSE Floor Closure Means - SIFMA - Podcast: What the NYSE  Floor Closure Means - SIFMA">
            <a:extLst>
              <a:ext uri="{FF2B5EF4-FFF2-40B4-BE49-F238E27FC236}">
                <a16:creationId xmlns:a16="http://schemas.microsoft.com/office/drawing/2014/main" id="{408FBCA1-980B-E39F-0E62-39867C1E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8" y="3494036"/>
            <a:ext cx="4869635" cy="30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5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1E057-51D9-36D4-8E88-B5D49B33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br>
              <a:rPr lang="sk-SK" dirty="0"/>
            </a:br>
            <a:r>
              <a:rPr lang="sk-SK" dirty="0"/>
              <a:t>Typy búrz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D19D74-DB3D-55B4-926E-C3B77A95E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1485900"/>
            <a:ext cx="4443984" cy="823912"/>
          </a:xfrm>
        </p:spPr>
        <p:txBody>
          <a:bodyPr/>
          <a:lstStyle/>
          <a:p>
            <a:r>
              <a:rPr lang="sk-SK" dirty="0"/>
              <a:t>Dealer </a:t>
            </a:r>
            <a:r>
              <a:rPr lang="sk-SK" dirty="0" err="1"/>
              <a:t>market</a:t>
            </a:r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6580A-6DC5-E8B6-C29D-F647EEF26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" y="1464727"/>
            <a:ext cx="4443984" cy="823912"/>
          </a:xfrm>
        </p:spPr>
        <p:txBody>
          <a:bodyPr/>
          <a:lstStyle/>
          <a:p>
            <a:r>
              <a:rPr lang="sk-SK" dirty="0"/>
              <a:t>Mimoburzové trhy (OTC)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F29EB39-D518-A651-4A1D-48E29EE92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71600" y="2386304"/>
            <a:ext cx="4443984" cy="3882340"/>
          </a:xfrm>
        </p:spPr>
        <p:txBody>
          <a:bodyPr>
            <a:normAutofit/>
          </a:bodyPr>
          <a:lstStyle/>
          <a:p>
            <a:r>
              <a:rPr lang="sk-SK" sz="2400" dirty="0"/>
              <a:t>Obchodovanie mimo centralizovaných búrz</a:t>
            </a:r>
          </a:p>
          <a:p>
            <a:r>
              <a:rPr lang="sk-SK" sz="2400" dirty="0"/>
              <a:t>Nespĺňajú podmienky pre prijatie na iné burzy</a:t>
            </a:r>
          </a:p>
          <a:p>
            <a:r>
              <a:rPr lang="sk-SK" sz="2400" dirty="0"/>
              <a:t>Obchodovanie malých, rizikových alebo nových spoločností</a:t>
            </a:r>
          </a:p>
          <a:p>
            <a:endParaRPr lang="sk-SK" dirty="0"/>
          </a:p>
        </p:txBody>
      </p:sp>
      <p:pic>
        <p:nvPicPr>
          <p:cNvPr id="8194" name="Picture 2" descr="Over-the-Counter (OTC) Markets: Trading and Securities">
            <a:extLst>
              <a:ext uri="{FF2B5EF4-FFF2-40B4-BE49-F238E27FC236}">
                <a16:creationId xmlns:a16="http://schemas.microsoft.com/office/drawing/2014/main" id="{A9ACCF07-7936-BE55-BF28-48CA7D736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 r="47804" b="11375"/>
          <a:stretch>
            <a:fillRect/>
          </a:stretch>
        </p:blipFill>
        <p:spPr bwMode="auto">
          <a:xfrm>
            <a:off x="9711559" y="0"/>
            <a:ext cx="2480441" cy="24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jekt pre obsah 3">
            <a:extLst>
              <a:ext uri="{FF2B5EF4-FFF2-40B4-BE49-F238E27FC236}">
                <a16:creationId xmlns:a16="http://schemas.microsoft.com/office/drawing/2014/main" id="{BBC777D2-B353-7654-358C-C2063CB4A4CF}"/>
              </a:ext>
            </a:extLst>
          </p:cNvPr>
          <p:cNvSpPr txBox="1">
            <a:spLocks/>
          </p:cNvSpPr>
          <p:nvPr/>
        </p:nvSpPr>
        <p:spPr>
          <a:xfrm>
            <a:off x="6172200" y="2386304"/>
            <a:ext cx="4443984" cy="31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err="1"/>
              <a:t>Bid</a:t>
            </a:r>
            <a:r>
              <a:rPr lang="sk-SK" sz="2400" dirty="0"/>
              <a:t> a </a:t>
            </a:r>
            <a:r>
              <a:rPr lang="sk-SK" sz="2400" dirty="0" err="1"/>
              <a:t>ask</a:t>
            </a:r>
            <a:r>
              <a:rPr lang="sk-SK" sz="2400" dirty="0"/>
              <a:t> je od </a:t>
            </a:r>
            <a:r>
              <a:rPr lang="sk-SK" sz="2400" dirty="0" err="1"/>
              <a:t>market</a:t>
            </a:r>
            <a:r>
              <a:rPr lang="sk-SK" sz="2400" dirty="0"/>
              <a:t> </a:t>
            </a:r>
            <a:r>
              <a:rPr lang="sk-SK" sz="2400" dirty="0" err="1"/>
              <a:t>makerov</a:t>
            </a:r>
            <a:r>
              <a:rPr lang="sk-SK" sz="2400" dirty="0"/>
              <a:t>, nie od investorov</a:t>
            </a:r>
          </a:p>
          <a:p>
            <a:r>
              <a:rPr lang="sk-SK" sz="2400" dirty="0" err="1"/>
              <a:t>Market</a:t>
            </a:r>
            <a:r>
              <a:rPr lang="sk-SK" sz="2400" dirty="0"/>
              <a:t> </a:t>
            </a:r>
            <a:r>
              <a:rPr lang="sk-SK" sz="2400" dirty="0" err="1"/>
              <a:t>maker</a:t>
            </a:r>
            <a:r>
              <a:rPr lang="sk-SK" sz="2400" dirty="0"/>
              <a:t> nastaví svoju </a:t>
            </a:r>
            <a:r>
              <a:rPr lang="sk-SK" sz="2400" dirty="0" err="1"/>
              <a:t>bid</a:t>
            </a:r>
            <a:r>
              <a:rPr lang="sk-SK" sz="2400" dirty="0"/>
              <a:t> a </a:t>
            </a:r>
            <a:r>
              <a:rPr lang="sk-SK" sz="2400" dirty="0" err="1"/>
              <a:t>ask</a:t>
            </a:r>
            <a:r>
              <a:rPr lang="sk-SK" sz="2400" dirty="0"/>
              <a:t> cenu</a:t>
            </a:r>
          </a:p>
          <a:p>
            <a:r>
              <a:rPr lang="sk-SK" sz="2400" dirty="0"/>
              <a:t>Investori obchodujú s </a:t>
            </a:r>
            <a:r>
              <a:rPr lang="sk-SK" sz="2400" dirty="0" err="1"/>
              <a:t>market</a:t>
            </a:r>
            <a:r>
              <a:rPr lang="sk-SK" sz="2400" dirty="0"/>
              <a:t> </a:t>
            </a:r>
            <a:r>
              <a:rPr lang="sk-SK" sz="2400" dirty="0" err="1"/>
              <a:t>makerom</a:t>
            </a:r>
            <a:r>
              <a:rPr lang="sk-SK" sz="2400" dirty="0"/>
              <a:t> (nie medzi sebou)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464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F3498A-1253-EC9B-920A-DED62FF2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76" y="568309"/>
            <a:ext cx="560410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100" dirty="0" err="1"/>
              <a:t>Významné</a:t>
            </a:r>
            <a:r>
              <a:rPr lang="en-US" sz="4100" dirty="0"/>
              <a:t> </a:t>
            </a:r>
            <a:r>
              <a:rPr lang="en-US" sz="4100" dirty="0" err="1"/>
              <a:t>svetové</a:t>
            </a:r>
            <a:r>
              <a:rPr lang="en-US" sz="4100" dirty="0"/>
              <a:t> </a:t>
            </a:r>
            <a:r>
              <a:rPr lang="en-US" sz="4100" dirty="0" err="1"/>
              <a:t>burzy</a:t>
            </a:r>
            <a:endParaRPr lang="en-US" sz="41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C8D726-82EB-568A-2C74-85E0D464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236" y="1666654"/>
            <a:ext cx="5101147" cy="48059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2400" dirty="0"/>
              <a:t>NYSE (USA) – </a:t>
            </a:r>
            <a:r>
              <a:rPr lang="en-US" sz="2400" dirty="0" err="1"/>
              <a:t>najväčšia</a:t>
            </a:r>
            <a:r>
              <a:rPr lang="en-US" sz="2400" dirty="0"/>
              <a:t> </a:t>
            </a:r>
            <a:r>
              <a:rPr lang="en-US" sz="2400" dirty="0" err="1"/>
              <a:t>burza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svete</a:t>
            </a:r>
            <a:endParaRPr lang="en-US" sz="2400" dirty="0"/>
          </a:p>
          <a:p>
            <a:pPr lvl="0"/>
            <a:r>
              <a:rPr lang="en-US" sz="2400" dirty="0"/>
              <a:t>NASDAQ (USA) – </a:t>
            </a:r>
            <a:r>
              <a:rPr lang="en-US" sz="2400" dirty="0" err="1"/>
              <a:t>technologické</a:t>
            </a:r>
            <a:r>
              <a:rPr lang="en-US" sz="2400" dirty="0"/>
              <a:t> </a:t>
            </a:r>
            <a:r>
              <a:rPr lang="en-US" sz="2400" dirty="0" err="1"/>
              <a:t>spoločnosti</a:t>
            </a:r>
            <a:endParaRPr lang="en-US" sz="2400"/>
          </a:p>
          <a:p>
            <a:pPr lvl="0"/>
            <a:r>
              <a:rPr lang="en-US" sz="2400"/>
              <a:t>London </a:t>
            </a:r>
            <a:r>
              <a:rPr lang="en-US" sz="2400" dirty="0"/>
              <a:t>stock exchange (LSE; UK) – </a:t>
            </a:r>
            <a:r>
              <a:rPr lang="en-US" sz="2400" dirty="0" err="1"/>
              <a:t>jedna</a:t>
            </a:r>
            <a:r>
              <a:rPr lang="en-US" sz="2400" dirty="0"/>
              <a:t> z </a:t>
            </a:r>
            <a:r>
              <a:rPr lang="en-US" sz="2400" dirty="0" err="1"/>
              <a:t>najstarších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svete</a:t>
            </a:r>
            <a:endParaRPr lang="en-US" sz="2400" dirty="0"/>
          </a:p>
          <a:p>
            <a:pPr lvl="0"/>
            <a:r>
              <a:rPr lang="en-US" sz="2400" dirty="0"/>
              <a:t>Tokyo stock exchange (</a:t>
            </a:r>
            <a:r>
              <a:rPr lang="en-US" sz="2400" dirty="0" err="1"/>
              <a:t>Japonsko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Shanghai stock exchange (</a:t>
            </a:r>
            <a:r>
              <a:rPr lang="en-US" sz="2400" dirty="0" err="1"/>
              <a:t>Čína</a:t>
            </a:r>
            <a:r>
              <a:rPr lang="en-US" sz="2400" dirty="0"/>
              <a:t>) – </a:t>
            </a:r>
            <a:r>
              <a:rPr lang="en-US" sz="2400" dirty="0" err="1"/>
              <a:t>jedna</a:t>
            </a:r>
            <a:r>
              <a:rPr lang="en-US" sz="2400" dirty="0"/>
              <a:t> z </a:t>
            </a:r>
            <a:r>
              <a:rPr lang="en-US" sz="2400" dirty="0" err="1"/>
              <a:t>najrýchlejšie</a:t>
            </a:r>
            <a:r>
              <a:rPr lang="en-US" sz="2400" dirty="0"/>
              <a:t> </a:t>
            </a:r>
            <a:r>
              <a:rPr lang="en-US" sz="2400" dirty="0" err="1"/>
              <a:t>rastúcich</a:t>
            </a:r>
            <a:r>
              <a:rPr lang="en-US" sz="2400" dirty="0"/>
              <a:t>, </a:t>
            </a:r>
            <a:r>
              <a:rPr lang="en-US" sz="2400" dirty="0" err="1"/>
              <a:t>štátne</a:t>
            </a:r>
            <a:r>
              <a:rPr lang="en-US" sz="2400" dirty="0"/>
              <a:t> a </a:t>
            </a:r>
            <a:r>
              <a:rPr lang="en-US" sz="2400" dirty="0" err="1"/>
              <a:t>priemyselné</a:t>
            </a:r>
            <a:r>
              <a:rPr lang="en-US" sz="2400" dirty="0"/>
              <a:t> </a:t>
            </a:r>
            <a:r>
              <a:rPr lang="en-US" sz="2400" dirty="0" err="1"/>
              <a:t>podniky</a:t>
            </a:r>
            <a:endParaRPr lang="en-US" sz="2400" dirty="0"/>
          </a:p>
          <a:p>
            <a:pPr lvl="0"/>
            <a:r>
              <a:rPr lang="en-US" sz="2400" dirty="0"/>
              <a:t>Euronext – orig. Amsterdam, </a:t>
            </a:r>
            <a:r>
              <a:rPr lang="en-US" sz="2400" dirty="0" err="1"/>
              <a:t>Paríž</a:t>
            </a:r>
            <a:r>
              <a:rPr lang="en-US" sz="2400" dirty="0"/>
              <a:t>, </a:t>
            </a:r>
            <a:r>
              <a:rPr lang="en-US" sz="2400" dirty="0" err="1"/>
              <a:t>Brusel</a:t>
            </a:r>
            <a:endParaRPr lang="en-US" sz="2400" dirty="0"/>
          </a:p>
        </p:txBody>
      </p:sp>
      <p:pic>
        <p:nvPicPr>
          <p:cNvPr id="3074" name="Picture 2" descr="Top 15 Largest Stock Exchanges In The World by Market Cap">
            <a:extLst>
              <a:ext uri="{FF2B5EF4-FFF2-40B4-BE49-F238E27FC236}">
                <a16:creationId xmlns:a16="http://schemas.microsoft.com/office/drawing/2014/main" id="{1B6915AF-9020-457F-6E3B-F4A00004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93" y="1596076"/>
            <a:ext cx="6517065" cy="36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5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05DF1-B6D0-E9F2-6F08-9AF344BF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03020"/>
            <a:ext cx="9601200" cy="982980"/>
          </a:xfrm>
        </p:spPr>
        <p:txBody>
          <a:bodyPr/>
          <a:lstStyle/>
          <a:p>
            <a:r>
              <a:rPr lang="sk-SK" dirty="0"/>
              <a:t>Otváracie a zatváracie časy búrz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D816D861-2281-73A6-F680-4AEE7A33A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818276"/>
              </p:ext>
            </p:extLst>
          </p:nvPr>
        </p:nvGraphicFramePr>
        <p:xfrm>
          <a:off x="1371600" y="2717801"/>
          <a:ext cx="9601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8371491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456380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Burza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Náš 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7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NYSE, NASDAQ (New York)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15:30 – 22:00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8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London</a:t>
                      </a:r>
                      <a:r>
                        <a:rPr lang="sk-SK" dirty="0"/>
                        <a:t> (LSE)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9:00 – 17:30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2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Tokyo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1:00 – 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9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Euronext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9:00 – 17:30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7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27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47A7E9-F746-BA87-3BBA-BD5C1C1B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480061"/>
            <a:ext cx="5212080" cy="5829300"/>
          </a:xfrm>
        </p:spPr>
        <p:txBody>
          <a:bodyPr>
            <a:normAutofit/>
          </a:bodyPr>
          <a:lstStyle/>
          <a:p>
            <a:r>
              <a:rPr lang="sk-SK" dirty="0"/>
              <a:t>Rôzne zatváracie časy</a:t>
            </a:r>
          </a:p>
          <a:p>
            <a:r>
              <a:rPr lang="sk-SK" dirty="0"/>
              <a:t>NYSE zatvorí, LSE alebo </a:t>
            </a:r>
            <a:r>
              <a:rPr lang="sk-SK" dirty="0" err="1"/>
              <a:t>Tokyo</a:t>
            </a:r>
            <a:r>
              <a:rPr lang="sk-SK" dirty="0"/>
              <a:t> otvorené a ceny sa hýbu ďalej = </a:t>
            </a:r>
            <a:r>
              <a:rPr lang="sk-SK" dirty="0" err="1"/>
              <a:t>Opening</a:t>
            </a:r>
            <a:r>
              <a:rPr lang="sk-SK" dirty="0"/>
              <a:t> </a:t>
            </a:r>
            <a:r>
              <a:rPr lang="sk-SK" dirty="0" err="1"/>
              <a:t>gap</a:t>
            </a:r>
            <a:endParaRPr lang="sk-SK" dirty="0"/>
          </a:p>
          <a:p>
            <a:r>
              <a:rPr lang="sk-SK" dirty="0" err="1"/>
              <a:t>Gap</a:t>
            </a:r>
            <a:r>
              <a:rPr lang="sk-SK" dirty="0"/>
              <a:t> </a:t>
            </a:r>
            <a:r>
              <a:rPr lang="sk-SK" dirty="0" err="1"/>
              <a:t>up</a:t>
            </a:r>
            <a:r>
              <a:rPr lang="sk-SK" dirty="0"/>
              <a:t>/</a:t>
            </a:r>
            <a:r>
              <a:rPr lang="sk-SK" dirty="0" err="1"/>
              <a:t>Gap</a:t>
            </a:r>
            <a:r>
              <a:rPr lang="sk-SK" dirty="0"/>
              <a:t> </a:t>
            </a:r>
            <a:r>
              <a:rPr lang="sk-SK" dirty="0" err="1"/>
              <a:t>down</a:t>
            </a:r>
            <a:endParaRPr lang="sk-SK" dirty="0"/>
          </a:p>
          <a:p>
            <a:r>
              <a:rPr lang="sk-SK" dirty="0"/>
              <a:t>Ďalšie medzery: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err="1"/>
              <a:t>Common</a:t>
            </a:r>
            <a:r>
              <a:rPr lang="sk-SK" dirty="0"/>
              <a:t> </a:t>
            </a:r>
            <a:r>
              <a:rPr lang="sk-SK" dirty="0" err="1"/>
              <a:t>gaps</a:t>
            </a:r>
            <a:r>
              <a:rPr lang="sk-SK" dirty="0"/>
              <a:t> – nepredchádza žiadna významná udalosť, malé, nesignalizujú nákup/predaj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err="1"/>
              <a:t>Breakaway</a:t>
            </a:r>
            <a:r>
              <a:rPr lang="sk-SK" dirty="0"/>
              <a:t> </a:t>
            </a:r>
            <a:r>
              <a:rPr lang="sk-SK" dirty="0" err="1"/>
              <a:t>gaps</a:t>
            </a:r>
            <a:r>
              <a:rPr lang="sk-SK" dirty="0"/>
              <a:t> – výrazný pohyb von s cenového rozsahu, potvrdzujú nový trend, sprevádzané vyšším objemom obchodovania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err="1"/>
              <a:t>Runaway</a:t>
            </a:r>
            <a:r>
              <a:rPr lang="sk-SK" dirty="0"/>
              <a:t> </a:t>
            </a:r>
            <a:r>
              <a:rPr lang="sk-SK" dirty="0" err="1"/>
              <a:t>gaps</a:t>
            </a:r>
            <a:r>
              <a:rPr lang="sk-SK" dirty="0"/>
              <a:t> – v strede silného trendu, signalizujú pokračovanie trendu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err="1"/>
              <a:t>Exhaustion</a:t>
            </a:r>
            <a:r>
              <a:rPr lang="sk-SK" dirty="0"/>
              <a:t> </a:t>
            </a:r>
            <a:r>
              <a:rPr lang="sk-SK" dirty="0" err="1"/>
              <a:t>gaps</a:t>
            </a:r>
            <a:r>
              <a:rPr lang="sk-SK" dirty="0"/>
              <a:t> – na konci silného trendu, signalizujú obracanie trendu</a:t>
            </a:r>
          </a:p>
          <a:p>
            <a:endParaRPr lang="sk-SK" dirty="0"/>
          </a:p>
        </p:txBody>
      </p:sp>
      <p:pic>
        <p:nvPicPr>
          <p:cNvPr id="4100" name="Picture 4" descr="Gap (chart pattern) - Wikipedia">
            <a:extLst>
              <a:ext uri="{FF2B5EF4-FFF2-40B4-BE49-F238E27FC236}">
                <a16:creationId xmlns:a16="http://schemas.microsoft.com/office/drawing/2014/main" id="{737F6067-C682-0A50-228E-BB2F8B99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140"/>
            <a:ext cx="5935981" cy="43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0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FB844-D89E-6F6A-8B91-E07B4AC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0120"/>
          </a:xfrm>
        </p:spPr>
        <p:txBody>
          <a:bodyPr/>
          <a:lstStyle/>
          <a:p>
            <a:r>
              <a:rPr lang="sk-SK" dirty="0"/>
              <a:t>Arbitráž na burze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9EB488-4045-4E61-63BB-8365FAB3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5920"/>
            <a:ext cx="9601200" cy="4221480"/>
          </a:xfrm>
        </p:spPr>
        <p:txBody>
          <a:bodyPr/>
          <a:lstStyle/>
          <a:p>
            <a:r>
              <a:rPr lang="sk-SK" dirty="0"/>
              <a:t>Dlhopisy uvedené zároveň na rôznych burzách</a:t>
            </a:r>
          </a:p>
          <a:p>
            <a:r>
              <a:rPr lang="sk-SK" dirty="0"/>
              <a:t>Krátkodobo odlišné ceny (rozdielny čas, likvidita)</a:t>
            </a:r>
          </a:p>
          <a:p>
            <a:r>
              <a:rPr lang="sk-SK" dirty="0"/>
              <a:t>Vzniká arbitráž</a:t>
            </a:r>
          </a:p>
          <a:p>
            <a:r>
              <a:rPr lang="sk-SK" dirty="0"/>
              <a:t>Príklad: Rovnaký dlhopis stojí 100€ v Londýne a 101€ v </a:t>
            </a:r>
            <a:r>
              <a:rPr lang="sk-SK" dirty="0" err="1"/>
              <a:t>Tokyu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	Londýn -&gt; vysoký nákup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err="1"/>
              <a:t>Tokyo</a:t>
            </a:r>
            <a:r>
              <a:rPr lang="sk-SK" dirty="0"/>
              <a:t> -&gt; vysoký predaj</a:t>
            </a:r>
          </a:p>
          <a:p>
            <a:pPr marL="0" indent="0">
              <a:buNone/>
            </a:pPr>
            <a:r>
              <a:rPr lang="sk-SK" dirty="0"/>
              <a:t>	=&gt; ceny sa vyrovnajú</a:t>
            </a:r>
          </a:p>
          <a:p>
            <a:r>
              <a:rPr lang="sk-SK" dirty="0"/>
              <a:t>Zvyšuje likviditu, efektívnosť trhu; riziko nedostatku kupcov/predávajúcich, legálne a </a:t>
            </a:r>
            <a:r>
              <a:rPr lang="sk-SK" dirty="0" err="1"/>
              <a:t>regularizačné</a:t>
            </a:r>
            <a:r>
              <a:rPr lang="sk-SK" dirty="0"/>
              <a:t> riziká.</a:t>
            </a:r>
          </a:p>
        </p:txBody>
      </p:sp>
    </p:spTree>
    <p:extLst>
      <p:ext uri="{BB962C8B-B14F-4D97-AF65-F5344CB8AC3E}">
        <p14:creationId xmlns:p14="http://schemas.microsoft.com/office/powerpoint/2010/main" val="567900025"/>
      </p:ext>
    </p:extLst>
  </p:cSld>
  <p:clrMapOvr>
    <a:masterClrMapping/>
  </p:clrMapOvr>
</p:sld>
</file>

<file path=ppt/theme/theme1.xml><?xml version="1.0" encoding="utf-8"?>
<a:theme xmlns:a="http://schemas.openxmlformats.org/drawingml/2006/main" name="Orezanie">
  <a:themeElements>
    <a:clrScheme name="Orez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rez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ez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1769</TotalTime>
  <Words>433</Words>
  <Application>Microsoft Macintosh PowerPoint</Application>
  <PresentationFormat>Širokouhlá</PresentationFormat>
  <Paragraphs>68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Aptos</vt:lpstr>
      <vt:lpstr>Arial</vt:lpstr>
      <vt:lpstr>Franklin Gothic Book</vt:lpstr>
      <vt:lpstr>Orezanie</vt:lpstr>
      <vt:lpstr>burzy</vt:lpstr>
      <vt:lpstr>Čo je burza?</vt:lpstr>
      <vt:lpstr>Ako burzy fungujú</vt:lpstr>
      <vt:lpstr> Typy búrz</vt:lpstr>
      <vt:lpstr> Typy búrz</vt:lpstr>
      <vt:lpstr>Významné svetové burzy</vt:lpstr>
      <vt:lpstr>Otváracie a zatváracie časy búrz</vt:lpstr>
      <vt:lpstr>Prezentácia programu PowerPoint</vt:lpstr>
      <vt:lpstr>Arbitráž na burze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Katarína Čorejová</dc:creator>
  <cp:lastModifiedBy>Katarína Čorejová</cp:lastModifiedBy>
  <cp:revision>9</cp:revision>
  <dcterms:created xsi:type="dcterms:W3CDTF">2025-11-26T10:41:29Z</dcterms:created>
  <dcterms:modified xsi:type="dcterms:W3CDTF">2025-11-27T16:10:41Z</dcterms:modified>
</cp:coreProperties>
</file>