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30"/>
  </p:notesMasterIdLst>
  <p:sldIdLst>
    <p:sldId id="258" r:id="rId2"/>
    <p:sldId id="257" r:id="rId3"/>
    <p:sldId id="289" r:id="rId4"/>
    <p:sldId id="290" r:id="rId5"/>
    <p:sldId id="291" r:id="rId6"/>
    <p:sldId id="260" r:id="rId7"/>
    <p:sldId id="292" r:id="rId8"/>
    <p:sldId id="270" r:id="rId9"/>
    <p:sldId id="293" r:id="rId10"/>
    <p:sldId id="263" r:id="rId11"/>
    <p:sldId id="265" r:id="rId12"/>
    <p:sldId id="264" r:id="rId13"/>
    <p:sldId id="274" r:id="rId14"/>
    <p:sldId id="273" r:id="rId15"/>
    <p:sldId id="271" r:id="rId16"/>
    <p:sldId id="282" r:id="rId17"/>
    <p:sldId id="261" r:id="rId18"/>
    <p:sldId id="278" r:id="rId19"/>
    <p:sldId id="267" r:id="rId20"/>
    <p:sldId id="279" r:id="rId21"/>
    <p:sldId id="277" r:id="rId22"/>
    <p:sldId id="295" r:id="rId23"/>
    <p:sldId id="266" r:id="rId24"/>
    <p:sldId id="288" r:id="rId25"/>
    <p:sldId id="294" r:id="rId26"/>
    <p:sldId id="281" r:id="rId27"/>
    <p:sldId id="259" r:id="rId28"/>
    <p:sldId id="284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13CAEF-9192-431A-9309-F680B59B56D2}">
          <p14:sldIdLst>
            <p14:sldId id="258"/>
            <p14:sldId id="257"/>
            <p14:sldId id="289"/>
            <p14:sldId id="290"/>
            <p14:sldId id="291"/>
            <p14:sldId id="260"/>
            <p14:sldId id="292"/>
            <p14:sldId id="270"/>
            <p14:sldId id="293"/>
            <p14:sldId id="263"/>
            <p14:sldId id="265"/>
            <p14:sldId id="264"/>
          </p14:sldIdLst>
        </p14:section>
        <p14:section name="Untitled Section" id="{E6D53CAB-8D8A-4638-A30F-6184B6F4938F}">
          <p14:sldIdLst>
            <p14:sldId id="274"/>
            <p14:sldId id="273"/>
            <p14:sldId id="271"/>
            <p14:sldId id="282"/>
            <p14:sldId id="261"/>
            <p14:sldId id="278"/>
            <p14:sldId id="267"/>
            <p14:sldId id="279"/>
            <p14:sldId id="277"/>
            <p14:sldId id="295"/>
            <p14:sldId id="266"/>
            <p14:sldId id="288"/>
            <p14:sldId id="294"/>
            <p14:sldId id="281"/>
            <p14:sldId id="259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802403-9B27-C316-3559-BAD703F83C9E}" v="21" dt="2024-11-27T16:23:24.057"/>
    <p1510:client id="{85D0ED4D-6F82-0A5C-5816-AF3CB5643048}" v="165" dt="2024-11-28T12:53:02.898"/>
    <p1510:client id="{DC942B3F-260C-9911-CC1F-F707CDF4EF6A}" v="1" dt="2024-11-28T16:56:48.7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16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93D49-CBE7-4B57-9D34-174A2DF47649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74B22-D841-44C3-9E38-81DC57A0D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87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0666DC1-CD27-4874-9484-9D06C59FE4D0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7579F-F417-47C2-AC03-911CCED02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2" y="447675"/>
            <a:ext cx="8397511" cy="2714625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3E600-28DA-4780-9E00-2E12F74FF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552" y="3602037"/>
            <a:ext cx="8397511" cy="2460625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6F1DC-ADFB-42C9-AB34-FCB38C812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219-6E45-4D12-B767-46F92D5844D4}" type="datetime1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99E6D-BBA8-4A15-94DA-DBE8A4FD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03C82-8719-4FAC-94BF-2A91335F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92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68A33-CB96-4CB1-9941-753BD0824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EB269-70DF-4510-A313-336226558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EA3CC-B2DC-4E87-826C-B885A7E62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0B8-6059-41E5-A5DC-C07A76F5859A}" type="datetime1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37F52-A7C4-4E21-A12A-02546D477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6031F-5A79-48A7-8EDC-DDD9A9E4B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12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188483-96C4-4E9C-AA6A-E70005461AEE}"/>
              </a:ext>
            </a:extLst>
          </p:cNvPr>
          <p:cNvSpPr/>
          <p:nvPr/>
        </p:nvSpPr>
        <p:spPr>
          <a:xfrm>
            <a:off x="9144000" y="0"/>
            <a:ext cx="3048000" cy="6854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4FCD54-7F0B-446E-9998-93E7BD7CE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534222" y="365125"/>
            <a:ext cx="223867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66238-BBF1-4672-BC09-746C6967E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552" y="365125"/>
            <a:ext cx="837406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F32A5-B67B-45C1-B454-12E9FBE0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0CB7-D16E-4358-B7F4-EA4A24554592}" type="datetime1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91896-9441-4636-89D5-84E5932A1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811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37DFE-7F48-4EB0-83BC-A93F342D2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29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CF16-986E-4D90-AA40-CDB46E233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F14DA-A783-43BC-8F15-95408B89D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C48B6-C394-452A-94D9-D4802755D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96A2-D8F0-4E17-BFD0-A6C902250D59}" type="datetime1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58A8A-3DD0-41C8-9F48-F4309FA19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06C92-7C02-4D34-B3E5-D549A7A3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72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66F9FA-E6B8-4CFC-B3F1-0C075546EE33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16F270-B2AA-4935-885F-5924B1F6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10862898" cy="272415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2658E-3D87-4D5A-A602-847153CC4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3695701"/>
            <a:ext cx="10862898" cy="23939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B1D84-A229-45B1-BD42-0DC0CE9F8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8C9C-1ACB-4C84-A002-C7E0E45B937A}" type="datetime1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4EEF4-D461-49D7-8F24-8BFE2444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4055A-7488-4646-9E88-692036EA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98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1F74-ED26-4F8B-BF51-3533D840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60"/>
            <a:ext cx="11264536" cy="16875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1D2D7-7F18-43E0-9B2E-3FCD83CC8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55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BBB66-EB7D-4F8C-9C78-1D1C88846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16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684E6-393D-4587-AA45-E6734FB47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F2A5-B297-4977-9E5B-4D3050E23689}" type="datetime1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D8EE0-0333-4ABC-AE18-10DD5071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52369-A8F0-4709-8372-B420A67D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19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91592-4621-4D72-BC2D-F2C439F81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59"/>
            <a:ext cx="10870836" cy="16916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823F5-0A90-4666-BE88-2BE0D0A61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436473"/>
            <a:ext cx="5332026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C6A7C-6260-463D-B3FD-71A07ACD0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552" y="3409051"/>
            <a:ext cx="5332026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F2AF8D-90ED-4512-9423-C91BF73A9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0162" y="2436473"/>
            <a:ext cx="5358285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D838EA-E20D-4CC3-83C2-AFE0DE9F73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0162" y="3409051"/>
            <a:ext cx="5358285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603F8A-08E1-4160-9B7E-E0CA4BF8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7434-4794-409A-9547-04789BA47588}" type="datetime1">
              <a:rPr lang="en-US" smtClean="0"/>
              <a:t>11/28/2024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291AB-3C5C-4BE1-9E50-02F489336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96E64-CD6C-4CF7-8624-FA4AE9760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71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62B3-06A0-4F2F-96EC-A062DAE2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FC0095-49F0-4A83-AE8C-9D13E15C2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8635-357A-4E3D-B824-A5CEFDB8449C}" type="datetime1">
              <a:rPr lang="en-US" smtClean="0"/>
              <a:t>11/28/2024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24898-D4EA-497A-8FC8-43E0D0213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821F6-2C08-450C-A18C-702D73842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5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FFE119-5FCA-4D9C-9C07-1B81A0BF3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FF77-2719-4AD0-8740-0B90FF5D1EFB}" type="datetime1">
              <a:rPr lang="en-US" smtClean="0"/>
              <a:t>11/28/2024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C5995-6284-4D7F-AB1C-CA8FE63A7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E4B0D-9C21-48D0-9438-C4737068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01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0AF76DA-8F95-47D9-9EB6-B1EC93437387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1355B14-077B-4BA1-962D-6E97D93FFCCC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30B99F-AC6F-4973-A35E-16C87C38711D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8E41614-9483-47F8-A429-FB0D1C5AA89A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5E91C-3C4F-40A2-BCC6-918D3BED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87234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0F113-1C61-4F74-BD5B-727668BBE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EB228-A180-4DF6-9D5B-2CF86B6B9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87234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13719-D65D-4BAE-97B7-FAE8F399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1C83-1089-48B9-8B65-293D4C236D35}" type="datetime1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7F5BB-DC3C-45D1-A0D2-05168FEC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44BA3-19DB-4072-9A2C-08C92361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07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0A6909D-DC0B-4221-8140-21E981D896AF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D581C2-F39E-4958-A3F3-BB65AB1C5E66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D77040-27EF-4D2C-8D34-32337B0C8544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1A26D20-69F8-4BBC-98C0-BEB470AB8284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7B6BC-4B2A-4001-9634-47473F82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11519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7D074-2CCB-4AB8-A7A0-7847D3C1E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B94BD-D906-4213-9F31-1BE17A86F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11519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B8431-70CB-4E9F-8A49-CDFF1855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FE45-CC1E-47DB-8B82-6CF0636FBDB8}" type="datetime1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2F293-170E-410E-88BF-187A63C5E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D93A2-588D-43B5-B6FA-0B7892E6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26A151-13BF-4305-A6DC-9DC7C9877195}"/>
              </a:ext>
            </a:extLst>
          </p:cNvPr>
          <p:cNvSpPr/>
          <p:nvPr/>
        </p:nvSpPr>
        <p:spPr>
          <a:xfrm>
            <a:off x="0" y="0"/>
            <a:ext cx="12192000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EE6AE3-3BCC-4B3B-AC4E-60F91014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6875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B514A-E7EA-41A8-ADBA-85CA1DF6D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576513"/>
            <a:ext cx="10869248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CB0BD-D6E3-4B3D-BCBB-6FECA5D63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221" y="63572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8E16-3C03-4238-9C6F-B34F3D10F77E}" type="datetime1">
              <a:rPr lang="en-US" smtClean="0"/>
              <a:t>11/28/2024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147F7-B466-4892-BE27-876F94751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70162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B4FE0-65CC-4435-A6AF-150E52F35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4983" y="6356350"/>
            <a:ext cx="12807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6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04" r:id="rId6"/>
    <p:sldLayoutId id="2147483700" r:id="rId7"/>
    <p:sldLayoutId id="2147483701" r:id="rId8"/>
    <p:sldLayoutId id="2147483702" r:id="rId9"/>
    <p:sldLayoutId id="2147483703" r:id="rId10"/>
    <p:sldLayoutId id="214748370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ovinky.cz/clanek/ekonomika-cinske-omezeni-vyvozu-germania-a-gallia-ohrozuje-zapadni-produkci-cipu-40485669?cwtkn=TlxLPlRETFxLPlRETEk-TE5cTl5PX0t-TF1SakxIXWpMTFlER0NcRHpMS0xMXExMfExPZkxITExGTExXTEw9TE5eTEh6TEd6TFp6THt6T2VMSkRMXEhMampOSExIWExEOUxZakxiXE91TEl4TERcTFhqTD05TkJqSD9qRmZMWjlMe0BPZ0RJUkxESWpfYExmPU9obk9ETE5iTERMTFdMTD1MTlRMSkRMXXpMZUxPRUxObkxKbExCOUxlTE9Lakg_akZmTFo5THtATExMI1RMTExMTExMTFpMTG08bWhgfXl0bTw6Pj87PTQ7Oz4jPT06bWhgfXl0bXd0QG9pakxpQ0d6" TargetMode="External"/><Relationship Id="rId3" Type="http://schemas.openxmlformats.org/officeDocument/2006/relationships/hyperlink" Target="https://www.volkswagen-group.com/" TargetMode="External"/><Relationship Id="rId7" Type="http://schemas.openxmlformats.org/officeDocument/2006/relationships/hyperlink" Target="https://chinaglobalsouth.com/" TargetMode="External"/><Relationship Id="rId2" Type="http://schemas.openxmlformats.org/officeDocument/2006/relationships/hyperlink" Target="https://finance.yahoo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ining.com/" TargetMode="External"/><Relationship Id="rId5" Type="http://schemas.openxmlformats.org/officeDocument/2006/relationships/hyperlink" Target="https://www.usgs.gov/" TargetMode="External"/><Relationship Id="rId4" Type="http://schemas.openxmlformats.org/officeDocument/2006/relationships/hyperlink" Target="https://www.dw.com/en/germany-inks-deal-with-chinas-cosco-on-hamburg-port/a-65586131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ovinky.cz/clanek/ekonomika-propousteni-u-volkswagenu-40489506" TargetMode="External"/><Relationship Id="rId3" Type="http://schemas.openxmlformats.org/officeDocument/2006/relationships/hyperlink" Target="https://www.novinky.cz/clanek/auto-volkswagen-zverejnil-cast-uspornych-opatreni-odbory-hovori-o-toxickem-seznamu-40495228" TargetMode="External"/><Relationship Id="rId7" Type="http://schemas.openxmlformats.org/officeDocument/2006/relationships/hyperlink" Target="https://www.novinky.cz/clanek/zahranicni-evropa-vw-i-nemecko-potopil-jejich-oslnivy-uspech-usuzuje-americky-denik-40493079" TargetMode="External"/><Relationship Id="rId12" Type="http://schemas.openxmlformats.org/officeDocument/2006/relationships/hyperlink" Target="https://www.seznamzpravy.cz/clanek/ekonomika-firmy-ruska-ekonomika-se-obejde-i-bez-zapadu-nahradila-ho-cina-248027" TargetMode="External"/><Relationship Id="rId2" Type="http://schemas.openxmlformats.org/officeDocument/2006/relationships/hyperlink" Target="https://www.novinky.cz/tag/volkswagen-57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araz.cz/clanek/novinky-desetitisice-pracovnich-mist-v-ohrozeni-zavreni-az-trech-tovaren-je-to-pry-jedina-cesta-jak-udrzet-volkswagen-konkurenceschopny-21013568" TargetMode="External"/><Relationship Id="rId11" Type="http://schemas.openxmlformats.org/officeDocument/2006/relationships/hyperlink" Target="https://thewebforbusiness.com/mind-blowing-website-tools/" TargetMode="External"/><Relationship Id="rId5" Type="http://schemas.openxmlformats.org/officeDocument/2006/relationships/hyperlink" Target="https://www.novinky.cz/clanek/ekonomika-volkswagen-zvazuje-v-ramci-uspor-snizeni-a-zmrazeni-mezd-40494791" TargetMode="External"/><Relationship Id="rId10" Type="http://schemas.openxmlformats.org/officeDocument/2006/relationships/hyperlink" Target="https://www.novinky.cz/clanek/ekonomika-je-to-krize-jako-hrom-rika-sef-odboru-skody-auto-k-deni-v-koncernu-40495420#dop_ab_variant=0&amp;dop_source_zone_name=novinky.sznhp.box&amp;source=hp&amp;seq_no=1&amp;utm_campaign=&amp;utm_medium=z-boxiku&amp;utm_source=www.seznam.cz" TargetMode="External"/><Relationship Id="rId4" Type="http://schemas.openxmlformats.org/officeDocument/2006/relationships/hyperlink" Target="https://www.novinky.cz/clanek/ekonomika-volkswagen-se-potaci-nad-propasti-cisla-zachranuje-skoda-auto-40495049" TargetMode="External"/><Relationship Id="rId9" Type="http://schemas.openxmlformats.org/officeDocument/2006/relationships/hyperlink" Target="https://www.seznamzpravy.cz/clanek/nazory-komentare-vw-na-kolenou-a-spolkova-vlada-nad-propasti-263581#dop_ab_variant=0&amp;dop_source_zone_name=zpravy.sznhp.box&amp;source=hp&amp;seq_no=1&amp;utm_campaign=&amp;utm_medium=z-boxiku&amp;utm_source=www.seznam.cz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4187" y="1122362"/>
            <a:ext cx="5184053" cy="3049587"/>
          </a:xfrm>
        </p:spPr>
        <p:txBody>
          <a:bodyPr anchor="ctr">
            <a:normAutofit/>
          </a:bodyPr>
          <a:lstStyle/>
          <a:p>
            <a:pPr algn="ctr"/>
            <a:r>
              <a:rPr lang="cs-CZ" sz="5700" b="1" dirty="0">
                <a:solidFill>
                  <a:srgbClr val="FFFFFF"/>
                </a:solidFill>
              </a:rPr>
              <a:t>Volkswagen AG</a:t>
            </a:r>
            <a:endParaRPr lang="cs-CZ" sz="570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11467" y="4868141"/>
            <a:ext cx="5543925" cy="135485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2700" b="1" dirty="0">
                <a:latin typeface="Arial"/>
                <a:cs typeface="Arial"/>
              </a:rPr>
              <a:t>Jan </a:t>
            </a:r>
            <a:r>
              <a:rPr lang="cs-CZ" sz="2700" b="1" err="1">
                <a:latin typeface="Arial"/>
                <a:cs typeface="Arial"/>
              </a:rPr>
              <a:t>Zemčík</a:t>
            </a:r>
            <a:r>
              <a:rPr lang="cs-CZ" sz="2700" b="1" dirty="0">
                <a:latin typeface="Arial"/>
                <a:cs typeface="Arial"/>
              </a:rPr>
              <a:t> a Stanislav Svoboda</a:t>
            </a:r>
          </a:p>
          <a:p>
            <a:r>
              <a:rPr lang="cs-CZ" sz="2700" b="1" dirty="0">
                <a:latin typeface="Arial"/>
                <a:cs typeface="Arial"/>
              </a:rPr>
              <a:t>28.11.2024</a:t>
            </a:r>
          </a:p>
        </p:txBody>
      </p:sp>
      <p:pic>
        <p:nvPicPr>
          <p:cNvPr id="7" name="Obrázek 6" descr="Obsah obrázku vozidlo, Pozemní vozidlo, kolo, Luxusní vozidlo&#10;&#10;Popis se vygeneroval automaticky.">
            <a:extLst>
              <a:ext uri="{FF2B5EF4-FFF2-40B4-BE49-F238E27FC236}">
                <a16:creationId xmlns:a16="http://schemas.microsoft.com/office/drawing/2014/main" id="{98857745-8C17-BD0E-453D-161483A60A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321" b="2"/>
          <a:stretch/>
        </p:blipFill>
        <p:spPr>
          <a:xfrm>
            <a:off x="6082781" y="1"/>
            <a:ext cx="3132657" cy="2300894"/>
          </a:xfrm>
          <a:prstGeom prst="rect">
            <a:avLst/>
          </a:prstGeom>
        </p:spPr>
      </p:pic>
      <p:pic>
        <p:nvPicPr>
          <p:cNvPr id="8" name="Obrázek 7" descr="Obsah obrázku obloha, auto, vozidlo, Pozemní vozidlo&#10;&#10;Popis se vygeneroval automaticky.">
            <a:extLst>
              <a:ext uri="{FF2B5EF4-FFF2-40B4-BE49-F238E27FC236}">
                <a16:creationId xmlns:a16="http://schemas.microsoft.com/office/drawing/2014/main" id="{9A9552BD-2B8A-5FC6-2401-BA9516288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3762" y="-5087"/>
            <a:ext cx="3003569" cy="2296332"/>
          </a:xfrm>
          <a:prstGeom prst="rect">
            <a:avLst/>
          </a:prstGeom>
        </p:spPr>
      </p:pic>
      <p:pic>
        <p:nvPicPr>
          <p:cNvPr id="9" name="Obrázek 8" descr="Obsah obrázku Pozemní vozidlo, vozidlo, kolo, pneumatika&#10;&#10;Popis se vygeneroval automaticky.">
            <a:extLst>
              <a:ext uri="{FF2B5EF4-FFF2-40B4-BE49-F238E27FC236}">
                <a16:creationId xmlns:a16="http://schemas.microsoft.com/office/drawing/2014/main" id="{FE4E923F-ADED-2269-AF6C-1B22AAB6E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053" y="2297803"/>
            <a:ext cx="3135110" cy="1920048"/>
          </a:xfrm>
          <a:prstGeom prst="rect">
            <a:avLst/>
          </a:prstGeom>
        </p:spPr>
      </p:pic>
      <p:pic>
        <p:nvPicPr>
          <p:cNvPr id="12" name="Obrázek 11" descr="Obsah obrázku venku, vozidlo, Pozemní vozidlo, kolo&#10;&#10;Popis se vygeneroval automaticky.">
            <a:extLst>
              <a:ext uri="{FF2B5EF4-FFF2-40B4-BE49-F238E27FC236}">
                <a16:creationId xmlns:a16="http://schemas.microsoft.com/office/drawing/2014/main" id="{08A1DC64-9CD5-3F93-8BB2-E5CAFCBCE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7442" y="2291211"/>
            <a:ext cx="3018578" cy="1932210"/>
          </a:xfrm>
          <a:prstGeom prst="rect">
            <a:avLst/>
          </a:prstGeom>
        </p:spPr>
      </p:pic>
      <p:pic>
        <p:nvPicPr>
          <p:cNvPr id="4" name="Obrázek 3" descr="Obsah obrázku text, logo, Písmo, snímek obrazovky&#10;&#10;Popis se vygeneroval automaticky.">
            <a:extLst>
              <a:ext uri="{FF2B5EF4-FFF2-40B4-BE49-F238E27FC236}">
                <a16:creationId xmlns:a16="http://schemas.microsoft.com/office/drawing/2014/main" id="{E1CAB134-A314-FCDC-DFFA-8E3847F5AA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2251" y="4668584"/>
            <a:ext cx="6208803" cy="1750325"/>
          </a:xfrm>
          <a:prstGeom prst="rect">
            <a:avLst/>
          </a:prstGeom>
        </p:spPr>
      </p:pic>
      <p:pic>
        <p:nvPicPr>
          <p:cNvPr id="6" name="Obrázek 5" descr="Obsah obrázku snímek obrazovky, černá, design&#10;&#10;Popis se vygeneroval automaticky.">
            <a:extLst>
              <a:ext uri="{FF2B5EF4-FFF2-40B4-BE49-F238E27FC236}">
                <a16:creationId xmlns:a16="http://schemas.microsoft.com/office/drawing/2014/main" id="{D192FCC8-1DFE-5868-A4CD-AD0ABC1B78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26287"/>
            <a:ext cx="12213771" cy="427997"/>
          </a:xfrm>
          <a:prstGeom prst="rect">
            <a:avLst/>
          </a:prstGeom>
        </p:spPr>
      </p:pic>
      <p:pic>
        <p:nvPicPr>
          <p:cNvPr id="10" name="Obrázek 9" descr="Obsah obrázku snímek obrazovky, černá, design&#10;&#10;Popis se vygeneroval automaticky.">
            <a:extLst>
              <a:ext uri="{FF2B5EF4-FFF2-40B4-BE49-F238E27FC236}">
                <a16:creationId xmlns:a16="http://schemas.microsoft.com/office/drawing/2014/main" id="{0F10A098-A064-1496-3826-CE02B2DA66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5114" y="4216488"/>
            <a:ext cx="6106886" cy="36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50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95971-CA4C-2316-71C0-131C76338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  <a:ea typeface="+mj-lt"/>
                <a:cs typeface="+mj-lt"/>
              </a:rPr>
              <a:t>Podíl Volkswagenu na trhu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94E5CC-A41C-3CB0-B733-661D4079D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51" y="2576513"/>
            <a:ext cx="11003153" cy="36004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V </a:t>
            </a:r>
            <a:r>
              <a:rPr lang="en-GB" dirty="0" err="1"/>
              <a:t>roce</a:t>
            </a:r>
            <a:r>
              <a:rPr lang="en-GB" dirty="0"/>
              <a:t> 2023 </a:t>
            </a:r>
            <a:r>
              <a:rPr lang="cs-CZ" dirty="0"/>
              <a:t>VW </a:t>
            </a:r>
            <a:r>
              <a:rPr lang="en-GB" dirty="0" err="1"/>
              <a:t>dodal</a:t>
            </a:r>
            <a:r>
              <a:rPr lang="en-GB" dirty="0"/>
              <a:t> </a:t>
            </a:r>
            <a:r>
              <a:rPr lang="en-GB" dirty="0" err="1"/>
              <a:t>zákazníkům</a:t>
            </a:r>
            <a:r>
              <a:rPr lang="en-GB" dirty="0"/>
              <a:t> 9,24 </a:t>
            </a:r>
            <a:r>
              <a:rPr lang="en-GB" dirty="0" err="1"/>
              <a:t>milionu</a:t>
            </a:r>
            <a:r>
              <a:rPr lang="en-GB" dirty="0"/>
              <a:t> </a:t>
            </a:r>
            <a:r>
              <a:rPr lang="en-GB" dirty="0" err="1"/>
              <a:t>vozidel</a:t>
            </a:r>
            <a:r>
              <a:rPr lang="cs-CZ" dirty="0"/>
              <a:t> (z toho </a:t>
            </a:r>
            <a:r>
              <a:rPr lang="en-GB" dirty="0"/>
              <a:t>771 </a:t>
            </a:r>
            <a:r>
              <a:rPr lang="cs-CZ" dirty="0"/>
              <a:t>tisíc</a:t>
            </a:r>
            <a:r>
              <a:rPr lang="en-GB" dirty="0"/>
              <a:t> </a:t>
            </a:r>
            <a:r>
              <a:rPr lang="cs-CZ" dirty="0"/>
              <a:t>elektromobilů (8 %)).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Evropa </a:t>
            </a:r>
            <a:r>
              <a:rPr lang="en-GB" dirty="0"/>
              <a:t>3,77 </a:t>
            </a:r>
            <a:r>
              <a:rPr lang="en-GB" dirty="0" err="1"/>
              <a:t>milionu</a:t>
            </a:r>
            <a:r>
              <a:rPr lang="en-GB" dirty="0"/>
              <a:t> </a:t>
            </a:r>
            <a:r>
              <a:rPr lang="en-GB" dirty="0" err="1"/>
              <a:t>vozidel</a:t>
            </a:r>
            <a:r>
              <a:rPr lang="cs-CZ" dirty="0"/>
              <a:t> (40 %)</a:t>
            </a:r>
            <a:r>
              <a:rPr lang="en-GB" sz="2000" dirty="0"/>
              <a:t>¹</a:t>
            </a:r>
            <a:r>
              <a:rPr lang="en-GB" dirty="0"/>
              <a:t>.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Čína </a:t>
            </a:r>
            <a:r>
              <a:rPr lang="en-GB" dirty="0"/>
              <a:t>3,2 </a:t>
            </a:r>
            <a:r>
              <a:rPr lang="en-GB" dirty="0" err="1"/>
              <a:t>milionu</a:t>
            </a:r>
            <a:r>
              <a:rPr lang="en-GB" dirty="0"/>
              <a:t> </a:t>
            </a:r>
            <a:r>
              <a:rPr lang="en-GB" dirty="0" err="1"/>
              <a:t>vozidel</a:t>
            </a:r>
            <a:r>
              <a:rPr lang="cs-CZ" dirty="0"/>
              <a:t> (34 %).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Severní </a:t>
            </a:r>
            <a:r>
              <a:rPr lang="cs-CZ" dirty="0" err="1"/>
              <a:t>amerika</a:t>
            </a:r>
            <a:r>
              <a:rPr lang="cs-CZ" dirty="0"/>
              <a:t> 1 milion </a:t>
            </a:r>
            <a:r>
              <a:rPr lang="en-GB" dirty="0" err="1"/>
              <a:t>vozidel</a:t>
            </a:r>
            <a:r>
              <a:rPr lang="cs-CZ" dirty="0"/>
              <a:t> (10 %).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71E808-2D26-B799-49D0-FE0BD1784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¹ Počet procent z celkové produkce.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20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95971-CA4C-2316-71C0-131C76338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Význam automobilového sektoru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94E5CC-A41C-3CB0-B733-661D4079D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Německo: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Automobilový průmysl zaměstnává </a:t>
            </a:r>
            <a:r>
              <a:rPr lang="en-GB" dirty="0" err="1"/>
              <a:t>přibližně</a:t>
            </a:r>
            <a:r>
              <a:rPr lang="en-GB" dirty="0"/>
              <a:t> 911 </a:t>
            </a:r>
            <a:r>
              <a:rPr lang="cs-CZ" dirty="0"/>
              <a:t>tisíc</a:t>
            </a:r>
            <a:r>
              <a:rPr lang="en-GB" dirty="0"/>
              <a:t> </a:t>
            </a:r>
            <a:r>
              <a:rPr lang="en-GB" dirty="0" err="1"/>
              <a:t>lidí</a:t>
            </a:r>
            <a:r>
              <a:rPr lang="cs-CZ" dirty="0"/>
              <a:t> (přibližně 7 %).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Podílí se na 5 % HDP země.</a:t>
            </a:r>
          </a:p>
          <a:p>
            <a:r>
              <a:rPr lang="cs-CZ" dirty="0"/>
              <a:t>Česko: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Automobilový průmysl zaměstnává </a:t>
            </a:r>
            <a:r>
              <a:rPr lang="en-GB" dirty="0" err="1"/>
              <a:t>přibližně</a:t>
            </a:r>
            <a:r>
              <a:rPr lang="en-GB" dirty="0"/>
              <a:t> 200 </a:t>
            </a:r>
            <a:r>
              <a:rPr lang="cs-CZ" dirty="0"/>
              <a:t>tisíc</a:t>
            </a:r>
            <a:r>
              <a:rPr lang="en-GB" dirty="0"/>
              <a:t> </a:t>
            </a:r>
            <a:r>
              <a:rPr lang="en-GB" dirty="0" err="1"/>
              <a:t>lidí</a:t>
            </a:r>
            <a:r>
              <a:rPr lang="cs-CZ" dirty="0"/>
              <a:t> (přibližně 3.8 %)</a:t>
            </a:r>
            <a:r>
              <a:rPr lang="en-GB" sz="2000" dirty="0"/>
              <a:t>¹</a:t>
            </a:r>
            <a:r>
              <a:rPr lang="cs-CZ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Podílí se na 7 % HDP země.</a:t>
            </a:r>
          </a:p>
          <a:p>
            <a:r>
              <a:rPr lang="cs-CZ" dirty="0"/>
              <a:t>Pro srovnání, v USA tvoří 3 % a ve Velké Británii 0,6 % HDP.</a:t>
            </a:r>
          </a:p>
          <a:p>
            <a:endParaRPr lang="cs-C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B5CAE1-B6EA-A366-B1E7-F638EB043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¹ Včetně nepřímích pracovních míst je odhad kolem 10%.</a:t>
            </a:r>
          </a:p>
        </p:txBody>
      </p:sp>
    </p:spTree>
    <p:extLst>
      <p:ext uri="{BB962C8B-B14F-4D97-AF65-F5344CB8AC3E}">
        <p14:creationId xmlns:p14="http://schemas.microsoft.com/office/powerpoint/2010/main" val="3380542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95971-CA4C-2316-71C0-131C76338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Rozdíl mzdy mezi automobilovým sektorem a průměrem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94E5CC-A41C-3CB0-B733-661D4079D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52" y="2576513"/>
            <a:ext cx="10869248" cy="360045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dirty="0"/>
              <a:t>Česko: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 automobilovém průmyslu byla 54 637 Kč</a:t>
            </a:r>
            <a:r>
              <a:rPr lang="en-GB" sz="2000" dirty="0"/>
              <a:t>¹</a:t>
            </a:r>
            <a:r>
              <a:rPr lang="cs-CZ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Celostátní byla 43 341 Kč.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Přibližně o 26,1 % vyšší.</a:t>
            </a:r>
          </a:p>
          <a:p>
            <a:r>
              <a:rPr lang="cs-CZ" dirty="0"/>
              <a:t>Německo: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 automobilovém průmyslu byla </a:t>
            </a:r>
            <a:r>
              <a:rPr lang="en-GB" dirty="0"/>
              <a:t>6 742 EUR</a:t>
            </a:r>
            <a:r>
              <a:rPr lang="cs-CZ" dirty="0"/>
              <a:t> (</a:t>
            </a:r>
            <a:r>
              <a:rPr lang="en-GB" dirty="0"/>
              <a:t>171 000 </a:t>
            </a:r>
            <a:r>
              <a:rPr lang="en-GB" dirty="0" err="1"/>
              <a:t>Kč</a:t>
            </a:r>
            <a:r>
              <a:rPr lang="cs-CZ" dirty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Celostátní byla </a:t>
            </a:r>
            <a:r>
              <a:rPr lang="en-GB" dirty="0"/>
              <a:t>3 808 EUR </a:t>
            </a:r>
            <a:r>
              <a:rPr lang="cs-CZ" dirty="0"/>
              <a:t>(</a:t>
            </a:r>
            <a:r>
              <a:rPr lang="en-GB" dirty="0"/>
              <a:t>96 600 </a:t>
            </a:r>
            <a:r>
              <a:rPr lang="en-GB" dirty="0" err="1"/>
              <a:t>Kč</a:t>
            </a:r>
            <a:r>
              <a:rPr lang="cs-CZ" dirty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Přibližně o </a:t>
            </a:r>
            <a:r>
              <a:rPr lang="en-GB" dirty="0"/>
              <a:t>77</a:t>
            </a:r>
            <a:r>
              <a:rPr lang="cs-CZ" dirty="0"/>
              <a:t> % vyšší.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9A6BD-5712-7B05-8333-0E2A14C5D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¹ Uvádíme průměrnou hrubou měsíční mzdu za rok 2023.</a:t>
            </a:r>
          </a:p>
        </p:txBody>
      </p:sp>
    </p:spTree>
    <p:extLst>
      <p:ext uri="{BB962C8B-B14F-4D97-AF65-F5344CB8AC3E}">
        <p14:creationId xmlns:p14="http://schemas.microsoft.com/office/powerpoint/2010/main" val="2597702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CB84B-48BA-0162-B395-B55963A13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1692208" cy="1687513"/>
          </a:xfrm>
        </p:spPr>
        <p:txBody>
          <a:bodyPr>
            <a:normAutofit fontScale="90000"/>
          </a:bodyPr>
          <a:lstStyle/>
          <a:p>
            <a:r>
              <a:rPr lang="cs-CZ" dirty="0"/>
              <a:t>Aktuální situace </a:t>
            </a:r>
            <a:r>
              <a:rPr lang="cs-CZ" dirty="0">
                <a:solidFill>
                  <a:srgbClr val="FFFFFF"/>
                </a:solidFill>
                <a:latin typeface="Bahnschrift"/>
              </a:rPr>
              <a:t>kolem Volkswagen AG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49962C-91EA-2183-DBE4-D4DC10C0F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ea typeface="+mn-lt"/>
                <a:cs typeface="+mn-lt"/>
              </a:rPr>
              <a:t>Volkswagen </a:t>
            </a:r>
            <a:r>
              <a:rPr lang="cs-CZ"/>
              <a:t>AG se ocitl v jedné z nejtěžších chvil ve své takřka 90-leté historii</a:t>
            </a:r>
          </a:p>
          <a:p>
            <a:r>
              <a:rPr lang="cs-CZ">
                <a:ea typeface="+mn-lt"/>
                <a:cs typeface="+mn-lt"/>
              </a:rPr>
              <a:t>Volkswagen </a:t>
            </a:r>
            <a:r>
              <a:rPr lang="cs-CZ"/>
              <a:t>AG dosud nikdy nezavřel žádnou svoji německou fabriku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 descr="Obsah obrázku osoba, Lidská tvář, oblečení, muž&#10;&#10;Popis se vygeneroval automaticky.">
            <a:extLst>
              <a:ext uri="{FF2B5EF4-FFF2-40B4-BE49-F238E27FC236}">
                <a16:creationId xmlns:a16="http://schemas.microsoft.com/office/drawing/2014/main" id="{ABCC1DE9-372B-FD3A-48FF-2EC35A95D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838" y="3771900"/>
            <a:ext cx="3767138" cy="242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97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CB84B-48BA-0162-B395-B55963A13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problémy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49962C-91EA-2183-DBE4-D4DC10C0F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52" y="2576513"/>
            <a:ext cx="10869248" cy="37909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1700" dirty="0">
                <a:latin typeface="Avenir Next LT Pro"/>
              </a:rPr>
              <a:t>Špatně odhadnuté investice do elektromobilů</a:t>
            </a:r>
            <a:endParaRPr lang="cs-CZ" sz="1700" dirty="0"/>
          </a:p>
          <a:p>
            <a:r>
              <a:rPr lang="cs-CZ" sz="1700" dirty="0">
                <a:latin typeface="Avenir Next LT Pro"/>
              </a:rPr>
              <a:t>Silná a rostoucí konkurence v Číně --&gt; klesající příjmy z Číny</a:t>
            </a:r>
            <a:endParaRPr lang="en-US" sz="1700" dirty="0">
              <a:latin typeface="Avenir Next LT Pro"/>
            </a:endParaRPr>
          </a:p>
          <a:p>
            <a:r>
              <a:rPr lang="cs-CZ" sz="1700" dirty="0">
                <a:solidFill>
                  <a:srgbClr val="000000"/>
                </a:solidFill>
                <a:ea typeface="+mn-lt"/>
                <a:cs typeface="+mn-lt"/>
              </a:rPr>
              <a:t>Vysoké ceny energií, a tedy i dražší výroba</a:t>
            </a:r>
            <a:endParaRPr lang="cs-CZ" sz="1700" dirty="0"/>
          </a:p>
          <a:p>
            <a:r>
              <a:rPr lang="cs-CZ" sz="1700" dirty="0"/>
              <a:t>Regulace EU a </a:t>
            </a:r>
            <a:r>
              <a:rPr lang="cs-CZ" sz="1700" dirty="0">
                <a:ea typeface="+mn-lt"/>
                <a:cs typeface="+mn-lt"/>
              </a:rPr>
              <a:t>Německá byrokracie</a:t>
            </a:r>
            <a:endParaRPr lang="en-US" sz="1700" dirty="0">
              <a:ea typeface="+mn-lt"/>
              <a:cs typeface="+mn-lt"/>
            </a:endParaRPr>
          </a:p>
          <a:p>
            <a:r>
              <a:rPr lang="cs-CZ" sz="1700" dirty="0">
                <a:latin typeface="Avenir Next LT Pro"/>
              </a:rPr>
              <a:t>Značka VW má v Německu velké problémy s nedostatečnou efektivitou výroby, například Škoda auto má efektivitu výroby mnohem lepší</a:t>
            </a:r>
            <a:endParaRPr lang="en-US" sz="1700" dirty="0">
              <a:latin typeface="Avenir Next LT Pro"/>
            </a:endParaRPr>
          </a:p>
          <a:p>
            <a:r>
              <a:rPr lang="cs-CZ" sz="1700" dirty="0"/>
              <a:t>Značka VW podle výnosů výrazně zaostává za značkami jako Škoda, Seat a Audi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965643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CB84B-48BA-0162-B395-B55963A13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Chystaná restrukturalizace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49962C-91EA-2183-DBE4-D4DC10C0F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b="1" u="sng" dirty="0">
                <a:latin typeface="Avenir Next LT Pro"/>
              </a:rPr>
              <a:t>Vedení společnosti:</a:t>
            </a:r>
            <a:r>
              <a:rPr lang="cs-CZ" b="1" dirty="0">
                <a:latin typeface="Avenir Next LT Pro"/>
              </a:rPr>
              <a:t> </a:t>
            </a:r>
            <a:endParaRPr lang="cs-CZ" b="1" dirty="0"/>
          </a:p>
          <a:p>
            <a:r>
              <a:rPr lang="cs-CZ" b="1" dirty="0">
                <a:ea typeface="+mn-lt"/>
                <a:cs typeface="+mn-lt"/>
              </a:rPr>
              <a:t>Snížení </a:t>
            </a:r>
            <a:r>
              <a:rPr lang="cs-CZ" b="1" dirty="0">
                <a:latin typeface="Avenir Next LT Pro"/>
              </a:rPr>
              <a:t>mzdy o 10 %</a:t>
            </a:r>
            <a:r>
              <a:rPr lang="cs-CZ" dirty="0">
                <a:latin typeface="Avenir Next LT Pro"/>
              </a:rPr>
              <a:t> a následně je zmrazit na dva roky</a:t>
            </a:r>
          </a:p>
          <a:p>
            <a:r>
              <a:rPr lang="cs-CZ" dirty="0">
                <a:latin typeface="Avenir Next LT Pro"/>
              </a:rPr>
              <a:t>Značku VW mají plánované škrty postihnout nejvíce</a:t>
            </a:r>
          </a:p>
          <a:p>
            <a:r>
              <a:rPr lang="cs-CZ" dirty="0">
                <a:solidFill>
                  <a:srgbClr val="000000"/>
                </a:solidFill>
                <a:latin typeface="Avenir Next LT Pro"/>
              </a:rPr>
              <a:t>Z přibližně 13 tisíc zaměstnanců ve </a:t>
            </a:r>
            <a:r>
              <a:rPr lang="cs-CZ" b="1" dirty="0">
                <a:solidFill>
                  <a:srgbClr val="000000"/>
                </a:solidFill>
                <a:latin typeface="Avenir Next LT Pro"/>
              </a:rPr>
              <a:t>výzkumu a vývoji </a:t>
            </a:r>
            <a:r>
              <a:rPr lang="cs-CZ" dirty="0">
                <a:solidFill>
                  <a:srgbClr val="000000"/>
                </a:solidFill>
                <a:latin typeface="Avenir Next LT Pro"/>
              </a:rPr>
              <a:t>v Německu by pravděpodobně muselo odejít 4000 až 6000</a:t>
            </a:r>
            <a:endParaRPr lang="cs-CZ" dirty="0">
              <a:latin typeface="Avenir Next LT Pro"/>
            </a:endParaRPr>
          </a:p>
          <a:p>
            <a:r>
              <a:rPr lang="cs-CZ" b="1" u="sng" dirty="0"/>
              <a:t>Odbory:</a:t>
            </a:r>
            <a:r>
              <a:rPr lang="cs-CZ" b="1" dirty="0"/>
              <a:t> </a:t>
            </a:r>
            <a:endParaRPr lang="cs-CZ" b="1" dirty="0">
              <a:latin typeface="Avenir Next LT Pro"/>
            </a:endParaRPr>
          </a:p>
          <a:p>
            <a:r>
              <a:rPr lang="cs-CZ" dirty="0">
                <a:latin typeface="Avenir Next LT Pro"/>
              </a:rPr>
              <a:t>Trvají na tom, že společnost musí zachovat všechny německé závody</a:t>
            </a:r>
            <a:endParaRPr lang="cs-CZ" dirty="0"/>
          </a:p>
          <a:p>
            <a:r>
              <a:rPr lang="cs-CZ" dirty="0">
                <a:latin typeface="Avenir Next LT Pro"/>
              </a:rPr>
              <a:t>Požadují pro zaměstnance </a:t>
            </a:r>
            <a:r>
              <a:rPr lang="cs-CZ" b="1" dirty="0">
                <a:latin typeface="Avenir Next LT Pro"/>
              </a:rPr>
              <a:t>zvýšení mezd o 7 %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63310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CB84B-48BA-0162-B395-B55963A13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Elektromobily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49962C-91EA-2183-DBE4-D4DC10C0F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V </a:t>
            </a:r>
            <a:r>
              <a:rPr lang="cs-CZ" dirty="0">
                <a:latin typeface="Avenir Next LT Pro"/>
              </a:rPr>
              <a:t>elektromobilitě musí koncern pokračovat kvůli případným vysokým </a:t>
            </a:r>
            <a:r>
              <a:rPr lang="cs-CZ" b="1" dirty="0">
                <a:latin typeface="Avenir Next LT Pro"/>
              </a:rPr>
              <a:t>pokutám za emise</a:t>
            </a:r>
          </a:p>
          <a:p>
            <a:r>
              <a:rPr lang="cs-CZ" dirty="0">
                <a:latin typeface="Avenir Next LT Pro"/>
              </a:rPr>
              <a:t>Kolem roku 2021 byly pokuty za emise </a:t>
            </a:r>
            <a:r>
              <a:rPr lang="cs-CZ" b="1" dirty="0">
                <a:latin typeface="Avenir Next LT Pro"/>
              </a:rPr>
              <a:t>50 euro</a:t>
            </a:r>
            <a:r>
              <a:rPr lang="cs-CZ" dirty="0">
                <a:latin typeface="Avenir Next LT Pro"/>
              </a:rPr>
              <a:t> za gram CO2, pro příští rok 2025 dokonce </a:t>
            </a:r>
            <a:r>
              <a:rPr lang="cs-CZ" b="1" dirty="0">
                <a:latin typeface="Avenir Next LT Pro"/>
              </a:rPr>
              <a:t>92 euro</a:t>
            </a:r>
          </a:p>
          <a:p>
            <a:r>
              <a:rPr lang="cs-CZ" b="1" u="sng" dirty="0">
                <a:ea typeface="+mn-lt"/>
                <a:cs typeface="+mn-lt"/>
              </a:rPr>
              <a:t>Dotace na elektromobily zvaná „environmentální bonus“:</a:t>
            </a:r>
          </a:p>
          <a:p>
            <a:r>
              <a:rPr lang="cs-CZ" dirty="0"/>
              <a:t>Zavedena v roce 2016, udělována v rozmezí 3 000 – 4 500 EUR (cca 1/10 ceny elektroauta)</a:t>
            </a:r>
          </a:p>
          <a:p>
            <a:r>
              <a:rPr lang="cs-CZ" dirty="0"/>
              <a:t>Od 1. ledna 2024 dotace skončila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6581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CB84B-48BA-0162-B395-B55963A13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Elektromobilita v Německu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49962C-91EA-2183-DBE4-D4DC10C0F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b="1" u="sng" dirty="0">
                <a:solidFill>
                  <a:srgbClr val="000000"/>
                </a:solidFill>
              </a:rPr>
              <a:t>Průměrný měsíční prodej elektromobilů v Německu (</a:t>
            </a:r>
            <a:r>
              <a:rPr lang="cs-CZ" b="1" u="sng" dirty="0">
                <a:solidFill>
                  <a:srgbClr val="000000"/>
                </a:solidFill>
                <a:ea typeface="+mn-lt"/>
                <a:cs typeface="+mn-lt"/>
              </a:rPr>
              <a:t>v tisících):</a:t>
            </a:r>
            <a:endParaRPr lang="cs-CZ"/>
          </a:p>
          <a:p>
            <a:r>
              <a:rPr lang="cs-CZ" b="1" u="sng" dirty="0"/>
              <a:t>2022: </a:t>
            </a:r>
            <a:r>
              <a:rPr lang="cs-CZ" sz="2300" dirty="0">
                <a:solidFill>
                  <a:srgbClr val="1F1F1F"/>
                </a:solidFill>
                <a:latin typeface="Arial"/>
                <a:cs typeface="Arial"/>
              </a:rPr>
              <a:t>39.2</a:t>
            </a:r>
            <a:endParaRPr lang="cs-CZ" b="1" u="sng" dirty="0"/>
          </a:p>
          <a:p>
            <a:r>
              <a:rPr lang="cs-CZ" b="1" u="sng" dirty="0"/>
              <a:t>2023: </a:t>
            </a:r>
            <a:r>
              <a:rPr lang="cs-CZ" sz="2300" dirty="0">
                <a:solidFill>
                  <a:srgbClr val="1F1F1F"/>
                </a:solidFill>
                <a:latin typeface="Arial"/>
                <a:cs typeface="Arial"/>
              </a:rPr>
              <a:t>43.7</a:t>
            </a:r>
            <a:endParaRPr lang="cs-CZ" b="1" u="sng" dirty="0"/>
          </a:p>
          <a:p>
            <a:r>
              <a:rPr lang="cs-CZ" b="1" u="sng" dirty="0"/>
              <a:t>2024: </a:t>
            </a:r>
            <a:r>
              <a:rPr lang="cs-CZ" sz="2300" dirty="0">
                <a:solidFill>
                  <a:srgbClr val="1F1F1F"/>
                </a:solidFill>
                <a:latin typeface="Arial"/>
                <a:cs typeface="Arial"/>
              </a:rPr>
              <a:t>30.7</a:t>
            </a:r>
            <a:endParaRPr lang="cs-CZ" b="1" u="sng" dirty="0"/>
          </a:p>
          <a:p>
            <a:endParaRPr lang="cs-CZ" sz="2300" dirty="0">
              <a:solidFill>
                <a:srgbClr val="1F1F1F"/>
              </a:solidFill>
              <a:latin typeface="Arial"/>
              <a:cs typeface="Arial"/>
            </a:endParaRPr>
          </a:p>
          <a:p>
            <a:r>
              <a:rPr lang="cs-CZ" dirty="0"/>
              <a:t>Pozorujeme významný úbytek prodeje elektromobilů po skončení dotace (v Německu)</a:t>
            </a:r>
          </a:p>
        </p:txBody>
      </p:sp>
    </p:spTree>
    <p:extLst>
      <p:ext uri="{BB962C8B-B14F-4D97-AF65-F5344CB8AC3E}">
        <p14:creationId xmlns:p14="http://schemas.microsoft.com/office/powerpoint/2010/main" val="3322647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CB84B-48BA-0162-B395-B55963A13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Čína a Volkswagen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49962C-91EA-2183-DBE4-D4DC10C0F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latin typeface="Avenir Next LT Pro"/>
              </a:rPr>
              <a:t>Čína je hlavním trhem Volkswagenu a na jeho odbytu se podílí asi 1/3</a:t>
            </a:r>
          </a:p>
          <a:p>
            <a:endParaRPr lang="cs-CZ" dirty="0"/>
          </a:p>
        </p:txBody>
      </p:sp>
      <p:pic>
        <p:nvPicPr>
          <p:cNvPr id="5" name="Obrázek 4" descr="Obsah obrázku osoba, oblečení, Lidská tvář, kravata&#10;&#10;Popis se vygeneroval automaticky.">
            <a:extLst>
              <a:ext uri="{FF2B5EF4-FFF2-40B4-BE49-F238E27FC236}">
                <a16:creationId xmlns:a16="http://schemas.microsoft.com/office/drawing/2014/main" id="{07F87ECB-851F-ACE5-24C0-93EB2F3F3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181" y="3536156"/>
            <a:ext cx="4719638" cy="264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00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CB84B-48BA-0162-B395-B55963A13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Čína a elektromobily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49962C-91EA-2183-DBE4-D4DC10C0F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ea typeface="+mn-lt"/>
                <a:cs typeface="+mn-lt"/>
              </a:rPr>
              <a:t>V lithium-iontové kategorii drží Čína více než </a:t>
            </a:r>
            <a:r>
              <a:rPr lang="cs-CZ" b="1" dirty="0">
                <a:ea typeface="+mn-lt"/>
                <a:cs typeface="+mn-lt"/>
              </a:rPr>
              <a:t>50 % světových patentů</a:t>
            </a:r>
            <a:endParaRPr lang="cs-CZ" b="1" dirty="0"/>
          </a:p>
          <a:p>
            <a:r>
              <a:rPr lang="cs-CZ" dirty="0">
                <a:ea typeface="+mn-lt"/>
                <a:cs typeface="+mn-lt"/>
              </a:rPr>
              <a:t>V roce 2023 Čínská společnost COSCO </a:t>
            </a:r>
            <a:r>
              <a:rPr lang="cs-CZ" dirty="0" err="1">
                <a:ea typeface="+mn-lt"/>
                <a:cs typeface="+mn-lt"/>
              </a:rPr>
              <a:t>Shipping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Ports</a:t>
            </a:r>
            <a:r>
              <a:rPr lang="cs-CZ" dirty="0">
                <a:ea typeface="+mn-lt"/>
                <a:cs typeface="+mn-lt"/>
              </a:rPr>
              <a:t> Limited získala 24,9% menšinový podíl v kontejnerovém terminálu </a:t>
            </a:r>
            <a:r>
              <a:rPr lang="cs-CZ" dirty="0" err="1">
                <a:ea typeface="+mn-lt"/>
                <a:cs typeface="+mn-lt"/>
              </a:rPr>
              <a:t>Tollerort</a:t>
            </a:r>
            <a:r>
              <a:rPr lang="cs-CZ" dirty="0">
                <a:ea typeface="+mn-lt"/>
                <a:cs typeface="+mn-lt"/>
              </a:rPr>
              <a:t>, který je součástí přístavu Hamburk</a:t>
            </a:r>
            <a:endParaRPr lang="en-US" dirty="0">
              <a:ea typeface="+mn-lt"/>
              <a:cs typeface="+mn-lt"/>
            </a:endParaRPr>
          </a:p>
          <a:p>
            <a:r>
              <a:rPr lang="cs-CZ" dirty="0">
                <a:ea typeface="+mn-lt"/>
                <a:cs typeface="+mn-lt"/>
              </a:rPr>
              <a:t>Čína efektivně spravuje asi </a:t>
            </a:r>
            <a:r>
              <a:rPr lang="cs-CZ" b="1" dirty="0">
                <a:ea typeface="+mn-lt"/>
                <a:cs typeface="+mn-lt"/>
              </a:rPr>
              <a:t>50 % celosvětové těžby kobaltu</a:t>
            </a:r>
            <a:r>
              <a:rPr lang="cs-CZ" dirty="0">
                <a:ea typeface="+mn-lt"/>
                <a:cs typeface="+mn-lt"/>
              </a:rPr>
              <a:t>, když započítáme Afriku (hlavně Konžská dem. </a:t>
            </a:r>
            <a:r>
              <a:rPr lang="cs-CZ" err="1">
                <a:ea typeface="+mn-lt"/>
                <a:cs typeface="+mn-lt"/>
              </a:rPr>
              <a:t>Rep</a:t>
            </a:r>
            <a:r>
              <a:rPr lang="cs-CZ" dirty="0">
                <a:ea typeface="+mn-lt"/>
                <a:cs typeface="+mn-lt"/>
              </a:rPr>
              <a:t>.)</a:t>
            </a:r>
            <a:endParaRPr lang="en-US" dirty="0">
              <a:ea typeface="+mn-lt"/>
              <a:cs typeface="+mn-lt"/>
            </a:endParaRPr>
          </a:p>
          <a:p>
            <a:r>
              <a:rPr lang="cs-CZ" dirty="0"/>
              <a:t>Polovodiče - </a:t>
            </a:r>
            <a:r>
              <a:rPr lang="cs-CZ" dirty="0">
                <a:latin typeface="Avenir Next LT Pro"/>
              </a:rPr>
              <a:t>Čína produkuje 98 % světových dodávek </a:t>
            </a:r>
            <a:r>
              <a:rPr lang="cs-CZ" dirty="0" err="1">
                <a:latin typeface="Avenir Next LT Pro"/>
              </a:rPr>
              <a:t>gallia</a:t>
            </a:r>
            <a:r>
              <a:rPr lang="cs-CZ" dirty="0">
                <a:latin typeface="Avenir Next LT Pro"/>
              </a:rPr>
              <a:t> a 60 % germania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6369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E4E77E-AA15-9496-0210-23882E66B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3787DA-D547-4EAC-B350-479F7A18F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ea typeface="+mn-lt"/>
                <a:cs typeface="+mn-lt"/>
              </a:rPr>
              <a:t>Společnost VW byla založená roku 1937 německou vládou.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ea typeface="+mn-lt"/>
                <a:cs typeface="+mn-lt"/>
              </a:rPr>
              <a:t>Zaměřuje se zejména na výrobu automobilů.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ea typeface="+mn-lt"/>
                <a:cs typeface="+mn-lt"/>
              </a:rPr>
              <a:t>Vstup na burzu 1960. </a:t>
            </a:r>
          </a:p>
          <a:p>
            <a:r>
              <a:rPr lang="cs-CZ" dirty="0">
                <a:ea typeface="+mn-lt"/>
                <a:cs typeface="+mn-lt"/>
              </a:rPr>
              <a:t>	</a:t>
            </a:r>
            <a:r>
              <a:rPr lang="cs-CZ" dirty="0" err="1">
                <a:ea typeface="+mn-lt"/>
                <a:cs typeface="+mn-lt"/>
              </a:rPr>
              <a:t>Tickery</a:t>
            </a:r>
            <a:r>
              <a:rPr lang="cs-CZ" dirty="0">
                <a:ea typeface="+mn-lt"/>
                <a:cs typeface="+mn-lt"/>
              </a:rPr>
              <a:t>: kmenové VOW a preferenční VOW3, americké depozitní certifikáty </a:t>
            </a:r>
            <a:r>
              <a:rPr lang="en-GB" dirty="0"/>
              <a:t>VWAGY</a:t>
            </a:r>
            <a:r>
              <a:rPr lang="cs-CZ" dirty="0">
                <a:ea typeface="+mn-lt"/>
                <a:cs typeface="+mn-lt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ea typeface="+mn-lt"/>
                <a:cs typeface="+mn-lt"/>
              </a:rPr>
              <a:t>Koncern VW zaměstnává po celém světě přibližně 650 tisíc lidí, z toho téměř 300 tisíc v</a:t>
            </a:r>
            <a:r>
              <a:rPr lang="en-GB" dirty="0"/>
              <a:t> </a:t>
            </a:r>
            <a:r>
              <a:rPr lang="cs-CZ" dirty="0">
                <a:ea typeface="+mn-lt"/>
                <a:cs typeface="+mn-lt"/>
              </a:rPr>
              <a:t>Německu. Pro samotnou značku Volkswagen pracuje v Německu 120 tisíc lidí, přičemž polovina je zaměstnána v hlavním závodě ve Wolfsburgu.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ea typeface="+mn-lt"/>
                <a:cs typeface="+mn-lt"/>
              </a:rPr>
              <a:t>Na domácím trhu koncern provozuje celkem deset továren.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0155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CB84B-48BA-0162-B395-B55963A13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Earnings</a:t>
            </a:r>
            <a:r>
              <a:rPr lang="cs-CZ" dirty="0"/>
              <a:t> za</a:t>
            </a:r>
            <a:r>
              <a:rPr lang="cs-CZ" dirty="0">
                <a:solidFill>
                  <a:srgbClr val="FFFFFF"/>
                </a:solidFill>
                <a:latin typeface="Bahnschrift"/>
              </a:rPr>
              <a:t> třetí čtvrtletí (Q3)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49962C-91EA-2183-DBE4-D4DC10C0F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b="1" dirty="0">
                <a:ea typeface="+mn-lt"/>
                <a:cs typeface="+mn-lt"/>
              </a:rPr>
              <a:t>Provozní zisk - zisk před úroky a zdaněním (EBIT)</a:t>
            </a:r>
            <a:r>
              <a:rPr lang="cs-CZ" dirty="0">
                <a:ea typeface="+mn-lt"/>
                <a:cs typeface="+mn-lt"/>
              </a:rPr>
              <a:t> se pro celý koncern Volkswagen meziročně snížil cca o 21 %</a:t>
            </a:r>
          </a:p>
          <a:p>
            <a:r>
              <a:rPr lang="cs-CZ" b="1" dirty="0">
                <a:latin typeface="Avenir Next LT Pro"/>
              </a:rPr>
              <a:t>Provozní </a:t>
            </a:r>
            <a:r>
              <a:rPr lang="cs-CZ" b="1" dirty="0">
                <a:solidFill>
                  <a:srgbClr val="000000"/>
                </a:solidFill>
                <a:latin typeface="Avenir Next LT Pro"/>
              </a:rPr>
              <a:t>zisk</a:t>
            </a:r>
            <a:r>
              <a:rPr lang="cs-CZ" dirty="0">
                <a:solidFill>
                  <a:srgbClr val="000000"/>
                </a:solidFill>
                <a:latin typeface="Avenir Next LT Pro"/>
              </a:rPr>
              <a:t> pro </a:t>
            </a:r>
            <a:r>
              <a:rPr lang="cs-CZ" dirty="0">
                <a:solidFill>
                  <a:srgbClr val="000000"/>
                </a:solidFill>
                <a:ea typeface="+mn-lt"/>
                <a:cs typeface="+mn-lt"/>
              </a:rPr>
              <a:t>Škodu Auto </a:t>
            </a:r>
            <a:r>
              <a:rPr lang="cs-CZ" dirty="0">
                <a:solidFill>
                  <a:srgbClr val="000000"/>
                </a:solidFill>
                <a:latin typeface="Avenir Next LT Pro"/>
              </a:rPr>
              <a:t>v </a:t>
            </a:r>
            <a:r>
              <a:rPr lang="cs-CZ" dirty="0">
                <a:latin typeface="Avenir Next LT Pro"/>
              </a:rPr>
              <a:t>prvních třech čtvrtletích letošního roku vzrostl </a:t>
            </a:r>
            <a:r>
              <a:rPr lang="cs-CZ" dirty="0">
                <a:solidFill>
                  <a:srgbClr val="000000"/>
                </a:solidFill>
                <a:latin typeface="Avenir Next LT Pro"/>
              </a:rPr>
              <a:t>o </a:t>
            </a:r>
            <a:r>
              <a:rPr lang="cs-CZ" dirty="0">
                <a:latin typeface="Avenir Next LT Pro"/>
              </a:rPr>
              <a:t>více než 1/3</a:t>
            </a:r>
          </a:p>
          <a:p>
            <a:r>
              <a:rPr lang="cs-CZ" dirty="0"/>
              <a:t>Meziročně </a:t>
            </a:r>
            <a:r>
              <a:rPr lang="cs-CZ" b="1" dirty="0"/>
              <a:t>klesl prodej</a:t>
            </a:r>
            <a:r>
              <a:rPr lang="cs-CZ" dirty="0"/>
              <a:t> vozů cca o 4.5 %</a:t>
            </a:r>
          </a:p>
          <a:p>
            <a:r>
              <a:rPr lang="cs-CZ" dirty="0"/>
              <a:t>Oproti minulému roku se celosvětově </a:t>
            </a:r>
            <a:r>
              <a:rPr lang="cs-CZ" b="1" dirty="0"/>
              <a:t>snížil prodej</a:t>
            </a:r>
            <a:r>
              <a:rPr lang="cs-CZ" dirty="0"/>
              <a:t> elektrických modelů cca o 10 %</a:t>
            </a:r>
          </a:p>
          <a:p>
            <a:r>
              <a:rPr lang="cs-CZ" dirty="0"/>
              <a:t>Oproti minulému roku je 15 % </a:t>
            </a:r>
            <a:r>
              <a:rPr lang="cs-CZ" b="1" dirty="0"/>
              <a:t>pokles</a:t>
            </a:r>
            <a:r>
              <a:rPr lang="cs-CZ" dirty="0"/>
              <a:t> prodeje v Číně a cca 6.4 % </a:t>
            </a:r>
            <a:r>
              <a:rPr lang="cs-CZ" b="1" dirty="0"/>
              <a:t>růst</a:t>
            </a:r>
            <a:r>
              <a:rPr lang="cs-CZ" dirty="0"/>
              <a:t> v Severní Americe</a:t>
            </a:r>
          </a:p>
          <a:p>
            <a:r>
              <a:rPr lang="cs-CZ" dirty="0"/>
              <a:t>Oproti minulému roku se </a:t>
            </a:r>
            <a:r>
              <a:rPr lang="cs-CZ" b="1" dirty="0"/>
              <a:t>zvýšily tržby</a:t>
            </a:r>
            <a:r>
              <a:rPr lang="cs-CZ" dirty="0"/>
              <a:t> společnosti cca o 3.7 %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2738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CB84B-48BA-0162-B395-B55963A13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VOW.DE VS VOW3.DE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49962C-91EA-2183-DBE4-D4DC10C0F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b="1" u="sng" dirty="0"/>
              <a:t>VOW.DE:</a:t>
            </a:r>
            <a:endParaRPr lang="cs-CZ" dirty="0"/>
          </a:p>
          <a:p>
            <a:r>
              <a:rPr lang="cs-CZ" dirty="0"/>
              <a:t>označuje kmenové akcie Volkswagenu s hlasovacími právy</a:t>
            </a:r>
          </a:p>
          <a:p>
            <a:endParaRPr lang="cs-CZ" dirty="0"/>
          </a:p>
          <a:p>
            <a:r>
              <a:rPr lang="cs-CZ" b="1" u="sng" dirty="0"/>
              <a:t>VOW3.DE:</a:t>
            </a:r>
            <a:endParaRPr lang="en-US" dirty="0"/>
          </a:p>
          <a:p>
            <a:r>
              <a:rPr lang="cs-CZ" dirty="0"/>
              <a:t>preferenční akcie, které nenesou hlasovací práva, ale obvykle nabízí vyšší dividendu</a:t>
            </a:r>
          </a:p>
          <a:p>
            <a:r>
              <a:rPr lang="cs-CZ" dirty="0"/>
              <a:t>pro menší akcionáře více preferovaná varianta</a:t>
            </a:r>
            <a:endParaRPr lang="en-US" dirty="0"/>
          </a:p>
          <a:p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2960569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64C8B9-3591-9255-6668-04399A7B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Připomeneme si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CDE5B5-511A-01CF-D539-1A9FC1A4A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1900" b="1" dirty="0">
                <a:latin typeface="Avenir Next LT Pro"/>
              </a:rPr>
              <a:t>P/E Ratio</a:t>
            </a:r>
            <a:r>
              <a:rPr lang="cs-CZ" sz="1900" dirty="0">
                <a:latin typeface="Avenir Next LT Pro"/>
              </a:rPr>
              <a:t> = </a:t>
            </a:r>
            <a:r>
              <a:rPr lang="cs-CZ" sz="1900" dirty="0" err="1">
                <a:latin typeface="Avenir Next LT Pro"/>
              </a:rPr>
              <a:t>Price</a:t>
            </a:r>
            <a:r>
              <a:rPr lang="cs-CZ" sz="1900" dirty="0">
                <a:latin typeface="Avenir Next LT Pro"/>
              </a:rPr>
              <a:t> per </a:t>
            </a:r>
            <a:r>
              <a:rPr lang="cs-CZ" sz="1900" dirty="0" err="1">
                <a:latin typeface="Avenir Next LT Pro"/>
              </a:rPr>
              <a:t>Share</a:t>
            </a:r>
            <a:r>
              <a:rPr lang="cs-CZ" sz="1900" dirty="0">
                <a:latin typeface="Avenir Next LT Pro"/>
              </a:rPr>
              <a:t> / </a:t>
            </a:r>
            <a:r>
              <a:rPr lang="cs-CZ" sz="1900" dirty="0" err="1">
                <a:latin typeface="Avenir Next LT Pro"/>
              </a:rPr>
              <a:t>Earnings</a:t>
            </a:r>
            <a:r>
              <a:rPr lang="cs-CZ" sz="1900" dirty="0">
                <a:latin typeface="Avenir Next LT Pro"/>
              </a:rPr>
              <a:t> per </a:t>
            </a:r>
            <a:r>
              <a:rPr lang="cs-CZ" sz="1900" dirty="0" err="1">
                <a:latin typeface="Avenir Next LT Pro"/>
              </a:rPr>
              <a:t>Share</a:t>
            </a:r>
            <a:r>
              <a:rPr lang="cs-CZ" sz="1900" dirty="0">
                <a:latin typeface="Avenir Next LT Pro"/>
              </a:rPr>
              <a:t> (EPS)</a:t>
            </a:r>
            <a:endParaRPr lang="en-US" sz="1900" dirty="0">
              <a:latin typeface="Avenir Next LT Pro"/>
            </a:endParaRPr>
          </a:p>
          <a:p>
            <a:r>
              <a:rPr lang="cs-CZ" sz="1900" b="1" dirty="0">
                <a:latin typeface="Avenir Next LT Pro"/>
              </a:rPr>
              <a:t>Forward Dividend (9.06)</a:t>
            </a:r>
            <a:r>
              <a:rPr lang="cs-CZ" sz="1900" dirty="0">
                <a:latin typeface="Avenir Next LT Pro"/>
              </a:rPr>
              <a:t> -  společnost očekává vyplatit </a:t>
            </a:r>
            <a:r>
              <a:rPr lang="cs-CZ" sz="1900" b="1" dirty="0">
                <a:latin typeface="Avenir Next LT Pro"/>
              </a:rPr>
              <a:t>9.06 EUR</a:t>
            </a:r>
            <a:r>
              <a:rPr lang="cs-CZ" sz="1900" dirty="0">
                <a:latin typeface="Avenir Next LT Pro"/>
              </a:rPr>
              <a:t> </a:t>
            </a:r>
            <a:r>
              <a:rPr lang="cs-CZ" sz="1900" b="1" dirty="0">
                <a:latin typeface="Avenir Next LT Pro"/>
              </a:rPr>
              <a:t>za akcii</a:t>
            </a:r>
            <a:r>
              <a:rPr lang="cs-CZ" sz="1900" dirty="0">
                <a:latin typeface="Avenir Next LT Pro"/>
              </a:rPr>
              <a:t> na dividendě během následujících 12 měsíců</a:t>
            </a:r>
            <a:endParaRPr lang="en-US" sz="1900" dirty="0">
              <a:latin typeface="Avenir Next LT Pro"/>
            </a:endParaRPr>
          </a:p>
          <a:p>
            <a:r>
              <a:rPr lang="cs-CZ" sz="1900" b="1" dirty="0">
                <a:latin typeface="Avenir Next LT Pro"/>
              </a:rPr>
              <a:t>Forward </a:t>
            </a:r>
            <a:r>
              <a:rPr lang="cs-CZ" sz="1900" b="1" dirty="0" err="1">
                <a:latin typeface="Avenir Next LT Pro"/>
              </a:rPr>
              <a:t>Yield</a:t>
            </a:r>
            <a:r>
              <a:rPr lang="cs-CZ" sz="1900" b="1" dirty="0">
                <a:latin typeface="Avenir Next LT Pro"/>
              </a:rPr>
              <a:t> (11.08%)</a:t>
            </a:r>
            <a:r>
              <a:rPr lang="cs-CZ" sz="1900" dirty="0">
                <a:latin typeface="Avenir Next LT Pro"/>
              </a:rPr>
              <a:t> -  předpokládaná výplata dividendy ve výši </a:t>
            </a:r>
            <a:r>
              <a:rPr lang="cs-CZ" sz="1900" b="1" dirty="0">
                <a:latin typeface="Avenir Next LT Pro"/>
              </a:rPr>
              <a:t>9,06 EUR</a:t>
            </a:r>
            <a:r>
              <a:rPr lang="cs-CZ" sz="1900" dirty="0">
                <a:latin typeface="Avenir Next LT Pro"/>
              </a:rPr>
              <a:t> </a:t>
            </a:r>
            <a:r>
              <a:rPr lang="cs-CZ" sz="1900" dirty="0">
                <a:ea typeface="+mn-lt"/>
                <a:cs typeface="+mn-lt"/>
              </a:rPr>
              <a:t>na akcii by měla představovat 11,08 % aktuální ceny akcií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218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95971-CA4C-2316-71C0-131C76338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  <a:ea typeface="+mj-lt"/>
                <a:cs typeface="+mj-lt"/>
              </a:rPr>
              <a:t>Vývoj hodnoty</a:t>
            </a:r>
            <a:endParaRPr lang="cs-CZ" dirty="0">
              <a:solidFill>
                <a:srgbClr val="000000"/>
              </a:solidFill>
              <a:ea typeface="+mj-lt"/>
              <a:cs typeface="+mj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94E5CC-A41C-3CB0-B733-661D4079D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b="1" u="sng" dirty="0">
                <a:latin typeface="Avenir Next LT Pro"/>
              </a:rPr>
              <a:t>VOW3.DE:</a:t>
            </a:r>
            <a:r>
              <a:rPr lang="cs-CZ" b="1" dirty="0">
                <a:latin typeface="Avenir Next LT Pro"/>
              </a:rPr>
              <a:t> </a:t>
            </a:r>
            <a:r>
              <a:rPr lang="cs-CZ" dirty="0">
                <a:latin typeface="Avenir Next LT Pro"/>
              </a:rPr>
              <a:t>za poslední rok ztráta 24.6 %</a:t>
            </a:r>
            <a:endParaRPr lang="cs-CZ" dirty="0"/>
          </a:p>
          <a:p>
            <a:r>
              <a:rPr lang="cs-CZ" b="1" u="sng" dirty="0">
                <a:latin typeface="Avenir Next LT Pro"/>
              </a:rPr>
              <a:t>VOW.DE:</a:t>
            </a:r>
            <a:r>
              <a:rPr lang="cs-CZ" b="1" dirty="0">
                <a:latin typeface="Avenir Next LT Pro"/>
              </a:rPr>
              <a:t> </a:t>
            </a:r>
            <a:r>
              <a:rPr lang="cs-CZ" dirty="0">
                <a:latin typeface="Avenir Next LT Pro"/>
              </a:rPr>
              <a:t>za poslední rok ztráta 30.4 %</a:t>
            </a:r>
            <a:endParaRPr lang="cs-CZ" dirty="0"/>
          </a:p>
          <a:p>
            <a:endParaRPr lang="cs-CZ" dirty="0">
              <a:latin typeface="Avenir Next LT Pro"/>
            </a:endParaRPr>
          </a:p>
          <a:p>
            <a:r>
              <a:rPr lang="cs-CZ" b="1" u="sng" dirty="0"/>
              <a:t>STLA (</a:t>
            </a:r>
            <a:r>
              <a:rPr lang="cs-CZ" b="1" u="sng" dirty="0" err="1"/>
              <a:t>Stellantis</a:t>
            </a:r>
            <a:r>
              <a:rPr lang="cs-CZ" b="1" u="sng" dirty="0"/>
              <a:t>):</a:t>
            </a:r>
            <a:r>
              <a:rPr lang="cs-CZ" b="1" dirty="0"/>
              <a:t> </a:t>
            </a:r>
            <a:r>
              <a:rPr lang="cs-CZ" dirty="0"/>
              <a:t>za poslední rok ztráta 34.6 %</a:t>
            </a:r>
            <a:endParaRPr lang="en-US" dirty="0"/>
          </a:p>
          <a:p>
            <a:endParaRPr lang="cs-CZ" dirty="0"/>
          </a:p>
          <a:p>
            <a:r>
              <a:rPr lang="cs-CZ" b="1" u="sng" dirty="0">
                <a:latin typeface="Segoe UI"/>
                <a:cs typeface="Segoe UI"/>
              </a:rPr>
              <a:t>Vybrané podíly Volkswagenu v jiných firmách:</a:t>
            </a:r>
            <a:endParaRPr lang="en-US" dirty="0">
              <a:latin typeface="Segoe UI"/>
              <a:cs typeface="Segoe UI"/>
            </a:endParaRPr>
          </a:p>
          <a:p>
            <a:r>
              <a:rPr lang="cs-CZ" dirty="0">
                <a:latin typeface="Segoe UI"/>
                <a:cs typeface="Segoe UI"/>
              </a:rPr>
              <a:t>39 (</a:t>
            </a:r>
            <a:r>
              <a:rPr lang="en-GB" dirty="0">
                <a:latin typeface="Segoe UI"/>
                <a:cs typeface="Segoe UI"/>
              </a:rPr>
              <a:t>Porsche</a:t>
            </a:r>
            <a:r>
              <a:rPr lang="cs-CZ" dirty="0">
                <a:latin typeface="Segoe UI"/>
                <a:cs typeface="Segoe UI"/>
              </a:rPr>
              <a:t> ) +13 (</a:t>
            </a:r>
            <a:r>
              <a:rPr lang="en-GB" dirty="0">
                <a:latin typeface="Segoe UI"/>
                <a:cs typeface="Segoe UI"/>
              </a:rPr>
              <a:t>TRATON</a:t>
            </a:r>
            <a:r>
              <a:rPr lang="cs-CZ" dirty="0">
                <a:latin typeface="Segoe UI"/>
                <a:cs typeface="Segoe UI"/>
              </a:rPr>
              <a:t> ) +1 (</a:t>
            </a:r>
            <a:r>
              <a:rPr lang="cs-CZ" dirty="0" err="1">
                <a:latin typeface="Segoe UI"/>
                <a:cs typeface="Segoe UI"/>
              </a:rPr>
              <a:t>Rivian</a:t>
            </a:r>
            <a:r>
              <a:rPr lang="cs-CZ" dirty="0">
                <a:latin typeface="Segoe UI"/>
                <a:cs typeface="Segoe UI"/>
              </a:rPr>
              <a:t>) = </a:t>
            </a:r>
            <a:r>
              <a:rPr lang="cs-CZ" dirty="0">
                <a:solidFill>
                  <a:srgbClr val="000000"/>
                </a:solidFill>
                <a:latin typeface="Segoe UI"/>
                <a:cs typeface="Segoe UI"/>
              </a:rPr>
              <a:t>53 B</a:t>
            </a:r>
            <a:endParaRPr lang="en-US" dirty="0">
              <a:latin typeface="Segoe UI"/>
              <a:cs typeface="Segoe UI"/>
            </a:endParaRPr>
          </a:p>
          <a:p>
            <a:endParaRPr lang="cs-CZ" dirty="0"/>
          </a:p>
          <a:p>
            <a:endParaRPr lang="cs-CZ" dirty="0"/>
          </a:p>
          <a:p>
            <a:endParaRPr lang="cs-CZ" b="1" u="sng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2069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64C8B9-3591-9255-6668-04399A7B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Srovnání s konkurencí </a:t>
            </a:r>
            <a:r>
              <a:rPr lang="cs-CZ" dirty="0">
                <a:ea typeface="+mj-lt"/>
                <a:cs typeface="+mj-lt"/>
              </a:rPr>
              <a:t>dle </a:t>
            </a:r>
            <a:br>
              <a:rPr lang="cs-CZ" dirty="0">
                <a:ea typeface="+mj-lt"/>
                <a:cs typeface="+mj-lt"/>
              </a:rPr>
            </a:br>
            <a:r>
              <a:rPr lang="cs-CZ" dirty="0" err="1">
                <a:ea typeface="+mj-lt"/>
                <a:cs typeface="+mj-lt"/>
              </a:rPr>
              <a:t>yahoo</a:t>
            </a:r>
            <a:r>
              <a:rPr lang="cs-CZ" dirty="0">
                <a:ea typeface="+mj-lt"/>
                <a:cs typeface="+mj-lt"/>
              </a:rPr>
              <a:t> finance</a:t>
            </a:r>
            <a:r>
              <a:rPr lang="cs-CZ" dirty="0"/>
              <a:t> ze dne 26.11.2024 (ÚT)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CDE5B5-511A-01CF-D539-1A9FC1A4A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b="1" u="sng" dirty="0">
                <a:latin typeface="Avenir Next LT Pro"/>
              </a:rPr>
              <a:t>VOW3.DE (Volkswagen):</a:t>
            </a:r>
            <a:r>
              <a:rPr lang="cs-CZ" b="1" dirty="0">
                <a:latin typeface="Avenir Next LT Pro"/>
              </a:rPr>
              <a:t>                                           </a:t>
            </a:r>
            <a:r>
              <a:rPr lang="cs-CZ" b="1" u="sng" dirty="0">
                <a:latin typeface="Avenir Next LT Pro"/>
              </a:rPr>
              <a:t>STLA (</a:t>
            </a:r>
            <a:r>
              <a:rPr lang="cs-CZ" b="1" u="sng" dirty="0" err="1">
                <a:latin typeface="Avenir Next LT Pro"/>
              </a:rPr>
              <a:t>Stellantis</a:t>
            </a:r>
            <a:r>
              <a:rPr lang="cs-CZ" b="1" u="sng" dirty="0">
                <a:latin typeface="Avenir Next LT Pro"/>
              </a:rPr>
              <a:t>):</a:t>
            </a:r>
            <a:r>
              <a:rPr lang="cs-CZ" b="1" dirty="0">
                <a:latin typeface="Avenir Next LT Pro"/>
              </a:rPr>
              <a:t> </a:t>
            </a:r>
            <a:endParaRPr lang="cs-CZ" dirty="0">
              <a:latin typeface="Avenir Next LT Pro"/>
            </a:endParaRPr>
          </a:p>
          <a:p>
            <a:endParaRPr lang="cs-CZ" b="1" dirty="0">
              <a:latin typeface="Avenir Next LT Pro"/>
            </a:endParaRPr>
          </a:p>
          <a:p>
            <a:endParaRPr lang="cs-CZ" b="1" u="sng" dirty="0">
              <a:latin typeface="Avenir Next LT Pro"/>
            </a:endParaRPr>
          </a:p>
          <a:p>
            <a:endParaRPr lang="cs-CZ" b="1" u="sng" dirty="0">
              <a:latin typeface="Avenir Next LT Pro"/>
            </a:endParaRPr>
          </a:p>
          <a:p>
            <a:r>
              <a:rPr lang="cs-CZ" b="1" u="sng" dirty="0">
                <a:solidFill>
                  <a:srgbClr val="000000"/>
                </a:solidFill>
              </a:rPr>
              <a:t>F (Ford Motor </a:t>
            </a:r>
            <a:r>
              <a:rPr lang="cs-CZ" b="1" u="sng" err="1">
                <a:solidFill>
                  <a:srgbClr val="000000"/>
                </a:solidFill>
              </a:rPr>
              <a:t>Company</a:t>
            </a:r>
            <a:r>
              <a:rPr lang="cs-CZ" b="1" u="sng" dirty="0">
                <a:solidFill>
                  <a:srgbClr val="000000"/>
                </a:solidFill>
              </a:rPr>
              <a:t>):</a:t>
            </a:r>
            <a:r>
              <a:rPr lang="cs-CZ" b="1" dirty="0">
                <a:solidFill>
                  <a:srgbClr val="000000"/>
                </a:solidFill>
              </a:rPr>
              <a:t>                                          </a:t>
            </a:r>
            <a:r>
              <a:rPr lang="cs-CZ" b="1" u="sng" dirty="0">
                <a:solidFill>
                  <a:srgbClr val="000000"/>
                </a:solidFill>
              </a:rPr>
              <a:t>TM (Toyota Motor </a:t>
            </a:r>
            <a:r>
              <a:rPr lang="cs-CZ" b="1" u="sng" err="1">
                <a:solidFill>
                  <a:srgbClr val="000000"/>
                </a:solidFill>
              </a:rPr>
              <a:t>Corporation</a:t>
            </a:r>
            <a:r>
              <a:rPr lang="cs-CZ" b="1" u="sng" dirty="0">
                <a:solidFill>
                  <a:srgbClr val="000000"/>
                </a:solidFill>
              </a:rPr>
              <a:t>):</a:t>
            </a:r>
            <a:endParaRPr lang="cs-CZ" dirty="0">
              <a:solidFill>
                <a:srgbClr val="000000"/>
              </a:solidFill>
            </a:endParaRPr>
          </a:p>
          <a:p>
            <a:r>
              <a:rPr lang="cs-CZ" b="1" u="sng" dirty="0">
                <a:solidFill>
                  <a:srgbClr val="000000"/>
                </a:solidFill>
              </a:rPr>
              <a:t>Ford Motor </a:t>
            </a:r>
            <a:r>
              <a:rPr lang="cs-CZ" b="1" u="sng" dirty="0" err="1">
                <a:solidFill>
                  <a:srgbClr val="000000"/>
                </a:solidFill>
              </a:rPr>
              <a:t>Company</a:t>
            </a:r>
            <a:r>
              <a:rPr lang="cs-CZ" b="1" u="sng" dirty="0">
                <a:solidFill>
                  <a:srgbClr val="000000"/>
                </a:solidFill>
              </a:rPr>
              <a:t>):</a:t>
            </a:r>
            <a:endParaRPr lang="cs-CZ">
              <a:solidFill>
                <a:srgbClr val="000000"/>
              </a:solidFill>
            </a:endParaRPr>
          </a:p>
          <a:p>
            <a:endParaRPr lang="cs-CZ" b="1" u="sng" dirty="0"/>
          </a:p>
        </p:txBody>
      </p:sp>
      <p:pic>
        <p:nvPicPr>
          <p:cNvPr id="4" name="Obrázek 3" descr="Obsah obrázku text, snímek obrazovky, Písmo, řada/pruh&#10;&#10;Popis se vygeneroval automaticky.">
            <a:extLst>
              <a:ext uri="{FF2B5EF4-FFF2-40B4-BE49-F238E27FC236}">
                <a16:creationId xmlns:a16="http://schemas.microsoft.com/office/drawing/2014/main" id="{FED93A39-B5D7-EF9B-C481-021C77A83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" y="3226594"/>
            <a:ext cx="5419725" cy="1333500"/>
          </a:xfrm>
          <a:prstGeom prst="rect">
            <a:avLst/>
          </a:prstGeom>
        </p:spPr>
      </p:pic>
      <p:pic>
        <p:nvPicPr>
          <p:cNvPr id="5" name="Obrázek 4" descr="Obsah obrázku text, snímek obrazovky, Písmo, řada/pruh&#10;&#10;Popis se vygeneroval automaticky.">
            <a:extLst>
              <a:ext uri="{FF2B5EF4-FFF2-40B4-BE49-F238E27FC236}">
                <a16:creationId xmlns:a16="http://schemas.microsoft.com/office/drawing/2014/main" id="{E78305B2-D991-453A-52B7-8EAFD6711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556" y="3221831"/>
            <a:ext cx="5362575" cy="1295400"/>
          </a:xfrm>
          <a:prstGeom prst="rect">
            <a:avLst/>
          </a:prstGeom>
        </p:spPr>
      </p:pic>
      <p:pic>
        <p:nvPicPr>
          <p:cNvPr id="6" name="Obrázek 5" descr="Obsah obrázku text, snímek obrazovky, Písmo, řada/pruh&#10;&#10;Popis se vygeneroval automaticky.">
            <a:extLst>
              <a:ext uri="{FF2B5EF4-FFF2-40B4-BE49-F238E27FC236}">
                <a16:creationId xmlns:a16="http://schemas.microsoft.com/office/drawing/2014/main" id="{AB845F18-AFC0-09CE-CA0A-F6588601D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" y="5091113"/>
            <a:ext cx="5305425" cy="1247775"/>
          </a:xfrm>
          <a:prstGeom prst="rect">
            <a:avLst/>
          </a:prstGeom>
        </p:spPr>
      </p:pic>
      <p:pic>
        <p:nvPicPr>
          <p:cNvPr id="7" name="Obrázek 6" descr="Obsah obrázku text, snímek obrazovky, Písmo, řada/pruh&#10;&#10;Popis se vygeneroval automaticky.">
            <a:extLst>
              <a:ext uri="{FF2B5EF4-FFF2-40B4-BE49-F238E27FC236}">
                <a16:creationId xmlns:a16="http://schemas.microsoft.com/office/drawing/2014/main" id="{3FDF2AB9-32D9-ECC6-00AE-5AE1DEDFA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0319" y="5043487"/>
            <a:ext cx="535305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26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CB84B-48BA-0162-B395-B55963A13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1692208" cy="1687513"/>
          </a:xfrm>
        </p:spPr>
        <p:txBody>
          <a:bodyPr>
            <a:normAutofit/>
          </a:bodyPr>
          <a:lstStyle/>
          <a:p>
            <a:r>
              <a:rPr lang="cs-CZ" dirty="0"/>
              <a:t>UPOZORNĚNÍ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49962C-91EA-2183-DBE4-D4DC10C0F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3200" dirty="0"/>
              <a:t>Danou přednášku </a:t>
            </a:r>
            <a:r>
              <a:rPr lang="cs-CZ" sz="3200" b="1" dirty="0"/>
              <a:t>NEBERTE </a:t>
            </a:r>
            <a:r>
              <a:rPr lang="cs-CZ" sz="3200" dirty="0"/>
              <a:t>v žádném případě jako doporučení pro nákup společnosti </a:t>
            </a:r>
            <a:r>
              <a:rPr lang="cs-CZ" sz="3200" dirty="0">
                <a:solidFill>
                  <a:srgbClr val="000000"/>
                </a:solidFill>
                <a:latin typeface="Avenir Next LT Pro"/>
              </a:rPr>
              <a:t>Volkswagen AG</a:t>
            </a:r>
            <a:endParaRPr lang="cs-CZ" sz="3200" dirty="0"/>
          </a:p>
          <a:p>
            <a:endParaRPr lang="cs-CZ" sz="1800" dirty="0">
              <a:solidFill>
                <a:srgbClr val="000000"/>
              </a:solidFill>
              <a:latin typeface="Avenir Next LT Pro"/>
            </a:endParaRPr>
          </a:p>
          <a:p>
            <a:r>
              <a:rPr lang="cs-CZ" sz="3200" dirty="0">
                <a:solidFill>
                  <a:srgbClr val="000000"/>
                </a:solidFill>
                <a:latin typeface="Avenir Next LT Pro"/>
              </a:rPr>
              <a:t>Přednáška slouží </a:t>
            </a:r>
            <a:r>
              <a:rPr lang="cs-CZ" sz="3200" b="1" dirty="0">
                <a:solidFill>
                  <a:srgbClr val="000000"/>
                </a:solidFill>
                <a:latin typeface="Avenir Next LT Pro"/>
              </a:rPr>
              <a:t>pouze</a:t>
            </a:r>
            <a:r>
              <a:rPr lang="cs-CZ" sz="3200" dirty="0">
                <a:solidFill>
                  <a:srgbClr val="000000"/>
                </a:solidFill>
                <a:latin typeface="Avenir Next LT Pro"/>
              </a:rPr>
              <a:t> pro informační účely</a:t>
            </a:r>
          </a:p>
        </p:txBody>
      </p:sp>
    </p:spTree>
    <p:extLst>
      <p:ext uri="{BB962C8B-B14F-4D97-AF65-F5344CB8AC3E}">
        <p14:creationId xmlns:p14="http://schemas.microsoft.com/office/powerpoint/2010/main" val="3759510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96093" y="384174"/>
            <a:ext cx="5184053" cy="3049587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cs-CZ" sz="7200" b="1" dirty="0">
                <a:ea typeface="+mj-lt"/>
                <a:cs typeface="+mj-lt"/>
              </a:rPr>
              <a:t>DĚKUJEME VÁM ZA POZORNOST!</a:t>
            </a:r>
            <a:endParaRPr lang="cs-CZ" sz="7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11467" y="4868141"/>
            <a:ext cx="5543925" cy="135485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2700" b="1" dirty="0">
                <a:latin typeface="Arial"/>
                <a:cs typeface="Arial"/>
              </a:rPr>
              <a:t>Jan </a:t>
            </a:r>
            <a:r>
              <a:rPr lang="cs-CZ" sz="2700" b="1" err="1">
                <a:latin typeface="Arial"/>
                <a:cs typeface="Arial"/>
              </a:rPr>
              <a:t>Zemčík</a:t>
            </a:r>
            <a:r>
              <a:rPr lang="cs-CZ" sz="2700" b="1" dirty="0">
                <a:latin typeface="Arial"/>
                <a:cs typeface="Arial"/>
              </a:rPr>
              <a:t> a Stanislav Svoboda</a:t>
            </a:r>
          </a:p>
          <a:p>
            <a:r>
              <a:rPr lang="cs-CZ" sz="2700" b="1" dirty="0">
                <a:latin typeface="Arial"/>
                <a:cs typeface="Arial"/>
              </a:rPr>
              <a:t>28.11.2024</a:t>
            </a:r>
          </a:p>
        </p:txBody>
      </p:sp>
      <p:pic>
        <p:nvPicPr>
          <p:cNvPr id="7" name="Obrázek 6" descr="Obsah obrázku vozidlo, Pozemní vozidlo, kolo, Luxusní vozidlo&#10;&#10;Popis se vygeneroval automaticky.">
            <a:extLst>
              <a:ext uri="{FF2B5EF4-FFF2-40B4-BE49-F238E27FC236}">
                <a16:creationId xmlns:a16="http://schemas.microsoft.com/office/drawing/2014/main" id="{98857745-8C17-BD0E-453D-161483A60A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321" b="2"/>
          <a:stretch/>
        </p:blipFill>
        <p:spPr>
          <a:xfrm>
            <a:off x="6082781" y="1"/>
            <a:ext cx="3132657" cy="2300894"/>
          </a:xfrm>
          <a:prstGeom prst="rect">
            <a:avLst/>
          </a:prstGeom>
        </p:spPr>
      </p:pic>
      <p:pic>
        <p:nvPicPr>
          <p:cNvPr id="8" name="Obrázek 7" descr="Obsah obrázku obloha, auto, vozidlo, Pozemní vozidlo&#10;&#10;Popis se vygeneroval automaticky.">
            <a:extLst>
              <a:ext uri="{FF2B5EF4-FFF2-40B4-BE49-F238E27FC236}">
                <a16:creationId xmlns:a16="http://schemas.microsoft.com/office/drawing/2014/main" id="{9A9552BD-2B8A-5FC6-2401-BA9516288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3762" y="-5087"/>
            <a:ext cx="3003569" cy="2296332"/>
          </a:xfrm>
          <a:prstGeom prst="rect">
            <a:avLst/>
          </a:prstGeom>
        </p:spPr>
      </p:pic>
      <p:pic>
        <p:nvPicPr>
          <p:cNvPr id="9" name="Obrázek 8" descr="Obsah obrázku Pozemní vozidlo, vozidlo, kolo, pneumatika&#10;&#10;Popis se vygeneroval automaticky.">
            <a:extLst>
              <a:ext uri="{FF2B5EF4-FFF2-40B4-BE49-F238E27FC236}">
                <a16:creationId xmlns:a16="http://schemas.microsoft.com/office/drawing/2014/main" id="{FE4E923F-ADED-2269-AF6C-1B22AAB6E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053" y="2297803"/>
            <a:ext cx="3135110" cy="1920048"/>
          </a:xfrm>
          <a:prstGeom prst="rect">
            <a:avLst/>
          </a:prstGeom>
        </p:spPr>
      </p:pic>
      <p:pic>
        <p:nvPicPr>
          <p:cNvPr id="12" name="Obrázek 11" descr="Obsah obrázku venku, vozidlo, Pozemní vozidlo, kolo&#10;&#10;Popis se vygeneroval automaticky.">
            <a:extLst>
              <a:ext uri="{FF2B5EF4-FFF2-40B4-BE49-F238E27FC236}">
                <a16:creationId xmlns:a16="http://schemas.microsoft.com/office/drawing/2014/main" id="{08A1DC64-9CD5-3F93-8BB2-E5CAFCBCE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7442" y="2291211"/>
            <a:ext cx="3018578" cy="1932210"/>
          </a:xfrm>
          <a:prstGeom prst="rect">
            <a:avLst/>
          </a:prstGeom>
        </p:spPr>
      </p:pic>
      <p:pic>
        <p:nvPicPr>
          <p:cNvPr id="4" name="Obrázek 3" descr="Obsah obrázku text, logo, Písmo, snímek obrazovky&#10;&#10;Popis se vygeneroval automaticky.">
            <a:extLst>
              <a:ext uri="{FF2B5EF4-FFF2-40B4-BE49-F238E27FC236}">
                <a16:creationId xmlns:a16="http://schemas.microsoft.com/office/drawing/2014/main" id="{E1CAB134-A314-FCDC-DFFA-8E3847F5AA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2251" y="4668584"/>
            <a:ext cx="6208803" cy="1750325"/>
          </a:xfrm>
          <a:prstGeom prst="rect">
            <a:avLst/>
          </a:prstGeom>
        </p:spPr>
      </p:pic>
      <p:pic>
        <p:nvPicPr>
          <p:cNvPr id="6" name="Obrázek 5" descr="Obsah obrázku snímek obrazovky, černá, design&#10;&#10;Popis se vygeneroval automaticky.">
            <a:extLst>
              <a:ext uri="{FF2B5EF4-FFF2-40B4-BE49-F238E27FC236}">
                <a16:creationId xmlns:a16="http://schemas.microsoft.com/office/drawing/2014/main" id="{D192FCC8-1DFE-5868-A4CD-AD0ABC1B78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26287"/>
            <a:ext cx="12213771" cy="427997"/>
          </a:xfrm>
          <a:prstGeom prst="rect">
            <a:avLst/>
          </a:prstGeom>
        </p:spPr>
      </p:pic>
      <p:pic>
        <p:nvPicPr>
          <p:cNvPr id="10" name="Obrázek 9" descr="Obsah obrázku snímek obrazovky, černá, design&#10;&#10;Popis se vygeneroval automaticky.">
            <a:extLst>
              <a:ext uri="{FF2B5EF4-FFF2-40B4-BE49-F238E27FC236}">
                <a16:creationId xmlns:a16="http://schemas.microsoft.com/office/drawing/2014/main" id="{0F10A098-A064-1496-3826-CE02B2DA66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5114" y="4216488"/>
            <a:ext cx="6106886" cy="36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82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C0C8D2-7790-8424-9B9D-05831A58E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0FF555-716F-9EB0-2B80-B13170809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cs-CZ" dirty="0">
                <a:ea typeface="+mn-lt"/>
                <a:cs typeface="+mn-lt"/>
                <a:hlinkClick r:id="rId2"/>
              </a:rPr>
              <a:t>https://finance.yahoo.com/</a:t>
            </a:r>
            <a:endParaRPr lang="cs-CZ"/>
          </a:p>
          <a:p>
            <a:r>
              <a:rPr lang="cs-CZ" dirty="0">
                <a:ea typeface="+mn-lt"/>
                <a:cs typeface="+mn-lt"/>
                <a:hlinkClick r:id="rId3"/>
              </a:rPr>
              <a:t>https://www.volkswagen-group.com/</a:t>
            </a:r>
          </a:p>
          <a:p>
            <a:r>
              <a:rPr lang="cs-CZ" dirty="0">
                <a:ea typeface="+mn-lt"/>
                <a:cs typeface="+mn-lt"/>
                <a:hlinkClick r:id="rId4"/>
              </a:rPr>
              <a:t>https://www.dw.com/en/germany-inks-deal-with-chinas-cosco-on-hamburg-port/a-65586131</a:t>
            </a:r>
            <a:endParaRPr lang="cs-CZ">
              <a:ea typeface="+mn-lt"/>
              <a:cs typeface="+mn-lt"/>
            </a:endParaRPr>
          </a:p>
          <a:p>
            <a:r>
              <a:rPr lang="cs-CZ" dirty="0">
                <a:ea typeface="+mn-lt"/>
                <a:cs typeface="+mn-lt"/>
                <a:hlinkClick r:id="rId5"/>
              </a:rPr>
              <a:t>https://www.usgs.gov/</a:t>
            </a:r>
            <a:endParaRPr lang="cs-CZ"/>
          </a:p>
          <a:p>
            <a:r>
              <a:rPr lang="cs-CZ" dirty="0">
                <a:ea typeface="+mn-lt"/>
                <a:cs typeface="+mn-lt"/>
                <a:hlinkClick r:id="rId6"/>
              </a:rPr>
              <a:t>https://www.mining.com/</a:t>
            </a:r>
            <a:endParaRPr lang="cs-CZ"/>
          </a:p>
          <a:p>
            <a:r>
              <a:rPr lang="cs-CZ" dirty="0">
                <a:ea typeface="+mn-lt"/>
                <a:cs typeface="+mn-lt"/>
                <a:hlinkClick r:id="rId7"/>
              </a:rPr>
              <a:t>https://chinaglobalsouth.com/</a:t>
            </a:r>
            <a:endParaRPr lang="cs-CZ">
              <a:ea typeface="+mn-lt"/>
              <a:cs typeface="+mn-lt"/>
            </a:endParaRPr>
          </a:p>
          <a:p>
            <a:r>
              <a:rPr lang="cs-CZ" sz="1700" dirty="0">
                <a:ea typeface="+mn-lt"/>
                <a:cs typeface="+mn-lt"/>
                <a:hlinkClick r:id="rId8"/>
              </a:rPr>
              <a:t>https://www.novinky.cz/clanek/ekonomika-cinske-omezeni-vyvozu-germania-a-gallia-ohrozuje-zapadni-produkci-cipu-40485669?cwtkn=TlxLPlRETFxLPlRETEk-TE5cTl5PX0t-TF1SakxIXWpMTFlER0NcRHpMS0xMXExMfExPZkxITExGTExXTEw9TE5eTEh6TEd6TFp6THt6T2VMSkRMXEhMampOSExIWExEOUxZakxiXE91TEl4TERcTFhqTD05TkJqSD9qRmZMWjlMe0BPZ0RJUkxESWpfYExmPU9obk9ETE5iTERMTFdMTD1MTlRMSkRMXXpMZUxPRUxObkxKbExCOUxlTE9Lakg_akZmTFo5THtATExMI1RMTExMTExMTFpMTG08bWhgfXl0bTw6Pj87PTQ7Oz4jPT06bWhgfXl0bXd0QG9pakxpQ0d6</a:t>
            </a:r>
            <a:endParaRPr lang="cs-CZ" sz="1700">
              <a:ea typeface="+mn-lt"/>
              <a:cs typeface="+mn-lt"/>
            </a:endParaRPr>
          </a:p>
          <a:p>
            <a:endParaRPr lang="cs-CZ" dirty="0">
              <a:ea typeface="+mn-lt"/>
              <a:cs typeface="+mn-lt"/>
            </a:endParaRPr>
          </a:p>
          <a:p>
            <a:endParaRPr lang="cs-CZ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8787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C0C8D2-7790-8424-9B9D-05831A58E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0FF555-716F-9EB0-2B80-B13170809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47500" lnSpcReduction="20000"/>
          </a:bodyPr>
          <a:lstStyle/>
          <a:p>
            <a:r>
              <a:rPr lang="cs-CZ" dirty="0">
                <a:ea typeface="+mn-lt"/>
                <a:cs typeface="+mn-lt"/>
                <a:hlinkClick r:id="rId2"/>
              </a:rPr>
              <a:t>https://www.novinky.cz/tag/volkswagen-574</a:t>
            </a:r>
            <a:endParaRPr lang="cs-CZ"/>
          </a:p>
          <a:p>
            <a:r>
              <a:rPr lang="cs-CZ" dirty="0">
                <a:ea typeface="+mn-lt"/>
                <a:cs typeface="+mn-lt"/>
                <a:hlinkClick r:id="rId3"/>
              </a:rPr>
              <a:t>https://www.novinky.cz/clanek/auto-volkswagen-zverejnil-cast-uspornych-opatreni-odbory-hovori-o-toxickem-seznamu-40495228</a:t>
            </a:r>
            <a:endParaRPr lang="cs-CZ"/>
          </a:p>
          <a:p>
            <a:r>
              <a:rPr lang="cs-CZ" dirty="0">
                <a:ea typeface="+mn-lt"/>
                <a:cs typeface="+mn-lt"/>
                <a:hlinkClick r:id="rId4"/>
              </a:rPr>
              <a:t>https://www.novinky.cz/clanek/ekonomika-volkswagen-se-potaci-nad-propasti-cisla-zachranuje-skoda-auto-40495049</a:t>
            </a:r>
            <a:endParaRPr lang="cs-CZ"/>
          </a:p>
          <a:p>
            <a:r>
              <a:rPr lang="cs-CZ" dirty="0">
                <a:ea typeface="+mn-lt"/>
                <a:cs typeface="+mn-lt"/>
                <a:hlinkClick r:id="rId5"/>
              </a:rPr>
              <a:t>https://www.novinky.cz/clanek/ekonomika-volkswagen-zvazuje-v-ramci-uspor-snizeni-a-zmrazeni-mezd-40494791</a:t>
            </a:r>
            <a:endParaRPr lang="cs-CZ"/>
          </a:p>
          <a:p>
            <a:r>
              <a:rPr lang="cs-CZ" dirty="0">
                <a:ea typeface="+mn-lt"/>
                <a:cs typeface="+mn-lt"/>
                <a:hlinkClick r:id="rId6"/>
              </a:rPr>
              <a:t>https://www.garaz.cz/clanek/novinky-desetitisice-pracovnich-mist-v-ohrozeni-zavreni-az-trech-tovaren-je-to-pry-jedina-cesta-jak-udrzet-volkswagen-konkurenceschopny-21013568</a:t>
            </a:r>
            <a:endParaRPr lang="cs-CZ"/>
          </a:p>
          <a:p>
            <a:r>
              <a:rPr lang="cs-CZ" dirty="0">
                <a:ea typeface="+mn-lt"/>
                <a:cs typeface="+mn-lt"/>
                <a:hlinkClick r:id="rId7"/>
              </a:rPr>
              <a:t>https://www.novinky.cz/clanek/zahranicni-evropa-vw-i-nemecko-potopil-jejich-oslnivy-uspech-usuzuje-americky-denik-40493079</a:t>
            </a:r>
            <a:endParaRPr lang="cs-CZ"/>
          </a:p>
          <a:p>
            <a:r>
              <a:rPr lang="cs-CZ" dirty="0">
                <a:ea typeface="+mn-lt"/>
                <a:cs typeface="+mn-lt"/>
                <a:hlinkClick r:id="rId8"/>
              </a:rPr>
              <a:t>https://www.novinky.cz/clanek/ekonomika-propousteni-u-volkswagenu-40489506</a:t>
            </a:r>
            <a:endParaRPr lang="cs-CZ"/>
          </a:p>
          <a:p>
            <a:r>
              <a:rPr lang="cs-CZ" dirty="0">
                <a:ea typeface="+mn-lt"/>
                <a:cs typeface="+mn-lt"/>
                <a:hlinkClick r:id="rId9"/>
              </a:rPr>
              <a:t>https://www.seznamzpravy.cz/clanek/nazory-komentare-vw-na-kolenou-a-spolkova-vlada-nad-propasti-263581#dop_ab_variant=0&amp;dop_source_zone_name=zpravy.sznhp.box&amp;source=hp&amp;seq_no=1&amp;utm_campaign=&amp;utm_medium=z-boxiku&amp;utm_source=www.seznam.cz</a:t>
            </a:r>
            <a:endParaRPr lang="cs-CZ"/>
          </a:p>
          <a:p>
            <a:r>
              <a:rPr lang="cs-CZ" dirty="0">
                <a:ea typeface="+mn-lt"/>
                <a:cs typeface="+mn-lt"/>
                <a:hlinkClick r:id="rId10"/>
              </a:rPr>
              <a:t>https://www.novinky.cz/clanek/ekonomika-je-to-krize-jako-hrom-rika-sef-odboru-skody-auto-k-deni-v-koncernu-40495420#dop_ab_variant=0&amp;dop_source_zone_name=novinky.sznhp.box&amp;source=hp&amp;seq_no=1&amp;utm_campaign=&amp;utm_medium=z-boxiku&amp;utm_source=www.seznam.cz</a:t>
            </a:r>
            <a:endParaRPr lang="cs-CZ"/>
          </a:p>
          <a:p>
            <a:r>
              <a:rPr lang="cs-CZ" dirty="0">
                <a:ea typeface="+mn-lt"/>
                <a:cs typeface="+mn-lt"/>
                <a:hlinkClick r:id="rId11"/>
              </a:rPr>
              <a:t>https://thewebforbusiness.com/mind-blowing-website-tools/</a:t>
            </a:r>
            <a:endParaRPr lang="cs-CZ"/>
          </a:p>
          <a:p>
            <a:r>
              <a:rPr lang="cs-CZ" dirty="0">
                <a:ea typeface="+mn-lt"/>
                <a:cs typeface="+mn-lt"/>
                <a:hlinkClick r:id="rId12"/>
              </a:rPr>
              <a:t>https://www.seznamzpravy.cz/clanek/ekonomika-firmy-ruska-ekonomika-se-obejde-i-bez-zapadu-nahradila-ho-cina-248027</a:t>
            </a:r>
            <a:endParaRPr lang="cs-CZ"/>
          </a:p>
          <a:p>
            <a:endParaRPr lang="cs-CZ" dirty="0">
              <a:ea typeface="+mn-lt"/>
              <a:cs typeface="+mn-lt"/>
            </a:endParaRP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0738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26F3F-AF39-3DF0-1704-B607AEEFF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2DB981-3FF4-0930-F617-079E49667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vlastnictví 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9187B8-FA90-052E-53B6-976023038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0319" y="2732381"/>
            <a:ext cx="7088104" cy="36004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Podíly ve firmách: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Porsche</a:t>
            </a:r>
            <a:r>
              <a:rPr lang="cs-CZ" dirty="0"/>
              <a:t> – 75 %, na burze (</a:t>
            </a:r>
            <a:r>
              <a:rPr lang="cs-CZ" dirty="0" err="1"/>
              <a:t>ticker</a:t>
            </a:r>
            <a:r>
              <a:rPr lang="cs-CZ" dirty="0"/>
              <a:t> </a:t>
            </a:r>
            <a:r>
              <a:rPr lang="en-GB" dirty="0"/>
              <a:t>P911</a:t>
            </a:r>
            <a:r>
              <a:rPr lang="cs-CZ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TRATON</a:t>
            </a:r>
            <a:r>
              <a:rPr lang="cs-CZ" dirty="0"/>
              <a:t> (MAN) – kolem 90%, na burze (</a:t>
            </a:r>
            <a:r>
              <a:rPr lang="cs-CZ" dirty="0" err="1"/>
              <a:t>ticker</a:t>
            </a:r>
            <a:r>
              <a:rPr lang="cs-CZ" dirty="0"/>
              <a:t> </a:t>
            </a:r>
            <a:r>
              <a:rPr lang="en-GB" dirty="0"/>
              <a:t>8TRA</a:t>
            </a:r>
            <a:r>
              <a:rPr lang="cs-CZ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Bugatti</a:t>
            </a:r>
            <a:r>
              <a:rPr lang="cs-CZ" dirty="0"/>
              <a:t> – 45 % vlastní Porsche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/>
              <a:t>Rivian</a:t>
            </a:r>
            <a:r>
              <a:rPr lang="cs-CZ" dirty="0"/>
              <a:t> – Investice 5,8 Miliard eur, neuvedené % vlastnictví, na burze (</a:t>
            </a:r>
            <a:r>
              <a:rPr lang="cs-CZ" dirty="0" err="1"/>
              <a:t>ticker</a:t>
            </a:r>
            <a:r>
              <a:rPr lang="cs-CZ" dirty="0"/>
              <a:t> </a:t>
            </a:r>
            <a:r>
              <a:rPr lang="en-GB" dirty="0"/>
              <a:t>RIVN</a:t>
            </a:r>
            <a:r>
              <a:rPr lang="cs-CZ" dirty="0"/>
              <a:t>)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B1E69C5E-FF8E-385C-C968-28880A856F81}"/>
              </a:ext>
            </a:extLst>
          </p:cNvPr>
          <p:cNvSpPr txBox="1">
            <a:spLocks/>
          </p:cNvSpPr>
          <p:nvPr/>
        </p:nvSpPr>
        <p:spPr>
          <a:xfrm>
            <a:off x="636952" y="2728913"/>
            <a:ext cx="3386112" cy="3600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100% vlastněné firmy: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Škoda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SEAT/CUPRA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Audi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Bentley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Lamborghini 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Ducati</a:t>
            </a:r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644629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A459A-2CE5-5859-7E1F-A7E95B22E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2BA466-66F7-5AEC-3DB0-01AEE893D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vlastnictví II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4E8EF97D-5F34-B3E5-D181-3025B8D26F65}"/>
              </a:ext>
            </a:extLst>
          </p:cNvPr>
          <p:cNvSpPr txBox="1">
            <a:spLocks/>
          </p:cNvSpPr>
          <p:nvPr/>
        </p:nvSpPr>
        <p:spPr>
          <a:xfrm>
            <a:off x="636952" y="2728913"/>
            <a:ext cx="10593300" cy="3600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Vlastníci VW: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Porsche Holding SE</a:t>
            </a:r>
            <a:r>
              <a:rPr lang="cs-CZ" dirty="0"/>
              <a:t> (Spravuje investice rodin </a:t>
            </a:r>
            <a:r>
              <a:rPr lang="en-GB" dirty="0"/>
              <a:t>Porsche a </a:t>
            </a:r>
            <a:r>
              <a:rPr lang="en-GB" dirty="0" err="1"/>
              <a:t>Piëch</a:t>
            </a:r>
            <a:r>
              <a:rPr lang="cs-CZ" dirty="0"/>
              <a:t>) - </a:t>
            </a:r>
            <a:r>
              <a:rPr lang="en-GB" dirty="0"/>
              <a:t>31,</a:t>
            </a:r>
            <a:r>
              <a:rPr lang="cs-CZ" dirty="0"/>
              <a:t>9</a:t>
            </a:r>
            <a:r>
              <a:rPr lang="en-GB" dirty="0"/>
              <a:t> % akcií</a:t>
            </a:r>
            <a:r>
              <a:rPr lang="en-GB" sz="2000" dirty="0"/>
              <a:t>¹</a:t>
            </a:r>
            <a:r>
              <a:rPr lang="en-GB" dirty="0"/>
              <a:t> a 53,3 % </a:t>
            </a:r>
            <a:r>
              <a:rPr lang="en-GB" dirty="0" err="1"/>
              <a:t>hlasovacích</a:t>
            </a:r>
            <a:r>
              <a:rPr lang="en-GB" dirty="0"/>
              <a:t> </a:t>
            </a:r>
            <a:r>
              <a:rPr lang="en-GB" dirty="0" err="1"/>
              <a:t>práv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en-GB" dirty="0" err="1"/>
              <a:t>Spolková</a:t>
            </a:r>
            <a:r>
              <a:rPr lang="en-GB" dirty="0"/>
              <a:t> </a:t>
            </a:r>
            <a:r>
              <a:rPr lang="en-GB" dirty="0" err="1"/>
              <a:t>země</a:t>
            </a:r>
            <a:r>
              <a:rPr lang="en-GB" dirty="0"/>
              <a:t> </a:t>
            </a:r>
            <a:r>
              <a:rPr lang="en-GB" dirty="0" err="1"/>
              <a:t>Dolní</a:t>
            </a:r>
            <a:r>
              <a:rPr lang="en-GB" dirty="0"/>
              <a:t> </a:t>
            </a:r>
            <a:r>
              <a:rPr lang="en-GB" dirty="0" err="1"/>
              <a:t>Sasko</a:t>
            </a:r>
            <a:r>
              <a:rPr lang="cs-CZ" dirty="0"/>
              <a:t> - </a:t>
            </a:r>
            <a:r>
              <a:rPr lang="en-GB" dirty="0"/>
              <a:t>11,8 % </a:t>
            </a:r>
            <a:r>
              <a:rPr lang="en-GB" dirty="0" err="1"/>
              <a:t>akcií</a:t>
            </a:r>
            <a:r>
              <a:rPr lang="en-GB" dirty="0"/>
              <a:t> a 20 % </a:t>
            </a:r>
            <a:r>
              <a:rPr lang="en-GB" dirty="0" err="1"/>
              <a:t>hlasovacích</a:t>
            </a:r>
            <a:r>
              <a:rPr lang="en-GB" dirty="0"/>
              <a:t> </a:t>
            </a:r>
            <a:r>
              <a:rPr lang="en-GB" dirty="0" err="1"/>
              <a:t>práv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Katar</a:t>
            </a:r>
            <a:r>
              <a:rPr lang="en-GB" dirty="0"/>
              <a:t> Investment Authority</a:t>
            </a:r>
            <a:r>
              <a:rPr lang="cs-CZ" dirty="0"/>
              <a:t> - </a:t>
            </a:r>
            <a:r>
              <a:rPr lang="en-GB" dirty="0"/>
              <a:t>14,6 % </a:t>
            </a:r>
            <a:r>
              <a:rPr lang="en-GB" dirty="0" err="1"/>
              <a:t>akcií</a:t>
            </a:r>
            <a:r>
              <a:rPr lang="en-GB" dirty="0"/>
              <a:t> a 17 % </a:t>
            </a:r>
            <a:r>
              <a:rPr lang="en-GB" dirty="0" err="1"/>
              <a:t>hlasovacích</a:t>
            </a:r>
            <a:r>
              <a:rPr lang="en-GB" dirty="0"/>
              <a:t> </a:t>
            </a:r>
            <a:r>
              <a:rPr lang="en-GB" dirty="0" err="1"/>
              <a:t>práv</a:t>
            </a:r>
            <a:endParaRPr lang="cs-CZ" dirty="0"/>
          </a:p>
          <a:p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54FAD-36FA-CB92-494E-7048BA57F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¹ </a:t>
            </a:r>
            <a:r>
              <a:rPr lang="en-US" dirty="0" err="1"/>
              <a:t>Procento</a:t>
            </a:r>
            <a:r>
              <a:rPr lang="en-US" dirty="0"/>
              <a:t> </a:t>
            </a:r>
            <a:r>
              <a:rPr lang="en-US" dirty="0" err="1"/>
              <a:t>všech</a:t>
            </a:r>
            <a:r>
              <a:rPr lang="en-US" dirty="0"/>
              <a:t> </a:t>
            </a:r>
            <a:r>
              <a:rPr lang="en-US" dirty="0" err="1"/>
              <a:t>vlastněných</a:t>
            </a:r>
            <a:r>
              <a:rPr lang="en-US" dirty="0"/>
              <a:t> </a:t>
            </a:r>
            <a:r>
              <a:rPr lang="en-US" dirty="0" err="1"/>
              <a:t>akcií</a:t>
            </a:r>
            <a:r>
              <a:rPr lang="en-US" dirty="0"/>
              <a:t> (</a:t>
            </a:r>
            <a:r>
              <a:rPr lang="en-US" dirty="0" err="1"/>
              <a:t>kmenové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preferenční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07263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BA766-7329-E8B2-1D99-5A37DAD51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Vedení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B6AF3-B960-C71D-AE3A-09B9CC2D3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Volkswagen AG má dvoustupňovou strukturu řízení, která zahrnuje dozorčí radu (Supervisory </a:t>
            </a:r>
            <a:r>
              <a:rPr lang="cs-CZ" dirty="0" err="1"/>
              <a:t>Board</a:t>
            </a:r>
            <a:r>
              <a:rPr lang="cs-CZ" dirty="0"/>
              <a:t>) a představenstvo (</a:t>
            </a:r>
            <a:r>
              <a:rPr lang="cs-CZ" dirty="0" err="1"/>
              <a:t>Board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Management).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Představenstvo zodpovídá za každodenní řízení společnosti. Každý člen představenstva řídí specifickou oblast.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Dozorčí rada dohlíží na činnost představenstva a schvaluje klíčová strategická rozhodnutí. Má 20 členů: 10 členů zastupuje zaměstnance (odbory) a 10 členů zastupuje akcionáře (včetně zástupců hlavních vlastníků, jako je Porsche SE a Dolní Sasko, to často má podobné zájmy jako mají odbory).</a:t>
            </a:r>
          </a:p>
          <a:p>
            <a:r>
              <a:rPr lang="en-GB" dirty="0" err="1"/>
              <a:t>Díky</a:t>
            </a:r>
            <a:r>
              <a:rPr lang="en-GB" dirty="0"/>
              <a:t> </a:t>
            </a:r>
            <a:r>
              <a:rPr lang="en-GB" dirty="0" err="1"/>
              <a:t>paritnímu</a:t>
            </a:r>
            <a:r>
              <a:rPr lang="en-GB" dirty="0"/>
              <a:t> </a:t>
            </a:r>
            <a:r>
              <a:rPr lang="en-GB" dirty="0" err="1"/>
              <a:t>zastoupení</a:t>
            </a:r>
            <a:r>
              <a:rPr lang="en-GB" dirty="0"/>
              <a:t> </a:t>
            </a:r>
            <a:r>
              <a:rPr lang="en-GB" dirty="0" err="1"/>
              <a:t>mají</a:t>
            </a:r>
            <a:r>
              <a:rPr lang="en-GB" dirty="0"/>
              <a:t> </a:t>
            </a:r>
            <a:r>
              <a:rPr lang="en-GB" dirty="0" err="1"/>
              <a:t>zaměstnanci</a:t>
            </a:r>
            <a:r>
              <a:rPr lang="en-GB" dirty="0"/>
              <a:t> </a:t>
            </a:r>
            <a:r>
              <a:rPr lang="en-GB" dirty="0" err="1"/>
              <a:t>silný</a:t>
            </a:r>
            <a:r>
              <a:rPr lang="en-GB" dirty="0"/>
              <a:t> </a:t>
            </a:r>
            <a:r>
              <a:rPr lang="en-GB" dirty="0" err="1"/>
              <a:t>vliv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strategická</a:t>
            </a:r>
            <a:r>
              <a:rPr lang="en-GB" dirty="0"/>
              <a:t> </a:t>
            </a:r>
            <a:r>
              <a:rPr lang="en-GB" dirty="0" err="1"/>
              <a:t>rozhodnutí</a:t>
            </a:r>
            <a:r>
              <a:rPr lang="en-GB" dirty="0"/>
              <a:t>.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0826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95971-CA4C-2316-71C0-131C76338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Odbory I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94E5CC-A41C-3CB0-B733-661D4079D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52" y="2576513"/>
            <a:ext cx="10976520" cy="391636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GB" dirty="0" err="1"/>
              <a:t>Hlavní</a:t>
            </a:r>
            <a:r>
              <a:rPr lang="en-GB" dirty="0"/>
              <a:t> </a:t>
            </a:r>
            <a:r>
              <a:rPr lang="en-GB" dirty="0" err="1"/>
              <a:t>práva</a:t>
            </a:r>
            <a:r>
              <a:rPr lang="en-GB" dirty="0"/>
              <a:t> </a:t>
            </a:r>
            <a:r>
              <a:rPr lang="en-GB" dirty="0" err="1"/>
              <a:t>odborů</a:t>
            </a:r>
            <a:r>
              <a:rPr lang="en-GB" dirty="0"/>
              <a:t>: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err="1"/>
              <a:t>Zastoupení</a:t>
            </a:r>
            <a:r>
              <a:rPr lang="en-GB" b="1" dirty="0"/>
              <a:t> v </a:t>
            </a:r>
            <a:r>
              <a:rPr lang="en-GB" b="1" dirty="0" err="1"/>
              <a:t>dozorčí</a:t>
            </a:r>
            <a:r>
              <a:rPr lang="en-GB" b="1" dirty="0"/>
              <a:t> </a:t>
            </a:r>
            <a:r>
              <a:rPr lang="en-GB" b="1" dirty="0" err="1"/>
              <a:t>radě</a:t>
            </a:r>
            <a:r>
              <a:rPr lang="cs-CZ" b="1" dirty="0"/>
              <a:t> </a:t>
            </a:r>
            <a:r>
              <a:rPr lang="cs-CZ" dirty="0"/>
              <a:t>- </a:t>
            </a:r>
            <a:r>
              <a:rPr lang="en-GB" dirty="0"/>
              <a:t>10 z 20 </a:t>
            </a:r>
            <a:r>
              <a:rPr lang="en-GB" dirty="0" err="1"/>
              <a:t>členů</a:t>
            </a:r>
            <a:r>
              <a:rPr lang="en-GB" dirty="0"/>
              <a:t> </a:t>
            </a:r>
            <a:r>
              <a:rPr lang="en-GB" dirty="0" err="1"/>
              <a:t>dozorčí</a:t>
            </a:r>
            <a:r>
              <a:rPr lang="en-GB" dirty="0"/>
              <a:t> </a:t>
            </a:r>
            <a:r>
              <a:rPr lang="en-GB" dirty="0" err="1"/>
              <a:t>rady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zástupci</a:t>
            </a:r>
            <a:r>
              <a:rPr lang="en-GB" dirty="0"/>
              <a:t> </a:t>
            </a:r>
            <a:r>
              <a:rPr lang="en-GB" dirty="0" err="1"/>
              <a:t>zaměstnanců</a:t>
            </a:r>
            <a:r>
              <a:rPr lang="cs-CZ" dirty="0"/>
              <a:t> </a:t>
            </a:r>
            <a:r>
              <a:rPr lang="en-GB" dirty="0"/>
              <a:t>, </a:t>
            </a:r>
            <a:r>
              <a:rPr lang="en-GB" dirty="0" err="1"/>
              <a:t>což</a:t>
            </a:r>
            <a:r>
              <a:rPr lang="en-GB" dirty="0"/>
              <a:t> </a:t>
            </a:r>
            <a:r>
              <a:rPr lang="en-GB" dirty="0" err="1"/>
              <a:t>zahrnuje</a:t>
            </a:r>
            <a:r>
              <a:rPr lang="en-GB" dirty="0"/>
              <a:t> </a:t>
            </a:r>
            <a:r>
              <a:rPr lang="en-GB" dirty="0" err="1"/>
              <a:t>odborové</a:t>
            </a:r>
            <a:r>
              <a:rPr lang="en-GB" dirty="0"/>
              <a:t> </a:t>
            </a:r>
            <a:r>
              <a:rPr lang="en-GB" dirty="0" err="1"/>
              <a:t>vůdce</a:t>
            </a:r>
            <a:r>
              <a:rPr lang="cs-CZ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latin typeface="Avenir Next LT Pro"/>
              </a:rPr>
              <a:t>Právo kolektivního vyjednávání </a:t>
            </a:r>
            <a:r>
              <a:rPr lang="cs-CZ" dirty="0">
                <a:latin typeface="Avenir Next LT Pro"/>
              </a:rPr>
              <a:t>- Jednání o mzdách, pracovních podmínkách a benefitech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úrovni</a:t>
            </a:r>
            <a:r>
              <a:rPr lang="en-GB" dirty="0"/>
              <a:t> </a:t>
            </a:r>
            <a:r>
              <a:rPr lang="en-GB" dirty="0" err="1"/>
              <a:t>celého</a:t>
            </a:r>
            <a:r>
              <a:rPr lang="en-GB" dirty="0"/>
              <a:t> </a:t>
            </a:r>
            <a:r>
              <a:rPr lang="en-GB" dirty="0" err="1"/>
              <a:t>koncernu</a:t>
            </a:r>
            <a:r>
              <a:rPr lang="cs-CZ" dirty="0"/>
              <a:t> nikoliv továrny.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latin typeface="Avenir Next LT Pro"/>
              </a:rPr>
              <a:t>Právo na stávku</a:t>
            </a:r>
            <a:r>
              <a:rPr lang="cs-CZ" dirty="0">
                <a:latin typeface="Avenir Next LT Pro"/>
              </a:rPr>
              <a:t>, chráněné zákonem.</a:t>
            </a:r>
          </a:p>
          <a:p>
            <a:r>
              <a:rPr lang="en-GB" dirty="0" err="1"/>
              <a:t>Odbory</a:t>
            </a:r>
            <a:r>
              <a:rPr lang="en-GB" dirty="0"/>
              <a:t> </a:t>
            </a:r>
            <a:r>
              <a:rPr lang="en-GB" dirty="0" err="1"/>
              <a:t>mohou</a:t>
            </a:r>
            <a:r>
              <a:rPr lang="en-GB" dirty="0"/>
              <a:t> </a:t>
            </a:r>
            <a:r>
              <a:rPr lang="en-GB" dirty="0" err="1"/>
              <a:t>zablokovat</a:t>
            </a:r>
            <a:r>
              <a:rPr lang="en-GB" dirty="0"/>
              <a:t> </a:t>
            </a:r>
            <a:r>
              <a:rPr lang="en-GB" dirty="0" err="1"/>
              <a:t>strategická</a:t>
            </a:r>
            <a:r>
              <a:rPr lang="en-GB" dirty="0"/>
              <a:t> </a:t>
            </a:r>
            <a:r>
              <a:rPr lang="en-GB" dirty="0" err="1"/>
              <a:t>rozhodnutí</a:t>
            </a:r>
            <a:r>
              <a:rPr lang="en-GB" dirty="0"/>
              <a:t> v </a:t>
            </a:r>
            <a:r>
              <a:rPr lang="en-GB" dirty="0" err="1"/>
              <a:t>dozorčí</a:t>
            </a:r>
            <a:r>
              <a:rPr lang="en-GB" dirty="0"/>
              <a:t> </a:t>
            </a:r>
            <a:r>
              <a:rPr lang="en-GB" dirty="0" err="1"/>
              <a:t>radě</a:t>
            </a:r>
            <a:r>
              <a:rPr lang="cs-CZ" dirty="0"/>
              <a:t> </a:t>
            </a:r>
            <a:r>
              <a:rPr lang="en-GB" dirty="0"/>
              <a:t>(</a:t>
            </a:r>
            <a:r>
              <a:rPr lang="en-GB" dirty="0" err="1"/>
              <a:t>např</a:t>
            </a:r>
            <a:r>
              <a:rPr lang="en-GB" dirty="0"/>
              <a:t>. </a:t>
            </a:r>
            <a:r>
              <a:rPr lang="en-GB" dirty="0" err="1"/>
              <a:t>přesuny</a:t>
            </a:r>
            <a:r>
              <a:rPr lang="en-GB" dirty="0"/>
              <a:t> </a:t>
            </a:r>
            <a:r>
              <a:rPr lang="en-GB" dirty="0" err="1"/>
              <a:t>výroby</a:t>
            </a:r>
            <a:r>
              <a:rPr lang="en-GB" dirty="0"/>
              <a:t>, </a:t>
            </a:r>
            <a:r>
              <a:rPr lang="en-GB" dirty="0" err="1"/>
              <a:t>propouštění</a:t>
            </a:r>
            <a:r>
              <a:rPr lang="en-GB" dirty="0"/>
              <a:t>).</a:t>
            </a:r>
            <a:endParaRPr lang="cs-CZ" dirty="0"/>
          </a:p>
          <a:p>
            <a:r>
              <a:rPr lang="cs-CZ" dirty="0">
                <a:latin typeface="Avenir Next LT Pro"/>
              </a:rPr>
              <a:t>Pro porovnání, odbory v Americe mají: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Žádné</a:t>
            </a:r>
            <a:r>
              <a:rPr lang="en-GB" dirty="0"/>
              <a:t> </a:t>
            </a:r>
            <a:r>
              <a:rPr lang="en-GB" dirty="0" err="1"/>
              <a:t>zastoupení</a:t>
            </a:r>
            <a:r>
              <a:rPr lang="en-GB" dirty="0"/>
              <a:t> v </a:t>
            </a:r>
            <a:r>
              <a:rPr lang="en-GB" dirty="0" err="1"/>
              <a:t>nejvyšším</a:t>
            </a:r>
            <a:r>
              <a:rPr lang="en-GB" dirty="0"/>
              <a:t> </a:t>
            </a:r>
            <a:r>
              <a:rPr lang="en-GB" dirty="0" err="1"/>
              <a:t>vedení</a:t>
            </a:r>
            <a:r>
              <a:rPr lang="en-GB" dirty="0"/>
              <a:t>.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Lokální</a:t>
            </a:r>
            <a:r>
              <a:rPr lang="en-GB" dirty="0"/>
              <a:t> </a:t>
            </a:r>
            <a:r>
              <a:rPr lang="en-GB" dirty="0" err="1"/>
              <a:t>vyjednávání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úrovni</a:t>
            </a:r>
            <a:r>
              <a:rPr lang="en-GB" dirty="0"/>
              <a:t> </a:t>
            </a:r>
            <a:r>
              <a:rPr lang="en-GB" dirty="0" err="1"/>
              <a:t>továren</a:t>
            </a:r>
            <a:r>
              <a:rPr lang="en-GB" dirty="0"/>
              <a:t>.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Avenir Next LT Pro"/>
              </a:rPr>
              <a:t>Omezené stávky, minimální ochrana z pohledu zákona.</a:t>
            </a:r>
          </a:p>
        </p:txBody>
      </p:sp>
    </p:spTree>
    <p:extLst>
      <p:ext uri="{BB962C8B-B14F-4D97-AF65-F5344CB8AC3E}">
        <p14:creationId xmlns:p14="http://schemas.microsoft.com/office/powerpoint/2010/main" val="838807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73F17-C515-7C0B-09D7-8095E8EA3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98CEA6-E220-75D3-DE21-EECA33014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Odbory II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1D6019-5526-C917-3109-2EC946C08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cs-CZ" dirty="0">
                <a:latin typeface="Avenir Next LT Pro"/>
              </a:rPr>
              <a:t>Aktuální jednání VW s odbory: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latin typeface="Avenir Next LT Pro"/>
              </a:rPr>
              <a:t>Uzavírání závodů </a:t>
            </a:r>
            <a:r>
              <a:rPr lang="cs-CZ" dirty="0">
                <a:latin typeface="Avenir Next LT Pro"/>
              </a:rPr>
              <a:t>- Volkswagen plánuje uzavřít několik závodů v Německu, včetně těch v</a:t>
            </a:r>
            <a:r>
              <a:rPr lang="en-GB" dirty="0"/>
              <a:t> </a:t>
            </a:r>
            <a:r>
              <a:rPr lang="cs-CZ" dirty="0" err="1">
                <a:latin typeface="Avenir Next LT Pro"/>
              </a:rPr>
              <a:t>Emdenu</a:t>
            </a:r>
            <a:r>
              <a:rPr lang="cs-CZ" dirty="0">
                <a:latin typeface="Avenir Next LT Pro"/>
              </a:rPr>
              <a:t>, Hannoveru a </a:t>
            </a:r>
            <a:r>
              <a:rPr lang="cs-CZ" dirty="0" err="1">
                <a:latin typeface="Avenir Next LT Pro"/>
              </a:rPr>
              <a:t>Osnabrücku</a:t>
            </a:r>
            <a:r>
              <a:rPr lang="cs-CZ" dirty="0">
                <a:latin typeface="Avenir Next LT Pro"/>
              </a:rPr>
              <a:t>, kvůli jejich nízké efektivitě.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latin typeface="Avenir Next LT Pro"/>
              </a:rPr>
              <a:t>Snižování mezd </a:t>
            </a:r>
            <a:r>
              <a:rPr lang="cs-CZ" dirty="0">
                <a:latin typeface="Avenir Next LT Pro"/>
              </a:rPr>
              <a:t>- Automobilka navrhuje snížení mezd o 10 %.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latin typeface="Avenir Next LT Pro"/>
              </a:rPr>
              <a:t>Odborová reakce </a:t>
            </a:r>
            <a:r>
              <a:rPr lang="cs-CZ" dirty="0">
                <a:latin typeface="Avenir Next LT Pro"/>
              </a:rPr>
              <a:t>– Odbory ostře nesouhlasí s uzavíráním závodů a hrozí masivními protesty, pokud by k tomu došlo. Odbory navrhují úsporná opatření ve výši 1,5 miliardy eur, ale trvají na zachování pracovních míst. (</a:t>
            </a:r>
            <a:r>
              <a:rPr lang="cs-CZ" i="1" dirty="0">
                <a:latin typeface="Avenir Next LT Pro"/>
              </a:rPr>
              <a:t>VW by potřeboval ušetřit 10 miliard eur ročně aby zůstal konkurence schopný - finanční ředitel VW).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latin typeface="Avenir Next LT Pro"/>
              </a:rPr>
              <a:t>Stávková pohotovost </a:t>
            </a:r>
            <a:r>
              <a:rPr lang="cs-CZ" dirty="0">
                <a:latin typeface="Avenir Next LT Pro"/>
              </a:rPr>
              <a:t>- Odbory doporučily svým členům zahájit stávku od 1. prosince, pokud jednání nepřinese průlom. Tento krok by mohl výrazně ovlivnit provoz společnosti.</a:t>
            </a:r>
          </a:p>
        </p:txBody>
      </p:sp>
    </p:spTree>
    <p:extLst>
      <p:ext uri="{BB962C8B-B14F-4D97-AF65-F5344CB8AC3E}">
        <p14:creationId xmlns:p14="http://schemas.microsoft.com/office/powerpoint/2010/main" val="3576272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CB84B-48BA-0162-B395-B55963A13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Euro 7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49962C-91EA-2183-DBE4-D4DC10C0F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Emisní</a:t>
            </a:r>
            <a:r>
              <a:rPr lang="en-GB" dirty="0"/>
              <a:t> norma Euro 7 je </a:t>
            </a:r>
            <a:r>
              <a:rPr lang="en-GB" dirty="0" err="1"/>
              <a:t>připravovaný</a:t>
            </a:r>
            <a:r>
              <a:rPr lang="en-GB" dirty="0"/>
              <a:t> standard </a:t>
            </a:r>
            <a:r>
              <a:rPr lang="en-GB" dirty="0" err="1"/>
              <a:t>Evropské</a:t>
            </a:r>
            <a:r>
              <a:rPr lang="en-GB" dirty="0"/>
              <a:t> </a:t>
            </a:r>
            <a:r>
              <a:rPr lang="en-GB" dirty="0" err="1"/>
              <a:t>unie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</a:t>
            </a:r>
            <a:r>
              <a:rPr lang="en-GB" dirty="0" err="1"/>
              <a:t>stanovuje</a:t>
            </a:r>
            <a:r>
              <a:rPr lang="en-GB" dirty="0"/>
              <a:t> </a:t>
            </a:r>
            <a:r>
              <a:rPr lang="en-GB" dirty="0" err="1"/>
              <a:t>přísnější</a:t>
            </a:r>
            <a:r>
              <a:rPr lang="en-GB" dirty="0"/>
              <a:t> </a:t>
            </a:r>
            <a:r>
              <a:rPr lang="en-GB" dirty="0" err="1"/>
              <a:t>limity</a:t>
            </a:r>
            <a:r>
              <a:rPr lang="en-GB" dirty="0"/>
              <a:t> pro </a:t>
            </a:r>
            <a:r>
              <a:rPr lang="en-GB" dirty="0" err="1"/>
              <a:t>emise</a:t>
            </a:r>
            <a:r>
              <a:rPr lang="en-GB" dirty="0"/>
              <a:t> </a:t>
            </a:r>
            <a:r>
              <a:rPr lang="en-GB" dirty="0" err="1"/>
              <a:t>znečišťujících</a:t>
            </a:r>
            <a:r>
              <a:rPr lang="en-GB" dirty="0"/>
              <a:t> </a:t>
            </a:r>
            <a:r>
              <a:rPr lang="en-GB" dirty="0" err="1"/>
              <a:t>látek</a:t>
            </a:r>
            <a:r>
              <a:rPr lang="en-GB" dirty="0"/>
              <a:t> z </a:t>
            </a:r>
            <a:r>
              <a:rPr lang="en-GB" dirty="0" err="1"/>
              <a:t>motorových</a:t>
            </a:r>
            <a:r>
              <a:rPr lang="en-GB" dirty="0"/>
              <a:t> </a:t>
            </a:r>
            <a:r>
              <a:rPr lang="en-GB" dirty="0" err="1"/>
              <a:t>vozidel</a:t>
            </a:r>
            <a:r>
              <a:rPr lang="en-GB" dirty="0"/>
              <a:t>.</a:t>
            </a:r>
            <a:r>
              <a:rPr lang="cs-CZ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Euro 7 poprvé zahrnuje měření emisí částic vznikajících z otěru brzd a pneumatik, což znamená, že se vztahuje i na elektromobily (předtím z</a:t>
            </a:r>
            <a:r>
              <a:rPr lang="en-GB" dirty="0"/>
              <a:t> </a:t>
            </a:r>
            <a:r>
              <a:rPr lang="en-GB" dirty="0" err="1"/>
              <a:t>výfukových</a:t>
            </a:r>
            <a:r>
              <a:rPr lang="en-GB" dirty="0"/>
              <a:t> </a:t>
            </a:r>
            <a:r>
              <a:rPr lang="en-GB" dirty="0" err="1"/>
              <a:t>plynů</a:t>
            </a:r>
            <a:r>
              <a:rPr lang="cs-CZ" dirty="0"/>
              <a:t>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Omezení normy Euro 7 začnou pro výrobce osobních automobilů platit od 1. července 2025.</a:t>
            </a:r>
          </a:p>
        </p:txBody>
      </p:sp>
    </p:spTree>
    <p:extLst>
      <p:ext uri="{BB962C8B-B14F-4D97-AF65-F5344CB8AC3E}">
        <p14:creationId xmlns:p14="http://schemas.microsoft.com/office/powerpoint/2010/main" val="225202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539AF-5B34-8FDF-23FB-4FD2C67B0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6E3F1F-C541-DB55-8002-822AEC14E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Dieselgate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329599-2F17-49DC-98CD-211700ECC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GB" dirty="0"/>
              <a:t>V </a:t>
            </a:r>
            <a:r>
              <a:rPr lang="en-GB" dirty="0" err="1"/>
              <a:t>roce</a:t>
            </a:r>
            <a:r>
              <a:rPr lang="en-GB" dirty="0"/>
              <a:t> 2015 </a:t>
            </a:r>
            <a:r>
              <a:rPr lang="en-GB" dirty="0" err="1"/>
              <a:t>odhalila</a:t>
            </a:r>
            <a:r>
              <a:rPr lang="en-GB" dirty="0"/>
              <a:t> </a:t>
            </a:r>
            <a:r>
              <a:rPr lang="en-GB" dirty="0" err="1"/>
              <a:t>americká</a:t>
            </a:r>
            <a:r>
              <a:rPr lang="en-GB" dirty="0"/>
              <a:t> </a:t>
            </a:r>
            <a:r>
              <a:rPr lang="en-GB" dirty="0" err="1"/>
              <a:t>Agentura</a:t>
            </a:r>
            <a:r>
              <a:rPr lang="en-GB" dirty="0"/>
              <a:t> pro </a:t>
            </a:r>
            <a:r>
              <a:rPr lang="en-GB" dirty="0" err="1"/>
              <a:t>ochranu</a:t>
            </a:r>
            <a:r>
              <a:rPr lang="en-GB" dirty="0"/>
              <a:t> </a:t>
            </a:r>
            <a:r>
              <a:rPr lang="en-GB" dirty="0" err="1"/>
              <a:t>životního</a:t>
            </a:r>
            <a:r>
              <a:rPr lang="en-GB" dirty="0"/>
              <a:t> </a:t>
            </a:r>
            <a:r>
              <a:rPr lang="en-GB" dirty="0" err="1"/>
              <a:t>prostředí</a:t>
            </a:r>
            <a:r>
              <a:rPr lang="en-GB" dirty="0"/>
              <a:t> (EPA), </a:t>
            </a:r>
            <a:r>
              <a:rPr lang="en-GB" dirty="0" err="1"/>
              <a:t>že</a:t>
            </a:r>
            <a:r>
              <a:rPr lang="en-GB" dirty="0"/>
              <a:t> Volkswagen </a:t>
            </a:r>
            <a:r>
              <a:rPr lang="en-GB" dirty="0" err="1"/>
              <a:t>instaloval</a:t>
            </a:r>
            <a:r>
              <a:rPr lang="en-GB" dirty="0"/>
              <a:t> do </a:t>
            </a:r>
            <a:r>
              <a:rPr lang="en-GB" dirty="0" err="1"/>
              <a:t>svých</a:t>
            </a:r>
            <a:r>
              <a:rPr lang="en-GB" dirty="0"/>
              <a:t> </a:t>
            </a:r>
            <a:r>
              <a:rPr lang="en-GB" dirty="0" err="1"/>
              <a:t>dieselových</a:t>
            </a:r>
            <a:r>
              <a:rPr lang="en-GB" dirty="0"/>
              <a:t> </a:t>
            </a:r>
            <a:r>
              <a:rPr lang="en-GB" dirty="0" err="1"/>
              <a:t>vozidel</a:t>
            </a:r>
            <a:r>
              <a:rPr lang="en-GB" dirty="0"/>
              <a:t> software, </a:t>
            </a:r>
            <a:r>
              <a:rPr lang="en-GB" dirty="0" err="1"/>
              <a:t>který</a:t>
            </a:r>
            <a:r>
              <a:rPr lang="en-GB" dirty="0"/>
              <a:t> </a:t>
            </a:r>
            <a:r>
              <a:rPr lang="en-GB" dirty="0" err="1"/>
              <a:t>podváděl</a:t>
            </a:r>
            <a:r>
              <a:rPr lang="en-GB" dirty="0"/>
              <a:t>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emisních</a:t>
            </a:r>
            <a:r>
              <a:rPr lang="en-GB" dirty="0"/>
              <a:t> </a:t>
            </a:r>
            <a:r>
              <a:rPr lang="en-GB" dirty="0" err="1"/>
              <a:t>testech</a:t>
            </a:r>
            <a:r>
              <a:rPr lang="en-GB" dirty="0"/>
              <a:t>.</a:t>
            </a:r>
            <a:endParaRPr lang="cs-CZ" dirty="0"/>
          </a:p>
          <a:p>
            <a:r>
              <a:rPr lang="cs-CZ" dirty="0"/>
              <a:t>Mechanismus podvodu: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GB" dirty="0"/>
              <a:t>Software </a:t>
            </a:r>
            <a:r>
              <a:rPr lang="en-GB" dirty="0" err="1"/>
              <a:t>rozpoznal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</a:t>
            </a:r>
            <a:r>
              <a:rPr lang="en-GB" dirty="0" err="1"/>
              <a:t>bylo</a:t>
            </a:r>
            <a:r>
              <a:rPr lang="en-GB" dirty="0"/>
              <a:t> auto </a:t>
            </a:r>
            <a:r>
              <a:rPr lang="en-GB" dirty="0" err="1"/>
              <a:t>testováno</a:t>
            </a:r>
            <a:r>
              <a:rPr lang="en-GB" dirty="0"/>
              <a:t>, a </a:t>
            </a:r>
            <a:r>
              <a:rPr lang="en-GB" dirty="0" err="1"/>
              <a:t>uměle</a:t>
            </a:r>
            <a:r>
              <a:rPr lang="en-GB" dirty="0"/>
              <a:t> </a:t>
            </a:r>
            <a:r>
              <a:rPr lang="en-GB" dirty="0" err="1"/>
              <a:t>snížil</a:t>
            </a:r>
            <a:r>
              <a:rPr lang="en-GB" dirty="0"/>
              <a:t> </a:t>
            </a:r>
            <a:r>
              <a:rPr lang="en-GB" dirty="0" err="1"/>
              <a:t>emise</a:t>
            </a:r>
            <a:r>
              <a:rPr lang="en-GB" dirty="0"/>
              <a:t>.</a:t>
            </a:r>
            <a:endParaRPr lang="cs-CZ" dirty="0"/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cs-CZ" dirty="0"/>
              <a:t>V reálném provozu vozidla produkovala až 40násobně vyšší emise oxidů dusíku.</a:t>
            </a:r>
          </a:p>
          <a:p>
            <a:r>
              <a:rPr lang="cs-CZ" dirty="0"/>
              <a:t>Následky: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cs-CZ" dirty="0"/>
              <a:t>Společnosti:</a:t>
            </a:r>
          </a:p>
          <a:p>
            <a:pPr marL="800100" lvl="2" indent="-342900">
              <a:buFont typeface="Wingdings" panose="05000000000000000000" pitchFamily="2" charset="2"/>
              <a:buChar char="§"/>
            </a:pPr>
            <a:r>
              <a:rPr lang="cs-CZ" dirty="0"/>
              <a:t>Pokuty, opravy a odškodnění stálo VW více než 30 miliard EUR.</a:t>
            </a:r>
          </a:p>
          <a:p>
            <a:pPr marL="800100" lvl="2" indent="-342900">
              <a:buFont typeface="Wingdings" panose="05000000000000000000" pitchFamily="2" charset="2"/>
              <a:buChar char="§"/>
            </a:pPr>
            <a:r>
              <a:rPr lang="cs-CZ" dirty="0"/>
              <a:t>Ř</a:t>
            </a:r>
            <a:r>
              <a:rPr lang="en-GB" dirty="0" err="1"/>
              <a:t>ada</a:t>
            </a:r>
            <a:r>
              <a:rPr lang="en-GB" dirty="0"/>
              <a:t> </a:t>
            </a:r>
            <a:r>
              <a:rPr lang="en-GB" dirty="0" err="1"/>
              <a:t>klíčových</a:t>
            </a:r>
            <a:r>
              <a:rPr lang="en-GB" dirty="0"/>
              <a:t> </a:t>
            </a:r>
            <a:r>
              <a:rPr lang="en-GB" dirty="0" err="1"/>
              <a:t>vedoucích</a:t>
            </a:r>
            <a:r>
              <a:rPr lang="en-GB" dirty="0"/>
              <a:t> </a:t>
            </a:r>
            <a:r>
              <a:rPr lang="en-GB" dirty="0" err="1"/>
              <a:t>pracovníků</a:t>
            </a:r>
            <a:r>
              <a:rPr lang="en-GB" dirty="0"/>
              <a:t> </a:t>
            </a:r>
            <a:r>
              <a:rPr lang="cs-CZ" dirty="0"/>
              <a:t>byla </a:t>
            </a:r>
            <a:r>
              <a:rPr lang="en-GB" dirty="0" err="1"/>
              <a:t>odvolána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rezignovala</a:t>
            </a:r>
            <a:r>
              <a:rPr lang="en-GB" dirty="0"/>
              <a:t>.</a:t>
            </a:r>
            <a:endParaRPr lang="cs-CZ" dirty="0"/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cs-CZ" dirty="0"/>
              <a:t>Průmysl:</a:t>
            </a:r>
          </a:p>
          <a:p>
            <a:pPr marL="800100" lvl="2" indent="-342900">
              <a:buFont typeface="Wingdings" panose="05000000000000000000" pitchFamily="2" charset="2"/>
              <a:buChar char="§"/>
            </a:pPr>
            <a:r>
              <a:rPr lang="en-GB" dirty="0" err="1"/>
              <a:t>Přísnější</a:t>
            </a:r>
            <a:r>
              <a:rPr lang="en-GB" dirty="0"/>
              <a:t> </a:t>
            </a:r>
            <a:r>
              <a:rPr lang="en-GB" dirty="0" err="1"/>
              <a:t>regulace</a:t>
            </a:r>
            <a:endParaRPr lang="cs-CZ" dirty="0"/>
          </a:p>
          <a:p>
            <a:pPr marL="800100" lvl="2" indent="-342900">
              <a:buFont typeface="Wingdings" panose="05000000000000000000" pitchFamily="2" charset="2"/>
              <a:buChar char="§"/>
            </a:pPr>
            <a:r>
              <a:rPr lang="en-GB" dirty="0" err="1"/>
              <a:t>Prodeje</a:t>
            </a:r>
            <a:r>
              <a:rPr lang="en-GB" dirty="0"/>
              <a:t> </a:t>
            </a:r>
            <a:r>
              <a:rPr lang="en-GB" dirty="0" err="1"/>
              <a:t>dieselových</a:t>
            </a:r>
            <a:r>
              <a:rPr lang="en-GB" dirty="0"/>
              <a:t> </a:t>
            </a:r>
            <a:r>
              <a:rPr lang="en-GB" dirty="0" err="1"/>
              <a:t>vozidel</a:t>
            </a:r>
            <a:r>
              <a:rPr lang="en-GB" dirty="0"/>
              <a:t> </a:t>
            </a:r>
            <a:r>
              <a:rPr lang="en-GB" dirty="0" err="1"/>
              <a:t>klesly</a:t>
            </a:r>
            <a:r>
              <a:rPr lang="en-GB" dirty="0"/>
              <a:t>, </a:t>
            </a:r>
            <a:r>
              <a:rPr lang="en-GB" dirty="0" err="1"/>
              <a:t>zejména</a:t>
            </a:r>
            <a:r>
              <a:rPr lang="en-GB" dirty="0"/>
              <a:t> v </a:t>
            </a:r>
            <a:r>
              <a:rPr lang="en-GB" dirty="0" err="1"/>
              <a:t>Evropě</a:t>
            </a:r>
            <a:r>
              <a:rPr lang="en-GB" dirty="0"/>
              <a:t>. </a:t>
            </a:r>
            <a:endParaRPr lang="cs-CZ" dirty="0"/>
          </a:p>
          <a:p>
            <a:pPr marL="800100" lvl="2" indent="-342900">
              <a:buFont typeface="Wingdings" panose="05000000000000000000" pitchFamily="2" charset="2"/>
              <a:buChar char="§"/>
            </a:pPr>
            <a:r>
              <a:rPr lang="en-GB" dirty="0" err="1"/>
              <a:t>Automobilky</a:t>
            </a:r>
            <a:r>
              <a:rPr lang="en-GB" dirty="0"/>
              <a:t> </a:t>
            </a:r>
            <a:r>
              <a:rPr lang="en-GB" dirty="0" err="1"/>
              <a:t>začaly</a:t>
            </a:r>
            <a:r>
              <a:rPr lang="en-GB" dirty="0"/>
              <a:t> </a:t>
            </a:r>
            <a:r>
              <a:rPr lang="en-GB" dirty="0" err="1"/>
              <a:t>masivně</a:t>
            </a:r>
            <a:r>
              <a:rPr lang="en-GB" dirty="0"/>
              <a:t> </a:t>
            </a:r>
            <a:r>
              <a:rPr lang="en-GB" dirty="0" err="1"/>
              <a:t>investovat</a:t>
            </a:r>
            <a:r>
              <a:rPr lang="en-GB" dirty="0"/>
              <a:t> do </a:t>
            </a:r>
            <a:r>
              <a:rPr lang="en-GB" dirty="0" err="1"/>
              <a:t>elektrických</a:t>
            </a:r>
            <a:r>
              <a:rPr lang="en-GB" dirty="0"/>
              <a:t> </a:t>
            </a:r>
            <a:r>
              <a:rPr lang="en-GB" dirty="0" err="1"/>
              <a:t>vozidel</a:t>
            </a:r>
            <a:r>
              <a:rPr lang="en-GB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9203289"/>
      </p:ext>
    </p:extLst>
  </p:cSld>
  <p:clrMapOvr>
    <a:masterClrMapping/>
  </p:clrMapOvr>
</p:sld>
</file>

<file path=ppt/theme/theme1.xml><?xml version="1.0" encoding="utf-8"?>
<a:theme xmlns:a="http://schemas.openxmlformats.org/drawingml/2006/main" name="Matrix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Custom 4">
      <a:majorFont>
        <a:latin typeface="Bahnschrif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rixVTI" id="{A2576CCC-A559-4FD4-A542-772649F65A84}" vid="{5CBC41A9-80A0-44C6-90CD-6D86303435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</TotalTime>
  <Words>2347</Words>
  <Application>Microsoft Office PowerPoint</Application>
  <PresentationFormat>Širokoúhlá obrazovka</PresentationFormat>
  <Paragraphs>207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MatrixVTI</vt:lpstr>
      <vt:lpstr>Volkswagen AG</vt:lpstr>
      <vt:lpstr>Základní informace</vt:lpstr>
      <vt:lpstr>Struktura vlastnictví I</vt:lpstr>
      <vt:lpstr>Struktura vlastnictví II</vt:lpstr>
      <vt:lpstr>Vedení</vt:lpstr>
      <vt:lpstr>Odbory I</vt:lpstr>
      <vt:lpstr>Odbory II</vt:lpstr>
      <vt:lpstr>Euro 7</vt:lpstr>
      <vt:lpstr>Dieselgate</vt:lpstr>
      <vt:lpstr>Podíl Volkswagenu na trhu</vt:lpstr>
      <vt:lpstr>Význam automobilového sektoru</vt:lpstr>
      <vt:lpstr>Rozdíl mzdy mezi automobilovým sektorem a průměrem</vt:lpstr>
      <vt:lpstr>Aktuální situace kolem Volkswagen AG</vt:lpstr>
      <vt:lpstr>Hlavní problémy </vt:lpstr>
      <vt:lpstr>Chystaná restrukturalizace</vt:lpstr>
      <vt:lpstr>Elektromobily</vt:lpstr>
      <vt:lpstr>Elektromobilita v Německu</vt:lpstr>
      <vt:lpstr>Čína a Volkswagen</vt:lpstr>
      <vt:lpstr>Čína a elektromobily</vt:lpstr>
      <vt:lpstr>Earnings za třetí čtvrtletí (Q3)</vt:lpstr>
      <vt:lpstr>VOW.DE VS VOW3.DE</vt:lpstr>
      <vt:lpstr>Připomeneme si</vt:lpstr>
      <vt:lpstr>Vývoj hodnoty</vt:lpstr>
      <vt:lpstr>Srovnání s konkurencí dle  yahoo finance ze dne 26.11.2024 (ÚT)</vt:lpstr>
      <vt:lpstr>UPOZORNĚNÍ</vt:lpstr>
      <vt:lpstr>DĚKUJEME VÁM ZA POZORNOST!</vt:lpstr>
      <vt:lpstr>Zdroje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Stanislav Svoboda</cp:lastModifiedBy>
  <cp:revision>984</cp:revision>
  <dcterms:created xsi:type="dcterms:W3CDTF">2024-11-25T07:57:23Z</dcterms:created>
  <dcterms:modified xsi:type="dcterms:W3CDTF">2024-11-28T16:57:21Z</dcterms:modified>
</cp:coreProperties>
</file>