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5" r:id="rId4"/>
  </p:sldMasterIdLst>
  <p:sldIdLst>
    <p:sldId id="268" r:id="rId5"/>
    <p:sldId id="257" r:id="rId6"/>
    <p:sldId id="267" r:id="rId7"/>
    <p:sldId id="264" r:id="rId8"/>
    <p:sldId id="269" r:id="rId9"/>
    <p:sldId id="260" r:id="rId10"/>
    <p:sldId id="262" r:id="rId11"/>
    <p:sldId id="270" r:id="rId12"/>
    <p:sldId id="278" r:id="rId13"/>
    <p:sldId id="277" r:id="rId14"/>
    <p:sldId id="284" r:id="rId15"/>
    <p:sldId id="281" r:id="rId16"/>
    <p:sldId id="283" r:id="rId17"/>
    <p:sldId id="279" r:id="rId18"/>
    <p:sldId id="273" r:id="rId19"/>
    <p:sldId id="271" r:id="rId20"/>
    <p:sldId id="275" r:id="rId21"/>
    <p:sldId id="272" r:id="rId22"/>
    <p:sldId id="280" r:id="rId23"/>
    <p:sldId id="282" r:id="rId24"/>
    <p:sldId id="28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31C87-5BDE-2F60-A2D4-1E320696761B}" v="5" dt="2024-12-04T08:55:29.340"/>
    <p1510:client id="{453276BE-6B9E-4B7F-B475-571B278E0C35}" v="841" dt="2024-12-04T18:59:10.404"/>
    <p1510:client id="{F62E51B1-FF4C-4FBC-B92E-EA8944D7CF19}" v="1108" dt="2024-12-04T17:46:55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962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68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53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4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11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88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35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87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08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09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76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20EE63B-B302-4507-B0B1-9FAB6714BA16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644E7D1-1CA4-4415-B518-794B84DA29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53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su.edu/faculty/watkins/hyper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vestopedia.com/articles/personal-finance/122915/worst-hyperinflations-history.asp" TargetMode="External"/><Relationship Id="rId3" Type="http://schemas.openxmlformats.org/officeDocument/2006/relationships/hyperlink" Target="https://cs.wikipedia.org/wiki/Inflace" TargetMode="External"/><Relationship Id="rId7" Type="http://schemas.openxmlformats.org/officeDocument/2006/relationships/hyperlink" Target="https://cs.wikipedia.org/wiki/Stagflace" TargetMode="External"/><Relationship Id="rId2" Type="http://schemas.openxmlformats.org/officeDocument/2006/relationships/hyperlink" Target="https://www.cnb.cz/cs/casto-kladene-dotazy/Co-to-je-infl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onomicshelp.org/blog/1364/economics/phillips-curve-explained/" TargetMode="External"/><Relationship Id="rId5" Type="http://schemas.openxmlformats.org/officeDocument/2006/relationships/hyperlink" Target="https://csu.gov.cz/" TargetMode="External"/><Relationship Id="rId10" Type="http://schemas.openxmlformats.org/officeDocument/2006/relationships/hyperlink" Target="https://en.wikipedia.org/wiki/Hyperinflation_in_Venezuela" TargetMode="External"/><Relationship Id="rId4" Type="http://schemas.openxmlformats.org/officeDocument/2006/relationships/hyperlink" Target="https://cs.wikipedia.org/wiki/Index_spot%C5%99ebitelsk%C3%BDch_cen" TargetMode="External"/><Relationship Id="rId9" Type="http://schemas.openxmlformats.org/officeDocument/2006/relationships/hyperlink" Target="https://www.investopedia.com/ask/answers/061515/what-are-some-historic-examples-hyperinflation.as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58A7-318D-545A-BF06-4CED94B5A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INFLACE</a:t>
            </a:r>
            <a:endParaRPr lang="cs-CZ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00C703-90CF-CDF8-1470-27F370A81A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Adam Němec, Emma Kovalčíková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06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6640C70-8D23-DD0F-1684-366A835F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49" y="383149"/>
            <a:ext cx="9257301" cy="552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53A352F-3DBE-BD62-3232-4371FECF5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7842"/>
            <a:ext cx="10724535" cy="5725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/>
              <a:t>z</a:t>
            </a:r>
            <a:r>
              <a:rPr lang="cs-CZ" sz="1800"/>
              <a:t>droj</a:t>
            </a:r>
            <a:r>
              <a:rPr lang="en-GB" sz="1800"/>
              <a:t>: ČSÚ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3432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29B9D-E406-6D44-4E03-1027AFD0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INFlace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finanční </a:t>
            </a:r>
            <a:r>
              <a:rPr lang="sk-SK" dirty="0" err="1"/>
              <a:t>matematice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18A11C82-8E2F-D144-768D-B3E4A40191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700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GB" sz="1700">
                    <a:latin typeface="Arial" panose="020B0604020202020204" pitchFamily="34" charset="0"/>
                    <a:cs typeface="Arial" panose="020B0604020202020204" pitchFamily="34" charset="0"/>
                  </a:rPr>
                  <a:t> … úroková míra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70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GB" sz="1700">
                    <a:latin typeface="Arial" panose="020B0604020202020204" pitchFamily="34" charset="0"/>
                    <a:cs typeface="Arial" panose="020B0604020202020204" pitchFamily="34" charset="0"/>
                  </a:rPr>
                  <a:t> … míra inflace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700" i="0" smtClean="0"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en-GB" sz="1700">
                    <a:latin typeface="Arial" panose="020B0604020202020204" pitchFamily="34" charset="0"/>
                    <a:cs typeface="Arial" panose="020B0604020202020204" pitchFamily="34" charset="0"/>
                  </a:rPr>
                  <a:t> … daňová sazba</a:t>
                </a:r>
              </a:p>
              <a:p>
                <a:r>
                  <a:rPr lang="en-GB" sz="1700">
                    <a:latin typeface="Arial" panose="020B0604020202020204" pitchFamily="34" charset="0"/>
                    <a:cs typeface="Arial" panose="020B0604020202020204" pitchFamily="34" charset="0"/>
                  </a:rPr>
                  <a:t>jaká je reálná úroková míra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7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GB" sz="17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70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endParaRPr lang="en-GB" sz="17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=1+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den>
                    </m:f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iτ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den>
                    </m:f>
                    <m:r>
                      <a:rPr lang="en-GB" sz="2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endParaRPr lang="en-GB" sz="1700">
                  <a:latin typeface="Arial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18A11C82-8E2F-D144-768D-B3E4A4019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4" t="-7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1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7A9E1-99CA-98A5-6B61-4B4AB4426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regularizace</a:t>
            </a:r>
            <a:r>
              <a:rPr lang="sk-SK" dirty="0"/>
              <a:t> a kontrola </a:t>
            </a:r>
            <a:r>
              <a:rPr lang="sk-SK" dirty="0" err="1"/>
              <a:t>inflace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9900A8-BE21-FA48-47C2-36668BAE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Centrální</a:t>
            </a:r>
            <a:r>
              <a:rPr lang="sk-SK" sz="1700" b="1" dirty="0">
                <a:latin typeface="Arial" panose="020B0604020202020204" pitchFamily="34" charset="0"/>
                <a:cs typeface="Arial" panose="020B0604020202020204" pitchFamily="34" charset="0"/>
              </a:rPr>
              <a:t> banky:</a:t>
            </a:r>
          </a:p>
          <a:p>
            <a:pPr lvl="1"/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zvyšování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úrokových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měr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– vede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snížení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poptávky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fyzické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snížení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nabídky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peněz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na trhu</a:t>
            </a:r>
          </a:p>
          <a:p>
            <a:pPr marL="228600" lvl="1" indent="0">
              <a:buNone/>
            </a:pP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b="1" dirty="0">
                <a:latin typeface="Arial" panose="020B0604020202020204" pitchFamily="34" charset="0"/>
                <a:cs typeface="Arial" panose="020B0604020202020204" pitchFamily="34" charset="0"/>
              </a:rPr>
              <a:t>Vlády:</a:t>
            </a:r>
          </a:p>
          <a:p>
            <a:pPr lvl="1"/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dotace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snížení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daní na „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nepostradatelné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“ zboží</a:t>
            </a:r>
          </a:p>
          <a:p>
            <a:pPr lvl="1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investic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klíčových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sektorů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429730-6830-9302-E5CB-87B399E8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PoZitivní</a:t>
            </a:r>
            <a:r>
              <a:rPr lang="en-GB" dirty="0"/>
              <a:t> </a:t>
            </a:r>
            <a:r>
              <a:rPr lang="en-GB" dirty="0" err="1"/>
              <a:t>stránky</a:t>
            </a:r>
            <a:r>
              <a:rPr lang="en-GB" dirty="0"/>
              <a:t> </a:t>
            </a:r>
            <a:r>
              <a:rPr lang="en-GB" dirty="0" err="1"/>
              <a:t>inflace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848F76-C4FC-724D-112C-6B5D01AC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Inflace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podporuje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utrácení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investování</a:t>
            </a:r>
            <a:endParaRPr lang="sk-S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snižuje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reálnou hodnotu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dluhu</a:t>
            </a:r>
            <a:endParaRPr lang="sk-S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podněcuje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úpravy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mezd</a:t>
            </a:r>
            <a:endParaRPr lang="sk-S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umožňuje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flexibilnější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monetární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politiku bank</a:t>
            </a:r>
          </a:p>
          <a:p>
            <a:pPr lvl="1"/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podporuje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zaměstnanost</a:t>
            </a:r>
            <a:endParaRPr lang="sk-S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přerozděluje</a:t>
            </a:r>
            <a:r>
              <a:rPr lang="sk-S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500" dirty="0" err="1">
                <a:latin typeface="Arial" panose="020B0604020202020204" pitchFamily="34" charset="0"/>
                <a:cs typeface="Arial" panose="020B0604020202020204" pitchFamily="34" charset="0"/>
              </a:rPr>
              <a:t>bohatství</a:t>
            </a:r>
            <a:endParaRPr lang="sk-SK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AC237-9D23-D9BE-A037-EC89F961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2955-012D-00EE-06C4-BF56DB3261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príklady </a:t>
            </a:r>
            <a:r>
              <a:rPr lang="sk-SK" dirty="0" err="1"/>
              <a:t>hyperinflácie</a:t>
            </a:r>
            <a:r>
              <a:rPr lang="sk-SK" dirty="0"/>
              <a:t> v moderných dejinách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0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7662-B380-A486-9B3A-BAE1E01E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>
            <a:normAutofit/>
          </a:bodyPr>
          <a:lstStyle/>
          <a:p>
            <a:r>
              <a:rPr lang="sk-SK" sz="2600" dirty="0" err="1"/>
              <a:t>Weimarská</a:t>
            </a:r>
            <a:r>
              <a:rPr lang="sk-SK" sz="2600" dirty="0"/>
              <a:t> republika</a:t>
            </a:r>
            <a:endParaRPr lang="cs-CZ" sz="2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DFCA-8CFD-4F99-5C1D-66195122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5045522" cy="3101983"/>
          </a:xfrm>
        </p:spPr>
        <p:txBody>
          <a:bodyPr>
            <a:normAutofit/>
          </a:bodyPr>
          <a:lstStyle/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október 1923 : mesačná miera inflácie 29 500 % 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V praxi zdvojnásobenie cien za cca 3,7 dňa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V roku 1914 opustené od zlatého štandardu: </a:t>
            </a:r>
          </a:p>
          <a:p>
            <a:pPr lvl="1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4.2 za US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dollar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v novembri 1923 už 238 miliónov za US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dollar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Zákaz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vykonávania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platieb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vlastnej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mene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D39262-9511-4F20-8344-1B9DA6887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24495-5138-4BB6-B18C-C83EC0434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AFF86-4DDC-4A60-AC4C-48C6DAE5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8" descr="A person and a child with stacks of money&#10;&#10;Description automatically generated">
            <a:extLst>
              <a:ext uri="{FF2B5EF4-FFF2-40B4-BE49-F238E27FC236}">
                <a16:creationId xmlns:a16="http://schemas.microsoft.com/office/drawing/2014/main" id="{C7848B7B-96A3-0E6B-14CA-7075C4C6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311"/>
          <a:stretch/>
        </p:blipFill>
        <p:spPr>
          <a:xfrm>
            <a:off x="7027055" y="807215"/>
            <a:ext cx="1600194" cy="1905043"/>
          </a:xfrm>
          <a:prstGeom prst="rect">
            <a:avLst/>
          </a:prstGeom>
        </p:spPr>
      </p:pic>
      <p:pic>
        <p:nvPicPr>
          <p:cNvPr id="6" name="Obrázok 3" descr="A close-up of a paper money&#10;&#10;Description automatically generated">
            <a:extLst>
              <a:ext uri="{FF2B5EF4-FFF2-40B4-BE49-F238E27FC236}">
                <a16:creationId xmlns:a16="http://schemas.microsoft.com/office/drawing/2014/main" id="{76266B12-1019-D36F-6873-00E2C250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4" t="10212" r="5040" b="20459"/>
          <a:stretch/>
        </p:blipFill>
        <p:spPr>
          <a:xfrm>
            <a:off x="8792847" y="985762"/>
            <a:ext cx="2747399" cy="1547950"/>
          </a:xfrm>
          <a:prstGeom prst="rect">
            <a:avLst/>
          </a:prstGeom>
        </p:spPr>
      </p:pic>
      <p:pic>
        <p:nvPicPr>
          <p:cNvPr id="5" name="Obrázok 8" descr="A person and a child with stacks of money&#10;&#10;Description automatically generated">
            <a:extLst>
              <a:ext uri="{FF2B5EF4-FFF2-40B4-BE49-F238E27FC236}">
                <a16:creationId xmlns:a16="http://schemas.microsoft.com/office/drawing/2014/main" id="{22887C0E-EC54-8311-F8F4-B263C3E67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70" r="6640"/>
          <a:stretch/>
        </p:blipFill>
        <p:spPr>
          <a:xfrm>
            <a:off x="7613172" y="2874988"/>
            <a:ext cx="3082731" cy="27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FAE86-667F-B066-C413-03A9EA29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Maďarsko po druhej svetovej vojne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531E23-BAA0-C241-8113-B3CD3D412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august 1945 – júl 1946 : najvyššia mesačná miera inflácie 4.19 x 10^16 %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v praxi zdvojnásobenie cien za 15 hodín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inflácia používaná vládou na obnovenie výrobnej kapacity a ekonomickej aktivity – v roku 1946 daňová reforma a zavedenie forintu, veľká časť predvojnovej priemyselnej kapacity obnovená   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8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198ADCAD-B1FE-072E-A6F1-1ED9112AE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8CFC1A7-E6FA-43F3-13F1-02024A6D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8" r="22169"/>
          <a:stretch/>
        </p:blipFill>
        <p:spPr>
          <a:xfrm>
            <a:off x="4650910" y="0"/>
            <a:ext cx="7541090" cy="685798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765D9B-7ABB-E001-8B3A-C6740FD3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sk-SK" dirty="0" err="1">
                <a:solidFill>
                  <a:schemeClr val="bg1"/>
                </a:solidFill>
              </a:rPr>
              <a:t>ZImbabwe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D1EF55-4FB9-A1FF-1264-2EC1FA65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sk-S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najvyššia mesačná miera inflácie 7.96 x 10^10 %</a:t>
            </a:r>
          </a:p>
          <a:p>
            <a:r>
              <a:rPr lang="sk-S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praxi zdvojnásobenie cien za cca 24 hodín</a:t>
            </a:r>
          </a:p>
          <a:p>
            <a:r>
              <a:rPr lang="sk-S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politické zmeny a ekonomické reformy, odchod zahraničného kapitálu (koniec 90-tych rokov), sucho</a:t>
            </a:r>
          </a:p>
          <a:p>
            <a:r>
              <a:rPr lang="sk-S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roku</a:t>
            </a:r>
            <a:r>
              <a:rPr lang="en-US" sz="1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  <a:r>
              <a:rPr lang="sk-SK" sz="1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prechod na </a:t>
            </a:r>
            <a:r>
              <a:rPr lang="en-US" sz="1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dollar</a:t>
            </a:r>
            <a:r>
              <a:rPr lang="sk-S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iné zahraničné meny</a:t>
            </a:r>
          </a:p>
          <a:p>
            <a:pPr lvl="1"/>
            <a:endParaRPr lang="sk-SK" sz="1700" dirty="0">
              <a:solidFill>
                <a:schemeClr val="bg1"/>
              </a:solidFill>
            </a:endParaRPr>
          </a:p>
          <a:p>
            <a:pPr lvl="1"/>
            <a:endParaRPr lang="sk-SK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36F8B-3E3F-3629-CFCE-393CB0DA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07" y="964692"/>
            <a:ext cx="5894832" cy="1188720"/>
          </a:xfrm>
        </p:spPr>
        <p:txBody>
          <a:bodyPr>
            <a:normAutofit/>
          </a:bodyPr>
          <a:lstStyle/>
          <a:p>
            <a:r>
              <a:rPr lang="sk-SK"/>
              <a:t>VENEZUELA</a:t>
            </a:r>
            <a:endParaRPr lang="sk-SK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7EC7370-FF9F-4131-8812-2123F5D9D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315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3377563-4FF6-4DD0-B84A-CFBB8D78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907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F930CB-D61D-4604-9662-1F72966C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827" y="1135963"/>
            <a:ext cx="2905760" cy="42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129DD0-B079-421F-1339-9CC885B8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378" y="2638044"/>
            <a:ext cx="5963317" cy="3263206"/>
          </a:xfrm>
        </p:spPr>
        <p:txBody>
          <a:bodyPr>
            <a:normAutofit/>
          </a:bodyPr>
          <a:lstStyle/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nepretržitá vysoká inflácia od roku 1983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2014:            69 %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2015:           181 %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2016:           800 %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2017:        4 000 %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2018:  1 700 000 %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aktuálne indikácie zlepšenia</a:t>
            </a:r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2C93F-B11B-E460-7736-BBA64246529F}"/>
              </a:ext>
            </a:extLst>
          </p:cNvPr>
          <p:cNvSpPr txBox="1">
            <a:spLocks/>
          </p:cNvSpPr>
          <p:nvPr/>
        </p:nvSpPr>
        <p:spPr>
          <a:xfrm>
            <a:off x="2044635" y="5410670"/>
            <a:ext cx="10724535" cy="572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Nicolás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Maduro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AF25-6166-445D-02B0-19D787A7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</a:t>
            </a:r>
            <a:r>
              <a:rPr lang="en-GB"/>
              <a:t> je to </a:t>
            </a:r>
            <a:r>
              <a:rPr lang="cs-CZ"/>
              <a:t>inflace</a:t>
            </a:r>
            <a:r>
              <a:rPr lang="en-GB"/>
              <a:t>?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249A0-5513-BD99-B40D-6319E28EE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2400" b="0" i="0">
                <a:effectLst/>
                <a:latin typeface="Arial" panose="020B0604020202020204" pitchFamily="34" charset="0"/>
              </a:rPr>
              <a:t>obecně: všeobecný růst cenové hladiny v čase</a:t>
            </a:r>
          </a:p>
          <a:p>
            <a:pPr marL="0" indent="0">
              <a:buNone/>
            </a:pPr>
            <a:endParaRPr lang="en-GB" sz="2400" b="0" i="0">
              <a:effectLst/>
              <a:latin typeface="Arial" panose="020B0604020202020204" pitchFamily="34" charset="0"/>
            </a:endParaRPr>
          </a:p>
          <a:p>
            <a:r>
              <a:rPr lang="cs-CZ" sz="2400" b="0" i="0">
                <a:effectLst/>
                <a:latin typeface="Arial" panose="020B0604020202020204" pitchFamily="34" charset="0"/>
              </a:rPr>
              <a:t>nárůst cenové hladiny zboží a služeb v dané ekonomice</a:t>
            </a:r>
            <a:r>
              <a:rPr lang="en-GB" sz="2400" b="0" i="0">
                <a:effectLst/>
                <a:latin typeface="Arial" panose="020B0604020202020204" pitchFamily="34" charset="0"/>
              </a:rPr>
              <a:t> v </a:t>
            </a:r>
            <a:r>
              <a:rPr lang="cs-CZ" sz="2400" b="0" i="0">
                <a:effectLst/>
                <a:latin typeface="Arial" panose="020B0604020202020204" pitchFamily="34" charset="0"/>
              </a:rPr>
              <a:t>daném období</a:t>
            </a:r>
          </a:p>
          <a:p>
            <a:r>
              <a:rPr lang="cs-CZ" sz="2400" b="0" i="0">
                <a:effectLst/>
                <a:latin typeface="Arial" panose="020B0604020202020204" pitchFamily="34" charset="0"/>
              </a:rPr>
              <a:t>oslabení reálné hodnoty</a:t>
            </a:r>
            <a:r>
              <a:rPr lang="en-GB" sz="2400" b="0" i="0">
                <a:effectLst/>
                <a:latin typeface="Arial" panose="020B0604020202020204" pitchFamily="34" charset="0"/>
              </a:rPr>
              <a:t> (</a:t>
            </a:r>
            <a:r>
              <a:rPr lang="cs-CZ" sz="2400" b="0" i="0">
                <a:effectLst/>
                <a:latin typeface="Arial" panose="020B0604020202020204" pitchFamily="34" charset="0"/>
              </a:rPr>
              <a:t>tj. </a:t>
            </a:r>
            <a:r>
              <a:rPr lang="cs-CZ" sz="2400">
                <a:latin typeface="Arial" panose="020B0604020202020204" pitchFamily="34" charset="0"/>
              </a:rPr>
              <a:t>k</a:t>
            </a:r>
            <a:r>
              <a:rPr lang="cs-CZ" sz="2400" b="0" i="0">
                <a:effectLst/>
                <a:latin typeface="Arial" panose="020B0604020202020204" pitchFamily="34" charset="0"/>
              </a:rPr>
              <a:t>upní síly</a:t>
            </a:r>
            <a:r>
              <a:rPr lang="en-GB" sz="2400" b="0" i="0">
                <a:effectLst/>
                <a:latin typeface="Arial" panose="020B0604020202020204" pitchFamily="34" charset="0"/>
              </a:rPr>
              <a:t>)</a:t>
            </a:r>
            <a:r>
              <a:rPr lang="cs-CZ" sz="2400" b="0" i="0">
                <a:effectLst/>
                <a:latin typeface="Arial" panose="020B0604020202020204" pitchFamily="34" charset="0"/>
              </a:rPr>
              <a:t> dané měny vůči zboží a službám</a:t>
            </a:r>
            <a:endParaRPr lang="en-GB" sz="2400" b="0" i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400" b="0" i="0">
              <a:effectLst/>
              <a:latin typeface="Arial" panose="020B0604020202020204" pitchFamily="34" charset="0"/>
            </a:endParaRPr>
          </a:p>
          <a:p>
            <a:r>
              <a:rPr lang="cs-CZ" sz="2400">
                <a:latin typeface="Arial" panose="020B0604020202020204" pitchFamily="34" charset="0"/>
              </a:rPr>
              <a:t>dezinflace</a:t>
            </a:r>
            <a:r>
              <a:rPr lang="en-GB" sz="2400">
                <a:latin typeface="Arial" panose="020B0604020202020204" pitchFamily="34" charset="0"/>
              </a:rPr>
              <a:t> x </a:t>
            </a:r>
            <a:r>
              <a:rPr lang="cs-CZ" sz="2400">
                <a:latin typeface="Arial" panose="020B0604020202020204" pitchFamily="34" charset="0"/>
              </a:rPr>
              <a:t>deflace</a:t>
            </a:r>
            <a:endParaRPr lang="en-GB" sz="2400">
              <a:latin typeface="Arial" panose="020B0604020202020204" pitchFamily="34" charset="0"/>
            </a:endParaRPr>
          </a:p>
          <a:p>
            <a:endParaRPr lang="en-GB" sz="2400">
              <a:latin typeface="Arial" panose="020B0604020202020204" pitchFamily="34" charset="0"/>
            </a:endParaRPr>
          </a:p>
          <a:p>
            <a:r>
              <a:rPr lang="cs-CZ" sz="2400" b="0" i="0">
                <a:effectLst/>
                <a:latin typeface="Arial" panose="020B0604020202020204" pitchFamily="34" charset="0"/>
              </a:rPr>
              <a:t>vyjadřuje</a:t>
            </a:r>
            <a:r>
              <a:rPr lang="en-GB" sz="2400" b="0" i="0">
                <a:effectLst/>
                <a:latin typeface="Arial" panose="020B0604020202020204" pitchFamily="34" charset="0"/>
              </a:rPr>
              <a:t> se</a:t>
            </a:r>
            <a:r>
              <a:rPr lang="cs-CZ" sz="2400" b="0" i="0">
                <a:effectLst/>
                <a:latin typeface="Arial" panose="020B0604020202020204" pitchFamily="34" charset="0"/>
              </a:rPr>
              <a:t> pomocí tzv. </a:t>
            </a:r>
            <a:r>
              <a:rPr lang="cs-CZ" sz="2400" b="1">
                <a:latin typeface="Arial" panose="020B0604020202020204" pitchFamily="34" charset="0"/>
              </a:rPr>
              <a:t>m</a:t>
            </a:r>
            <a:r>
              <a:rPr lang="cs-CZ" sz="2400" b="1" i="0">
                <a:effectLst/>
                <a:latin typeface="Arial" panose="020B0604020202020204" pitchFamily="34" charset="0"/>
              </a:rPr>
              <a:t>íry inflace</a:t>
            </a:r>
            <a:endParaRPr lang="en-GB" sz="2400" b="1" i="0">
              <a:effectLst/>
              <a:latin typeface="Arial" panose="020B0604020202020204" pitchFamily="34" charset="0"/>
            </a:endParaRPr>
          </a:p>
          <a:p>
            <a:r>
              <a:rPr lang="en-GB" sz="2400" i="0">
                <a:effectLst/>
                <a:latin typeface="Arial" panose="020B0604020202020204" pitchFamily="34" charset="0"/>
              </a:rPr>
              <a:t>v ČR </a:t>
            </a:r>
            <a:r>
              <a:rPr lang="en-GB" sz="2400" dirty="0" err="1">
                <a:latin typeface="Arial" panose="020B0604020202020204" pitchFamily="34" charset="0"/>
              </a:rPr>
              <a:t>inflaci</a:t>
            </a:r>
            <a:r>
              <a:rPr lang="en-GB" sz="2400">
                <a:latin typeface="Arial" panose="020B0604020202020204" pitchFamily="34" charset="0"/>
              </a:rPr>
              <a:t> 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měří</a:t>
            </a:r>
            <a:r>
              <a:rPr lang="en-GB" sz="2400" i="0">
                <a:effectLst/>
                <a:latin typeface="Arial" panose="020B0604020202020204" pitchFamily="34" charset="0"/>
              </a:rPr>
              <a:t> 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Český</a:t>
            </a:r>
            <a:r>
              <a:rPr lang="en-GB" sz="2400" i="0">
                <a:effectLst/>
                <a:latin typeface="Arial" panose="020B0604020202020204" pitchFamily="34" charset="0"/>
              </a:rPr>
              <a:t> 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statistický</a:t>
            </a:r>
            <a:r>
              <a:rPr lang="en-GB" sz="2400" i="0">
                <a:effectLst/>
                <a:latin typeface="Arial" panose="020B0604020202020204" pitchFamily="34" charset="0"/>
              </a:rPr>
              <a:t> 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úřad</a:t>
            </a:r>
            <a:r>
              <a:rPr lang="en-GB" sz="2400" i="0">
                <a:effectLst/>
                <a:latin typeface="Arial" panose="020B0604020202020204" pitchFamily="34" charset="0"/>
              </a:rPr>
              <a:t> (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dále</a:t>
            </a:r>
            <a:r>
              <a:rPr lang="en-GB" sz="2400" i="0">
                <a:effectLst/>
                <a:latin typeface="Arial" panose="020B0604020202020204" pitchFamily="34" charset="0"/>
              </a:rPr>
              <a:t> </a:t>
            </a:r>
            <a:r>
              <a:rPr lang="en-GB" sz="2400" i="0" dirty="0" err="1">
                <a:effectLst/>
                <a:latin typeface="Arial" panose="020B0604020202020204" pitchFamily="34" charset="0"/>
              </a:rPr>
              <a:t>jen</a:t>
            </a:r>
            <a:r>
              <a:rPr lang="en-GB" sz="2400" i="0">
                <a:effectLst/>
                <a:latin typeface="Arial" panose="020B0604020202020204" pitchFamily="34" charset="0"/>
              </a:rPr>
              <a:t> ČSÚ)</a:t>
            </a:r>
            <a:endParaRPr lang="cs-CZ" sz="2400" i="0">
              <a:effectLst/>
              <a:latin typeface="Arial" panose="020B0604020202020204" pitchFamily="34" charset="0"/>
            </a:endParaRP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1767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63991-BBC3-0AC8-679F-9066C5A2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ĎalŠie</a:t>
            </a:r>
            <a:r>
              <a:rPr lang="sk-SK" dirty="0"/>
              <a:t> príklady </a:t>
            </a:r>
            <a:r>
              <a:rPr lang="sk-SK" dirty="0" err="1"/>
              <a:t>hyperinflácie</a:t>
            </a:r>
            <a:r>
              <a:rPr lang="sk-SK" dirty="0"/>
              <a:t> v (nielen moderných) dejinách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BF1159-95CF-4E18-6AE8-D78804C92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https://www.sjsu.edu/faculty/watkins/hyper.htm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88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1DD7-F10D-420B-CA7C-7D93F26D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87015"/>
            <a:ext cx="7729728" cy="1188720"/>
          </a:xfrm>
        </p:spPr>
        <p:txBody>
          <a:bodyPr/>
          <a:lstStyle/>
          <a:p>
            <a:r>
              <a:rPr lang="en-GB"/>
              <a:t>Děkujeme/ďakujeme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916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B375-B119-290B-AE0B-D7B2E81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80CE-5FF6-1956-2A0A-B6DC99613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sz="2400">
                <a:hlinkClick r:id="rId2"/>
              </a:rPr>
              <a:t>https://www.cnb.cz/cs/casto-kladene-dotazy/Co-to-je-inflace/</a:t>
            </a:r>
            <a:endParaRPr lang="en-GB" sz="2400"/>
          </a:p>
          <a:p>
            <a:r>
              <a:rPr lang="en-GB" sz="2400">
                <a:hlinkClick r:id="rId3"/>
              </a:rPr>
              <a:t>https://cs.wikipedia.org/wiki/Inflace</a:t>
            </a:r>
            <a:endParaRPr lang="en-GB" sz="2400"/>
          </a:p>
          <a:p>
            <a:r>
              <a:rPr lang="en-GB" sz="2400">
                <a:hlinkClick r:id="rId4"/>
              </a:rPr>
              <a:t>https://cs.wikipedia.org/wiki/Index_spotrebitelskych_cen</a:t>
            </a:r>
            <a:endParaRPr lang="en-GB" sz="2400"/>
          </a:p>
          <a:p>
            <a:r>
              <a:rPr lang="cs-CZ" sz="2400">
                <a:hlinkClick r:id="rId5"/>
              </a:rPr>
              <a:t>https://csu.gov.cz</a:t>
            </a:r>
            <a:r>
              <a:rPr lang="en-GB" sz="2400">
                <a:hlinkClick r:id="rId5"/>
              </a:rPr>
              <a:t>/</a:t>
            </a:r>
            <a:endParaRPr lang="en-GB" sz="2400"/>
          </a:p>
          <a:p>
            <a:r>
              <a:rPr lang="sk-SK" sz="2400">
                <a:hlinkClick r:id="rId6"/>
              </a:rPr>
              <a:t>https://www.economicshelp.org/blog/1364/economics/phillips-curve-explained/</a:t>
            </a:r>
            <a:endParaRPr lang="en-GB" sz="2400"/>
          </a:p>
          <a:p>
            <a:r>
              <a:rPr lang="en-GB" sz="2400">
                <a:hlinkClick r:id="rId7"/>
              </a:rPr>
              <a:t>https://cs.wikipedia.org/wiki/Stagflace</a:t>
            </a:r>
            <a:endParaRPr lang="sk-SK" sz="2400"/>
          </a:p>
          <a:p>
            <a:r>
              <a:rPr lang="cs-CZ" sz="2400">
                <a:hlinkClick r:id="rId8"/>
              </a:rPr>
              <a:t>https://www.investopedia.com/articles/personal-finance/122915/worst-hyperinflations-history.asp</a:t>
            </a:r>
            <a:endParaRPr lang="cs-CZ" sz="2400" dirty="0"/>
          </a:p>
          <a:p>
            <a:r>
              <a:rPr lang="en-GB" sz="2400" dirty="0">
                <a:hlinkClick r:id="rId9"/>
              </a:rPr>
              <a:t>https://www.investopedia.com/ask/answers/061515/what-are-some-historic-examples-hyperinflation.asp</a:t>
            </a:r>
            <a:endParaRPr lang="sk-SK" sz="2400" dirty="0"/>
          </a:p>
          <a:p>
            <a:r>
              <a:rPr lang="en-GB" sz="2400" dirty="0">
                <a:hlinkClick r:id="rId10"/>
              </a:rPr>
              <a:t>https://en.wikipedia.org/wiki/Hyperinflation_in_Venezuela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4907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6892-2C70-C61C-1018-1F615BD4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Míra</a:t>
            </a:r>
            <a:r>
              <a:rPr lang="en-GB"/>
              <a:t> </a:t>
            </a:r>
            <a:r>
              <a:rPr lang="en-GB" err="1"/>
              <a:t>inflace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8529D-173D-BBCD-7D6C-7F89F2E6B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000" dirty="0" err="1">
                <a:latin typeface="Arial" panose="020B0604020202020204" pitchFamily="34" charset="0"/>
              </a:rPr>
              <a:t>p</a:t>
            </a:r>
            <a:r>
              <a:rPr lang="en-GB" sz="2000" b="0" i="0" dirty="0" err="1">
                <a:effectLst/>
                <a:latin typeface="Arial" panose="020B0604020202020204" pitchFamily="34" charset="0"/>
              </a:rPr>
              <a:t>rocentní</a:t>
            </a:r>
            <a:r>
              <a:rPr lang="en-GB" sz="2000" b="0" i="0">
                <a:effectLst/>
                <a:latin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</a:rPr>
              <a:t>sazba</a:t>
            </a:r>
            <a:r>
              <a:rPr lang="en-GB" sz="2000" b="0" i="0">
                <a:effectLst/>
                <a:latin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</a:rPr>
              <a:t>popisující</a:t>
            </a:r>
            <a:r>
              <a:rPr lang="en-GB" sz="2000" b="0" i="0">
                <a:effectLst/>
                <a:latin typeface="Arial" panose="020B0604020202020204" pitchFamily="34" charset="0"/>
              </a:rPr>
              <a:t> </a:t>
            </a:r>
            <a:r>
              <a:rPr lang="cs-CZ" sz="2000" b="0" i="0">
                <a:effectLst/>
                <a:latin typeface="Arial" panose="020B0604020202020204" pitchFamily="34" charset="0"/>
              </a:rPr>
              <a:t>růst cenové hladiny v čase</a:t>
            </a:r>
            <a:endParaRPr lang="en-GB" sz="2000" i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ČSÚ: </a:t>
            </a:r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írou</a:t>
            </a:r>
            <a:r>
              <a:rPr lang="cs-CZ" sz="20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inflace je procentní přírůstek </a:t>
            </a:r>
            <a:r>
              <a:rPr lang="cs-CZ" sz="20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indexů spotřebitelských cen</a:t>
            </a:r>
            <a:r>
              <a:rPr lang="en-GB" sz="20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anglicky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Consumer Price Index (CPI)</a:t>
            </a:r>
          </a:p>
          <a:p>
            <a:pPr lvl="1"/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cenový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</a:p>
          <a:p>
            <a:pPr lvl="1"/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vážený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průměr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tržního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koše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spotřebního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zboží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nakupovaných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domácnostmi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váha = podíl daného druhu spotřeby na celkové spotřebě domácnosti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spotřebitelský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koš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tvořený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ČSÚ 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obsahuje cca 450 reprezentativních výrobků a služeb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dělí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aktuálně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do 12 základních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kategori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b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1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2CFBA-72FF-6975-31ED-B52A4464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/>
          <a:stretch/>
        </p:blipFill>
        <p:spPr>
          <a:xfrm>
            <a:off x="355600" y="1351180"/>
            <a:ext cx="11512619" cy="356635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399DC6C-BB98-061D-BF29-B0FBB108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7842"/>
            <a:ext cx="10724535" cy="5725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/>
              <a:t>z</a:t>
            </a:r>
            <a:r>
              <a:rPr lang="cs-CZ" sz="1800"/>
              <a:t>droj</a:t>
            </a:r>
            <a:r>
              <a:rPr lang="en-GB" sz="1800"/>
              <a:t>: ČSÚ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2671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AF03-8B07-C079-EA57-C9800395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Míra Inflace - výpočet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206DBA-6CF5-187C-4C79-B3FFD98EE3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49865" y="2976616"/>
                <a:ext cx="9292270" cy="310198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í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ra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inflace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[%] = 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CPI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sou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č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asn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ho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obdob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í −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CPI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ř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edchoz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í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ho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obdob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í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CPI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ř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edchoz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í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ho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obdob</m:t>
                        </m:r>
                        <m: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í</m:t>
                        </m:r>
                      </m:den>
                    </m:f>
                    <m:r>
                      <a:rPr lang="en-GB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en-GB" sz="2400">
                  <a:latin typeface="Arial Math"/>
                  <a:cs typeface="Arial" panose="020B0604020202020204" pitchFamily="34" charset="0"/>
                </a:endParaRPr>
              </a:p>
              <a:p>
                <a:endParaRPr lang="cs-CZ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206DBA-6CF5-187C-4C79-B3FFD98EE3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9865" y="2976616"/>
                <a:ext cx="9292270" cy="310198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1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1AED8-DA62-A61C-675D-757284976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7842"/>
            <a:ext cx="10724535" cy="5725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/>
              <a:t>z</a:t>
            </a:r>
            <a:r>
              <a:rPr lang="cs-CZ" sz="1800"/>
              <a:t>droj</a:t>
            </a:r>
            <a:r>
              <a:rPr lang="en-GB" sz="1800"/>
              <a:t>: ČSÚ</a:t>
            </a:r>
            <a:endParaRPr lang="cs-CZ" sz="180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C82D84-4702-AD07-E16F-34FAB55A4FC9}"/>
              </a:ext>
            </a:extLst>
          </p:cNvPr>
          <p:cNvSpPr txBox="1">
            <a:spLocks/>
          </p:cNvSpPr>
          <p:nvPr/>
        </p:nvSpPr>
        <p:spPr>
          <a:xfrm>
            <a:off x="1047846" y="5701554"/>
            <a:ext cx="10724535" cy="572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b="0" i="0">
                <a:solidFill>
                  <a:srgbClr val="616D7A"/>
                </a:solidFill>
                <a:effectLst/>
                <a:latin typeface="Roboto" panose="02000000000000000000" pitchFamily="2" charset="0"/>
              </a:rPr>
              <a:t>* Míra inflace vyjádřená přírůstkem indexu spotřebitelských cen ke stejnému měsíci předchozího roku vyjadřuje procentní změnu cenové hladiny ve vykazovaném měsíci daného roku proti stejnému měsíci předchozího roku.</a:t>
            </a:r>
            <a:endParaRPr lang="cs-CZ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A46952-5C1A-4919-D592-547EF5C142D7}"/>
              </a:ext>
            </a:extLst>
          </p:cNvPr>
          <p:cNvGrpSpPr/>
          <p:nvPr/>
        </p:nvGrpSpPr>
        <p:grpSpPr>
          <a:xfrm>
            <a:off x="1047846" y="399204"/>
            <a:ext cx="10096308" cy="5016062"/>
            <a:chOff x="1047846" y="399204"/>
            <a:chExt cx="10096308" cy="5016062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F68DF4C-82DC-B7AE-E378-231FA7876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846" y="405323"/>
              <a:ext cx="10096308" cy="500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2EB6F6-054A-E983-8827-B21749FA9075}"/>
                </a:ext>
              </a:extLst>
            </p:cNvPr>
            <p:cNvSpPr txBox="1"/>
            <p:nvPr/>
          </p:nvSpPr>
          <p:spPr>
            <a:xfrm>
              <a:off x="9429135" y="399204"/>
              <a:ext cx="1847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*</a:t>
              </a: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9733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2C876-6619-FD04-E9F6-DE55FA04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80" y="435777"/>
            <a:ext cx="9019240" cy="5552065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438DB96-A1FF-FAC9-BF74-D43C0AEFC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7842"/>
            <a:ext cx="10724535" cy="5725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/>
              <a:t>z</a:t>
            </a:r>
            <a:r>
              <a:rPr lang="cs-CZ" sz="1800"/>
              <a:t>droj</a:t>
            </a:r>
            <a:r>
              <a:rPr lang="en-GB" sz="1800"/>
              <a:t>: ČSÚ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3960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A735A8-AA56-AF8B-84FD-67DDFB11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4" y="612263"/>
            <a:ext cx="10630852" cy="52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95F56-4BB4-8186-98B1-63D90C89E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7842"/>
            <a:ext cx="10724535" cy="5725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/>
              <a:t>z</a:t>
            </a:r>
            <a:r>
              <a:rPr lang="cs-CZ" sz="1800"/>
              <a:t>droj</a:t>
            </a:r>
            <a:r>
              <a:rPr lang="en-GB" sz="1800"/>
              <a:t>: ČSÚ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5423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1625-1EB4-DA95-356E-F9278EB7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sz="1800"/>
              <a:t>VZTAH INFLACE A NEZAMĚSTNANOSTI</a:t>
            </a:r>
            <a:endParaRPr lang="cs-C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91CEA-E1DC-A3A8-9318-4DDB7EA4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Phillipsova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křivka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křivka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vyjadřující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vztah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mírou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inflace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mírou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nezaměstnanosti</a:t>
            </a:r>
            <a:endParaRPr lang="en-GB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Stagflace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kombinace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stagnace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ekonomiky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inflací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mírou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nezaměstnanosti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phillips-curve2">
            <a:extLst>
              <a:ext uri="{FF2B5EF4-FFF2-40B4-BE49-F238E27FC236}">
                <a16:creationId xmlns:a16="http://schemas.microsoft.com/office/drawing/2014/main" id="{CB3F5761-9027-C4E4-079A-F145CBB4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235" y="913454"/>
            <a:ext cx="7359326" cy="50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91A26E9-4E51-FC59-4FA4-74F98551068C}"/>
              </a:ext>
            </a:extLst>
          </p:cNvPr>
          <p:cNvSpPr txBox="1">
            <a:spLocks/>
          </p:cNvSpPr>
          <p:nvPr/>
        </p:nvSpPr>
        <p:spPr>
          <a:xfrm>
            <a:off x="838200" y="5987842"/>
            <a:ext cx="10724535" cy="572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/>
              <a:t>z</a:t>
            </a:r>
            <a:r>
              <a:rPr lang="cs-CZ"/>
              <a:t>droj</a:t>
            </a:r>
            <a:r>
              <a:rPr lang="en-GB"/>
              <a:t>: economicshelp.org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40C934581CAD49BA8A63819BE63637" ma:contentTypeVersion="5" ma:contentTypeDescription="Vytvoří nový dokument" ma:contentTypeScope="" ma:versionID="535b86fbc53d92138e296b3aa3c3de52">
  <xsd:schema xmlns:xsd="http://www.w3.org/2001/XMLSchema" xmlns:xs="http://www.w3.org/2001/XMLSchema" xmlns:p="http://schemas.microsoft.com/office/2006/metadata/properties" xmlns:ns3="b85b5fde-b6c1-4c9d-b4f9-81dca322ff21" targetNamespace="http://schemas.microsoft.com/office/2006/metadata/properties" ma:root="true" ma:fieldsID="722f5858290926726b42cb6e7edf6a3e" ns3:_="">
    <xsd:import namespace="b85b5fde-b6c1-4c9d-b4f9-81dca322ff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b5fde-b6c1-4c9d-b4f9-81dca322f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2D9B8D-F11C-44E6-82A2-85DF811FC6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A833A1-BBF5-4BD2-8D4F-3B79F971916C}">
  <ds:schemaRefs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b85b5fde-b6c1-4c9d-b4f9-81dca322ff21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F08997A-8707-4CEC-AD7D-CB73F24F94D4}">
  <ds:schemaRefs>
    <ds:schemaRef ds:uri="b85b5fde-b6c1-4c9d-b4f9-81dca322ff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673</Words>
  <Application>Microsoft Office PowerPoint</Application>
  <PresentationFormat>Širokouhlá</PresentationFormat>
  <Paragraphs>96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8" baseType="lpstr">
      <vt:lpstr>Arial</vt:lpstr>
      <vt:lpstr>Arial Math</vt:lpstr>
      <vt:lpstr>Cambria Math</vt:lpstr>
      <vt:lpstr>Gill Sans MT</vt:lpstr>
      <vt:lpstr>Roboto</vt:lpstr>
      <vt:lpstr>Parcel</vt:lpstr>
      <vt:lpstr>INFLACE</vt:lpstr>
      <vt:lpstr>Co je to inflace?</vt:lpstr>
      <vt:lpstr>Míra inflace</vt:lpstr>
      <vt:lpstr>Prezentácia programu PowerPoint</vt:lpstr>
      <vt:lpstr>Míra Inflace - výpočet</vt:lpstr>
      <vt:lpstr>Prezentácia programu PowerPoint</vt:lpstr>
      <vt:lpstr>Prezentácia programu PowerPoint</vt:lpstr>
      <vt:lpstr>Prezentácia programu PowerPoint</vt:lpstr>
      <vt:lpstr>VZTAH INFLACE A NEZAMĚSTNANOSTI</vt:lpstr>
      <vt:lpstr>Prezentácia programu PowerPoint</vt:lpstr>
      <vt:lpstr>INFlace ve finanční matematice</vt:lpstr>
      <vt:lpstr>regularizace a kontrola inflace</vt:lpstr>
      <vt:lpstr>PoZitivní stránky inflace</vt:lpstr>
      <vt:lpstr>príklady hyperinflácie v moderných dejinách</vt:lpstr>
      <vt:lpstr>Weimarská republika</vt:lpstr>
      <vt:lpstr>Maďarsko po druhej svetovej vojne</vt:lpstr>
      <vt:lpstr>Prezentácia programu PowerPoint</vt:lpstr>
      <vt:lpstr>ZImbabwe</vt:lpstr>
      <vt:lpstr>VENEZUELA</vt:lpstr>
      <vt:lpstr>ĎalŠie príklady hyperinflácie v (nielen moderných) dejinách</vt:lpstr>
      <vt:lpstr>Děkujeme/ďakujeme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Němec</dc:creator>
  <cp:lastModifiedBy>Emma Kovalčíková</cp:lastModifiedBy>
  <cp:revision>2</cp:revision>
  <dcterms:created xsi:type="dcterms:W3CDTF">2024-11-30T09:15:31Z</dcterms:created>
  <dcterms:modified xsi:type="dcterms:W3CDTF">2024-12-10T09:17:10Z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0x0101003A40C934581CAD49BA8A63819BE63637</vt:lpwstr>
  </property>
</Properties>
</file>