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31"/>
  </p:notesMasterIdLst>
  <p:handoutMasterIdLst>
    <p:handoutMasterId r:id="rId32"/>
  </p:handoutMasterIdLst>
  <p:sldIdLst>
    <p:sldId id="389" r:id="rId2"/>
    <p:sldId id="519" r:id="rId3"/>
    <p:sldId id="353" r:id="rId4"/>
    <p:sldId id="520" r:id="rId5"/>
    <p:sldId id="452" r:id="rId6"/>
    <p:sldId id="564" r:id="rId7"/>
    <p:sldId id="470" r:id="rId8"/>
    <p:sldId id="479" r:id="rId9"/>
    <p:sldId id="567" r:id="rId10"/>
    <p:sldId id="569" r:id="rId11"/>
    <p:sldId id="570" r:id="rId12"/>
    <p:sldId id="578" r:id="rId13"/>
    <p:sldId id="577" r:id="rId14"/>
    <p:sldId id="565" r:id="rId15"/>
    <p:sldId id="576" r:id="rId16"/>
    <p:sldId id="575" r:id="rId17"/>
    <p:sldId id="566" r:id="rId18"/>
    <p:sldId id="523" r:id="rId19"/>
    <p:sldId id="563" r:id="rId20"/>
    <p:sldId id="571" r:id="rId21"/>
    <p:sldId id="572" r:id="rId22"/>
    <p:sldId id="574" r:id="rId23"/>
    <p:sldId id="579" r:id="rId24"/>
    <p:sldId id="580" r:id="rId25"/>
    <p:sldId id="581" r:id="rId26"/>
    <p:sldId id="582" r:id="rId27"/>
    <p:sldId id="583" r:id="rId28"/>
    <p:sldId id="584" r:id="rId29"/>
    <p:sldId id="585" r:id="rId3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EC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1" autoAdjust="0"/>
    <p:restoredTop sz="96473" autoAdjust="0"/>
  </p:normalViewPr>
  <p:slideViewPr>
    <p:cSldViewPr>
      <p:cViewPr varScale="1">
        <p:scale>
          <a:sx n="118" d="100"/>
          <a:sy n="118" d="100"/>
        </p:scale>
        <p:origin x="140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642"/>
    </p:cViewPr>
  </p:sorterViewPr>
  <p:notesViewPr>
    <p:cSldViewPr>
      <p:cViewPr varScale="1">
        <p:scale>
          <a:sx n="86" d="100"/>
          <a:sy n="86" d="100"/>
        </p:scale>
        <p:origin x="-312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DB0EF-23BC-437E-A9D8-C46093016D09}" type="datetimeFigureOut">
              <a:rPr lang="cs-CZ" smtClean="0"/>
              <a:t>04.11.2016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611EA-0CDC-4AAC-B845-59E610858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925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9B49A-1241-4427-9F4D-6D7C14F5B838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90C16-5DE4-43A1-9BC4-E062C837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55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E141-9AAF-4355-84F0-585D389C16BA}" type="datetimeFigureOut">
              <a:rPr lang="cs-CZ" smtClean="0"/>
              <a:t>04.11.2016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1598D1-F938-477B-ADE5-8234E8F5E450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E141-9AAF-4355-84F0-585D389C16BA}" type="datetimeFigureOut">
              <a:rPr lang="cs-CZ" smtClean="0"/>
              <a:t>04.11.2016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98D1-F938-477B-ADE5-8234E8F5E45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E141-9AAF-4355-84F0-585D389C16BA}" type="datetimeFigureOut">
              <a:rPr lang="cs-CZ" smtClean="0"/>
              <a:t>04.11.2016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98D1-F938-477B-ADE5-8234E8F5E45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E141-9AAF-4355-84F0-585D389C16BA}" type="datetimeFigureOut">
              <a:rPr lang="cs-CZ" smtClean="0"/>
              <a:t>04.11.2016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98D1-F938-477B-ADE5-8234E8F5E45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E141-9AAF-4355-84F0-585D389C16BA}" type="datetimeFigureOut">
              <a:rPr lang="cs-CZ" smtClean="0"/>
              <a:t>04.11.2016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98D1-F938-477B-ADE5-8234E8F5E45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E141-9AAF-4355-84F0-585D389C16BA}" type="datetimeFigureOut">
              <a:rPr lang="cs-CZ" smtClean="0"/>
              <a:t>04.11.2016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98D1-F938-477B-ADE5-8234E8F5E450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E141-9AAF-4355-84F0-585D389C16BA}" type="datetimeFigureOut">
              <a:rPr lang="cs-CZ" smtClean="0"/>
              <a:t>04.11.2016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98D1-F938-477B-ADE5-8234E8F5E45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E141-9AAF-4355-84F0-585D389C16BA}" type="datetimeFigureOut">
              <a:rPr lang="cs-CZ" smtClean="0"/>
              <a:t>04.11.2016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98D1-F938-477B-ADE5-8234E8F5E45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E141-9AAF-4355-84F0-585D389C16BA}" type="datetimeFigureOut">
              <a:rPr lang="cs-CZ" smtClean="0"/>
              <a:t>04.11.2016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98D1-F938-477B-ADE5-8234E8F5E45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E141-9AAF-4355-84F0-585D389C16BA}" type="datetimeFigureOut">
              <a:rPr lang="cs-CZ" smtClean="0"/>
              <a:t>04.11.2016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98D1-F938-477B-ADE5-8234E8F5E45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E141-9AAF-4355-84F0-585D389C16BA}" type="datetimeFigureOut">
              <a:rPr lang="cs-CZ" smtClean="0"/>
              <a:t>04.11.2016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98D1-F938-477B-ADE5-8234E8F5E45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A3C6E141-9AAF-4355-84F0-585D389C16BA}" type="datetimeFigureOut">
              <a:rPr lang="cs-CZ" smtClean="0"/>
              <a:t>04.11.2016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31598D1-F938-477B-ADE5-8234E8F5E450}" type="slidenum">
              <a:rPr lang="cs-CZ" smtClean="0"/>
              <a:t>‹#›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ech1.pdf" TargetMode="External"/><Relationship Id="rId7" Type="http://schemas.openxmlformats.org/officeDocument/2006/relationships/hyperlink" Target="ukazkovytest.pdf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hyperlink" Target="mech4.pdf" TargetMode="External"/><Relationship Id="rId5" Type="http://schemas.openxmlformats.org/officeDocument/2006/relationships/hyperlink" Target="mech3.pdf" TargetMode="External"/><Relationship Id="rId4" Type="http://schemas.openxmlformats.org/officeDocument/2006/relationships/hyperlink" Target="mech2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skripta1.pdf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hyperlink" Target="skripta4.pdf" TargetMode="External"/><Relationship Id="rId5" Type="http://schemas.openxmlformats.org/officeDocument/2006/relationships/hyperlink" Target="skripta3.pdf" TargetMode="External"/><Relationship Id="rId4" Type="http://schemas.openxmlformats.org/officeDocument/2006/relationships/hyperlink" Target="skripta2.pdf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tmf069.pdf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10" Type="http://schemas.openxmlformats.org/officeDocument/2006/relationships/image" Target="../media/image63.jpg"/><Relationship Id="rId4" Type="http://schemas.openxmlformats.org/officeDocument/2006/relationships/image" Target="../media/image57.jpeg"/><Relationship Id="rId9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microsoft.com/office/2007/relationships/hdphoto" Target="../media/hdphoto3.wdp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99592" y="2178399"/>
            <a:ext cx="7315200" cy="2690761"/>
          </a:xfrm>
        </p:spPr>
        <p:txBody>
          <a:bodyPr>
            <a:normAutofit/>
          </a:bodyPr>
          <a:lstStyle/>
          <a:p>
            <a:r>
              <a:rPr lang="cs-CZ" dirty="0" smtClean="0"/>
              <a:t>O výuce </a:t>
            </a:r>
            <a:br>
              <a:rPr lang="cs-CZ" dirty="0" smtClean="0"/>
            </a:br>
            <a:r>
              <a:rPr lang="cs-CZ" dirty="0" smtClean="0"/>
              <a:t>teoretické mechaniky</a:t>
            </a:r>
            <a:br>
              <a:rPr lang="cs-CZ" dirty="0" smtClean="0"/>
            </a:br>
            <a:endParaRPr lang="cs-CZ" baseline="30000" dirty="0">
              <a:solidFill>
                <a:schemeClr val="accent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4233664" cy="114463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Jiří Podolský</a:t>
            </a:r>
          </a:p>
          <a:p>
            <a:r>
              <a:rPr lang="cs-CZ" dirty="0" smtClean="0"/>
              <a:t>Ústav teoretické fyziky</a:t>
            </a:r>
          </a:p>
          <a:p>
            <a:r>
              <a:rPr lang="cs-CZ" dirty="0" smtClean="0"/>
              <a:t>MFF UK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917848" y="620688"/>
            <a:ext cx="70385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/>
              <a:t>s</a:t>
            </a:r>
            <a:r>
              <a:rPr lang="cs-CZ" sz="2200" dirty="0" smtClean="0"/>
              <a:t>eminář </a:t>
            </a:r>
            <a:r>
              <a:rPr lang="cs-CZ" sz="2200" i="1" dirty="0" smtClean="0"/>
              <a:t>Povídání o učení</a:t>
            </a:r>
            <a:r>
              <a:rPr lang="cs-CZ" sz="2200" dirty="0" smtClean="0"/>
              <a:t>, Karlín, 4. 11.</a:t>
            </a:r>
            <a:r>
              <a:rPr lang="en-US" sz="2200" dirty="0" smtClean="0"/>
              <a:t> </a:t>
            </a:r>
            <a:r>
              <a:rPr lang="cs-CZ" sz="2200" dirty="0" smtClean="0"/>
              <a:t>201</a:t>
            </a:r>
            <a:r>
              <a:rPr lang="en-US" sz="2200" dirty="0" smtClean="0"/>
              <a:t>6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62113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13228" r="5872" b="14770"/>
          <a:stretch/>
        </p:blipFill>
        <p:spPr>
          <a:xfrm>
            <a:off x="3275856" y="3140968"/>
            <a:ext cx="5544616" cy="28083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Obdélník 2"/>
          <p:cNvSpPr/>
          <p:nvPr/>
        </p:nvSpPr>
        <p:spPr>
          <a:xfrm>
            <a:off x="3203848" y="6093296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ofici</a:t>
            </a:r>
            <a:r>
              <a:rPr lang="cs-CZ" dirty="0" err="1" smtClean="0">
                <a:solidFill>
                  <a:schemeClr val="bg1"/>
                </a:solidFill>
              </a:rPr>
              <a:t>ální</a:t>
            </a:r>
            <a:r>
              <a:rPr lang="cs-CZ" dirty="0" smtClean="0">
                <a:solidFill>
                  <a:schemeClr val="bg1"/>
                </a:solidFill>
              </a:rPr>
              <a:t> Historické místo Evropské fyzikální společnosti</a:t>
            </a:r>
          </a:p>
        </p:txBody>
      </p:sp>
      <p:sp>
        <p:nvSpPr>
          <p:cNvPr id="6" name="Obdélník 5"/>
          <p:cNvSpPr/>
          <p:nvPr/>
        </p:nvSpPr>
        <p:spPr>
          <a:xfrm>
            <a:off x="467544" y="5436513"/>
            <a:ext cx="23762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chemeClr val="tx2"/>
                </a:solidFill>
              </a:rPr>
              <a:t>odhaleno v únoru</a:t>
            </a:r>
            <a:r>
              <a:rPr lang="de-DE" sz="1600" dirty="0" smtClean="0">
                <a:solidFill>
                  <a:schemeClr val="tx2"/>
                </a:solidFill>
              </a:rPr>
              <a:t> 2016</a:t>
            </a:r>
          </a:p>
          <a:p>
            <a:r>
              <a:rPr lang="cs-CZ" sz="1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   nar.   </a:t>
            </a:r>
            <a:r>
              <a:rPr lang="de-DE" sz="1600" dirty="0" smtClean="0">
                <a:solidFill>
                  <a:schemeClr val="tx2"/>
                </a:solidFill>
              </a:rPr>
              <a:t>18</a:t>
            </a:r>
            <a:r>
              <a:rPr lang="cs-CZ" sz="1600" dirty="0" smtClean="0">
                <a:solidFill>
                  <a:schemeClr val="tx2"/>
                </a:solidFill>
              </a:rPr>
              <a:t>. 2. </a:t>
            </a:r>
            <a:r>
              <a:rPr lang="cs-CZ" sz="1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1838</a:t>
            </a:r>
          </a:p>
          <a:p>
            <a:r>
              <a:rPr lang="cs-CZ" sz="1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   zem</a:t>
            </a:r>
            <a:r>
              <a:rPr lang="cs-CZ" sz="1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 </a:t>
            </a:r>
            <a:r>
              <a:rPr lang="cs-CZ" sz="1600" dirty="0" smtClean="0">
                <a:solidFill>
                  <a:schemeClr val="tx2"/>
                </a:solidFill>
              </a:rPr>
              <a:t>19. </a:t>
            </a:r>
            <a:r>
              <a:rPr lang="cs-CZ" sz="1600" dirty="0">
                <a:solidFill>
                  <a:schemeClr val="tx2"/>
                </a:solidFill>
              </a:rPr>
              <a:t>2</a:t>
            </a:r>
            <a:r>
              <a:rPr lang="cs-CZ" sz="1600" dirty="0" smtClean="0">
                <a:solidFill>
                  <a:schemeClr val="tx2"/>
                </a:solidFill>
              </a:rPr>
              <a:t>. </a:t>
            </a:r>
            <a:r>
              <a:rPr lang="cs-CZ" sz="1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1916</a:t>
            </a:r>
            <a:endParaRPr lang="cs-CZ" sz="1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endParaRPr lang="cs-CZ" sz="1200" baseline="30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39" y="1692097"/>
            <a:ext cx="2254661" cy="37198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8" t="13519" r="15663"/>
          <a:stretch/>
        </p:blipFill>
        <p:spPr>
          <a:xfrm>
            <a:off x="4067944" y="564612"/>
            <a:ext cx="2254661" cy="322442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 b="6595"/>
          <a:stretch/>
        </p:blipFill>
        <p:spPr>
          <a:xfrm>
            <a:off x="6816337" y="1412776"/>
            <a:ext cx="2004135" cy="1440160"/>
          </a:xfrm>
          <a:prstGeom prst="rect">
            <a:avLst/>
          </a:prstGeom>
          <a:effectLst>
            <a:outerShdw blurRad="635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Obdélník 5"/>
          <p:cNvSpPr/>
          <p:nvPr/>
        </p:nvSpPr>
        <p:spPr>
          <a:xfrm>
            <a:off x="611560" y="477396"/>
            <a:ext cx="2232248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chemeClr val="tx2"/>
                </a:solidFill>
              </a:rPr>
              <a:t>Machova busta  </a:t>
            </a:r>
            <a:r>
              <a:rPr lang="cs-CZ" sz="1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</a:t>
            </a:r>
            <a:r>
              <a:rPr lang="cs-CZ" sz="1600" dirty="0" smtClean="0">
                <a:solidFill>
                  <a:schemeClr val="tx2"/>
                </a:solidFill>
              </a:rPr>
              <a:t> pamětní deska</a:t>
            </a:r>
            <a:endParaRPr lang="en-US" sz="1600" dirty="0" smtClean="0">
              <a:solidFill>
                <a:schemeClr val="tx2"/>
              </a:solidFill>
            </a:endParaRPr>
          </a:p>
          <a:p>
            <a:r>
              <a:rPr lang="cs-CZ" sz="1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na Ovocném trhu 7</a:t>
            </a:r>
          </a:p>
          <a:p>
            <a:endParaRPr lang="cs-CZ" sz="300" dirty="0" smtClean="0"/>
          </a:p>
          <a:p>
            <a:r>
              <a:rPr lang="cs-CZ" sz="1050" dirty="0" smtClean="0"/>
              <a:t>bývalý Fyzikální ústav Univerzity</a:t>
            </a:r>
            <a:endParaRPr lang="en-US" sz="1050" dirty="0" smtClean="0"/>
          </a:p>
          <a:p>
            <a:endParaRPr lang="cs-CZ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9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539552" y="1340769"/>
            <a:ext cx="5630342" cy="36003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cs-CZ" sz="1400" dirty="0" smtClean="0"/>
              <a:t>vyučoval na </a:t>
            </a:r>
            <a:r>
              <a:rPr lang="cs-CZ" sz="1400" dirty="0"/>
              <a:t>německé Karlo-Ferdinandově univerzitě </a:t>
            </a:r>
            <a:r>
              <a:rPr lang="en-US" sz="1400" dirty="0" smtClean="0">
                <a:solidFill>
                  <a:schemeClr val="tx2"/>
                </a:solidFill>
              </a:rPr>
              <a:t>3 </a:t>
            </a:r>
            <a:r>
              <a:rPr lang="en-US" sz="1400" dirty="0" err="1" smtClean="0">
                <a:solidFill>
                  <a:schemeClr val="tx2"/>
                </a:solidFill>
              </a:rPr>
              <a:t>semestr</a:t>
            </a:r>
            <a:r>
              <a:rPr lang="cs-CZ" sz="1400" dirty="0" smtClean="0">
                <a:solidFill>
                  <a:schemeClr val="tx2"/>
                </a:solidFill>
              </a:rPr>
              <a:t>y</a:t>
            </a:r>
            <a:r>
              <a:rPr lang="en-US" sz="1400" dirty="0" smtClean="0">
                <a:solidFill>
                  <a:schemeClr val="tx2"/>
                </a:solidFill>
              </a:rPr>
              <a:t>:</a:t>
            </a:r>
            <a:endParaRPr lang="cs-CZ" sz="1800" dirty="0" smtClean="0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277954"/>
            <a:ext cx="2329382" cy="328720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3" name="Zástupný symbol pro obsah 2"/>
          <p:cNvSpPr txBox="1">
            <a:spLocks/>
          </p:cNvSpPr>
          <p:nvPr/>
        </p:nvSpPr>
        <p:spPr>
          <a:xfrm>
            <a:off x="611560" y="5093709"/>
            <a:ext cx="2088232" cy="9275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r">
              <a:buNone/>
            </a:pPr>
            <a:r>
              <a:rPr lang="cs-CZ" sz="1200" dirty="0" smtClean="0">
                <a:solidFill>
                  <a:schemeClr val="tx2"/>
                </a:solidFill>
              </a:rPr>
              <a:t>každý den</a:t>
            </a:r>
            <a:r>
              <a:rPr lang="cs-CZ" sz="1200" dirty="0" smtClean="0"/>
              <a:t> od </a:t>
            </a:r>
            <a:r>
              <a:rPr lang="cs-CZ" sz="1200" dirty="0"/>
              <a:t>9 </a:t>
            </a:r>
            <a:r>
              <a:rPr lang="cs-CZ" sz="1200" dirty="0" smtClean="0"/>
              <a:t>do </a:t>
            </a:r>
            <a:r>
              <a:rPr lang="cs-CZ" sz="1200" dirty="0"/>
              <a:t>10</a:t>
            </a:r>
            <a:br>
              <a:rPr lang="cs-CZ" sz="1200" dirty="0"/>
            </a:br>
            <a:r>
              <a:rPr lang="cs-CZ" sz="1200" dirty="0"/>
              <a:t>v</a:t>
            </a:r>
            <a:r>
              <a:rPr lang="cs-CZ" sz="1200" dirty="0" smtClean="0"/>
              <a:t> </a:t>
            </a:r>
            <a:r>
              <a:rPr lang="cs-CZ" sz="1200" dirty="0" smtClean="0">
                <a:solidFill>
                  <a:schemeClr val="tx2"/>
                </a:solidFill>
              </a:rPr>
              <a:t>Klementinu</a:t>
            </a:r>
          </a:p>
          <a:p>
            <a:pPr marL="45720" indent="0" algn="r">
              <a:buNone/>
            </a:pPr>
            <a:r>
              <a:rPr lang="cs-CZ" sz="1200" dirty="0" smtClean="0"/>
              <a:t>nebo </a:t>
            </a:r>
            <a:r>
              <a:rPr lang="cs-CZ" sz="1200" dirty="0" smtClean="0">
                <a:solidFill>
                  <a:schemeClr val="tx2"/>
                </a:solidFill>
              </a:rPr>
              <a:t>Viničné</a:t>
            </a:r>
          </a:p>
          <a:p>
            <a:pPr marL="45720" indent="0" algn="r">
              <a:buNone/>
            </a:pPr>
            <a:r>
              <a:rPr lang="cs-CZ" sz="1200" dirty="0" smtClean="0"/>
              <a:t>tam vedl i semináře</a:t>
            </a:r>
            <a:endParaRPr lang="cs-CZ" sz="1600" dirty="0" smtClean="0">
              <a:solidFill>
                <a:schemeClr val="tx2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74" y="4032268"/>
            <a:ext cx="1910742" cy="263709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48" y="4768187"/>
            <a:ext cx="2499418" cy="190117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32268"/>
            <a:ext cx="1237854" cy="263709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9" y="1818348"/>
            <a:ext cx="2646275" cy="2746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14" name="Přímá spojnice se šipkou 16"/>
          <p:cNvCxnSpPr/>
          <p:nvPr/>
        </p:nvCxnSpPr>
        <p:spPr>
          <a:xfrm>
            <a:off x="4499992" y="4752000"/>
            <a:ext cx="983231" cy="1"/>
          </a:xfrm>
          <a:prstGeom prst="straightConnector1">
            <a:avLst/>
          </a:prstGeom>
          <a:ln>
            <a:headEnd type="oval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>
            <a:off x="5868144" y="5778000"/>
            <a:ext cx="1296144" cy="1"/>
          </a:xfrm>
          <a:prstGeom prst="straightConnector1">
            <a:avLst/>
          </a:prstGeom>
          <a:ln>
            <a:headEnd type="oval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Nadpis 1"/>
          <p:cNvSpPr txBox="1">
            <a:spLocks/>
          </p:cNvSpPr>
          <p:nvPr/>
        </p:nvSpPr>
        <p:spPr>
          <a:xfrm>
            <a:off x="611560" y="476672"/>
            <a:ext cx="3260987" cy="7109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dirty="0" smtClean="0"/>
              <a:t>Albert Einstein</a:t>
            </a:r>
            <a:endParaRPr lang="cs-CZ" sz="3200" dirty="0"/>
          </a:p>
        </p:txBody>
      </p:sp>
      <p:sp>
        <p:nvSpPr>
          <p:cNvPr id="19" name="Zástupný symbol pro obsah 2"/>
          <p:cNvSpPr txBox="1">
            <a:spLocks/>
          </p:cNvSpPr>
          <p:nvPr/>
        </p:nvSpPr>
        <p:spPr>
          <a:xfrm>
            <a:off x="4067944" y="620688"/>
            <a:ext cx="4320480" cy="62128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400" dirty="0">
                <a:solidFill>
                  <a:schemeClr val="tx2"/>
                </a:solidFill>
              </a:rPr>
              <a:t>v </a:t>
            </a:r>
            <a:r>
              <a:rPr lang="en-US" sz="1400" dirty="0" err="1" smtClean="0">
                <a:solidFill>
                  <a:schemeClr val="tx2"/>
                </a:solidFill>
              </a:rPr>
              <a:t>Praze</a:t>
            </a:r>
            <a:r>
              <a:rPr lang="cs-CZ" sz="1400" dirty="0" smtClean="0">
                <a:solidFill>
                  <a:schemeClr val="tx2"/>
                </a:solidFill>
              </a:rPr>
              <a:t> 1,5 roku</a:t>
            </a:r>
            <a:r>
              <a:rPr lang="en-US" sz="1400" dirty="0" smtClean="0">
                <a:solidFill>
                  <a:schemeClr val="tx2"/>
                </a:solidFill>
              </a:rPr>
              <a:t> (1</a:t>
            </a:r>
            <a:r>
              <a:rPr lang="cs-CZ" sz="1400" dirty="0" smtClean="0">
                <a:solidFill>
                  <a:schemeClr val="tx2"/>
                </a:solidFill>
              </a:rPr>
              <a:t>911</a:t>
            </a:r>
            <a:r>
              <a:rPr lang="en-US" sz="1400" dirty="0" smtClean="0">
                <a:solidFill>
                  <a:schemeClr val="tx2"/>
                </a:solidFill>
              </a:rPr>
              <a:t>-</a:t>
            </a:r>
            <a:r>
              <a:rPr lang="cs-CZ" sz="1400" dirty="0" smtClean="0">
                <a:solidFill>
                  <a:schemeClr val="tx2"/>
                </a:solidFill>
              </a:rPr>
              <a:t>1</a:t>
            </a:r>
            <a:r>
              <a:rPr lang="en-US" sz="1400" dirty="0" smtClean="0">
                <a:solidFill>
                  <a:schemeClr val="tx2"/>
                </a:solidFill>
              </a:rPr>
              <a:t>9</a:t>
            </a:r>
            <a:r>
              <a:rPr lang="cs-CZ" sz="1400" dirty="0" smtClean="0">
                <a:solidFill>
                  <a:schemeClr val="tx2"/>
                </a:solidFill>
              </a:rPr>
              <a:t>12</a:t>
            </a:r>
            <a:r>
              <a:rPr lang="en-US" sz="1400" dirty="0" smtClean="0">
                <a:solidFill>
                  <a:schemeClr val="tx2"/>
                </a:solidFill>
              </a:rPr>
              <a:t>)</a:t>
            </a:r>
            <a:endParaRPr lang="cs-CZ" sz="1400" dirty="0" smtClean="0">
              <a:solidFill>
                <a:schemeClr val="tx2"/>
              </a:solidFill>
            </a:endParaRPr>
          </a:p>
          <a:p>
            <a:pPr marL="45720" indent="0">
              <a:buNone/>
            </a:pPr>
            <a:r>
              <a:rPr lang="en-US" sz="1400" dirty="0" err="1" smtClean="0"/>
              <a:t>profesor</a:t>
            </a:r>
            <a:r>
              <a:rPr lang="en-US" sz="1400" dirty="0" smtClean="0"/>
              <a:t> </a:t>
            </a:r>
            <a:r>
              <a:rPr lang="cs-CZ" sz="1400" dirty="0" smtClean="0"/>
              <a:t>teoretické </a:t>
            </a:r>
            <a:r>
              <a:rPr lang="en-US" sz="1400" dirty="0" err="1" smtClean="0"/>
              <a:t>fyziky</a:t>
            </a:r>
            <a:r>
              <a:rPr lang="cs-CZ" sz="1400" dirty="0" smtClean="0"/>
              <a:t>, pedagog</a:t>
            </a:r>
            <a:endParaRPr lang="cs-CZ" sz="140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15" y="1818348"/>
            <a:ext cx="2771079" cy="201372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2" name="Zaoblený obdélník 22"/>
          <p:cNvSpPr/>
          <p:nvPr/>
        </p:nvSpPr>
        <p:spPr>
          <a:xfrm>
            <a:off x="3419872" y="1844824"/>
            <a:ext cx="1944216" cy="32942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aoblený obdélník 22"/>
          <p:cNvSpPr/>
          <p:nvPr/>
        </p:nvSpPr>
        <p:spPr>
          <a:xfrm>
            <a:off x="3419872" y="2420888"/>
            <a:ext cx="1944216" cy="32942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Zaoblený obdélník 22"/>
          <p:cNvSpPr/>
          <p:nvPr/>
        </p:nvSpPr>
        <p:spPr>
          <a:xfrm>
            <a:off x="3419872" y="3470400"/>
            <a:ext cx="1944216" cy="1640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341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>
          <a:xfrm>
            <a:off x="827584" y="474703"/>
            <a:ext cx="7315200" cy="794057"/>
          </a:xfrm>
        </p:spPr>
        <p:txBody>
          <a:bodyPr>
            <a:noAutofit/>
          </a:bodyPr>
          <a:lstStyle/>
          <a:p>
            <a:pPr algn="l"/>
            <a:r>
              <a:rPr lang="cs-CZ" altLang="cs-CZ" sz="2400" dirty="0"/>
              <a:t>p</a:t>
            </a:r>
            <a:r>
              <a:rPr lang="cs-CZ" altLang="cs-CZ" sz="2400" dirty="0" smtClean="0"/>
              <a:t>rofesoři teoretické fyziky a ředitelé </a:t>
            </a:r>
            <a:br>
              <a:rPr lang="cs-CZ" altLang="cs-CZ" sz="2400" dirty="0" smtClean="0"/>
            </a:br>
            <a:r>
              <a:rPr lang="cs-CZ" altLang="cs-CZ" sz="2400" dirty="0" smtClean="0"/>
              <a:t>matematicko-fyzikálního semináře na KFU/NKFU</a:t>
            </a:r>
          </a:p>
        </p:txBody>
      </p:sp>
      <p:pic>
        <p:nvPicPr>
          <p:cNvPr id="23555" name="Obrázek 11" descr="Lippich F-foto-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700213"/>
            <a:ext cx="2409825" cy="3155950"/>
          </a:xfrm>
          <a:noFill/>
        </p:spPr>
      </p:pic>
      <p:sp>
        <p:nvSpPr>
          <p:cNvPr id="23556" name="TextovéPole 7"/>
          <p:cNvSpPr txBox="1">
            <a:spLocks noChangeArrowheads="1"/>
          </p:cNvSpPr>
          <p:nvPr/>
        </p:nvSpPr>
        <p:spPr bwMode="auto">
          <a:xfrm>
            <a:off x="468313" y="5157788"/>
            <a:ext cx="27860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altLang="cs-CZ" sz="1200" b="1" dirty="0"/>
              <a:t>1874-1910</a:t>
            </a:r>
          </a:p>
          <a:p>
            <a:pPr algn="ctr" eaLnBrk="1" hangingPunct="1"/>
            <a:r>
              <a:rPr lang="cs-CZ" altLang="cs-CZ" sz="1200" b="1" dirty="0"/>
              <a:t>Ferdinand </a:t>
            </a:r>
            <a:r>
              <a:rPr lang="cs-CZ" altLang="cs-CZ" sz="1200" b="1" dirty="0" err="1"/>
              <a:t>LIPPICH</a:t>
            </a:r>
            <a:r>
              <a:rPr lang="cs-CZ" altLang="cs-CZ" sz="1200" b="1" dirty="0"/>
              <a:t> </a:t>
            </a:r>
          </a:p>
          <a:p>
            <a:pPr algn="ctr" eaLnBrk="1" hangingPunct="1"/>
            <a:r>
              <a:rPr lang="cs-CZ" altLang="cs-CZ" sz="1200" dirty="0"/>
              <a:t>(1838-1913)</a:t>
            </a:r>
          </a:p>
          <a:p>
            <a:pPr algn="ctr" eaLnBrk="1" hangingPunct="1"/>
            <a:r>
              <a:rPr lang="cs-CZ" altLang="cs-CZ" sz="1200" dirty="0"/>
              <a:t>profesor </a:t>
            </a:r>
            <a:r>
              <a:rPr lang="cs-CZ" altLang="cs-CZ" sz="1200" dirty="0" smtClean="0"/>
              <a:t>matematické </a:t>
            </a:r>
            <a:r>
              <a:rPr lang="cs-CZ" altLang="cs-CZ" sz="1200" dirty="0"/>
              <a:t>fyziky</a:t>
            </a:r>
          </a:p>
          <a:p>
            <a:pPr algn="ctr" eaLnBrk="1" hangingPunct="1"/>
            <a:r>
              <a:rPr lang="cs-CZ" altLang="cs-CZ" sz="1200" dirty="0">
                <a:solidFill>
                  <a:srgbClr val="FFFF00"/>
                </a:solidFill>
              </a:rPr>
              <a:t>T. </a:t>
            </a:r>
            <a:r>
              <a:rPr lang="cs-CZ" altLang="cs-CZ" sz="1200" dirty="0" err="1">
                <a:solidFill>
                  <a:srgbClr val="FFFF00"/>
                </a:solidFill>
              </a:rPr>
              <a:t>Št</a:t>
            </a:r>
            <a:r>
              <a:rPr lang="cs-CZ" altLang="cs-CZ" sz="1200" dirty="0">
                <a:solidFill>
                  <a:srgbClr val="FFFF00"/>
                </a:solidFill>
              </a:rPr>
              <a:t>. Hradec-U. Praha- na odpočinek</a:t>
            </a:r>
          </a:p>
          <a:p>
            <a:pPr algn="ctr" eaLnBrk="1" hangingPunct="1"/>
            <a:endParaRPr lang="cs-CZ" altLang="cs-CZ" sz="1200" dirty="0">
              <a:solidFill>
                <a:srgbClr val="0070C0"/>
              </a:solidFill>
            </a:endParaRPr>
          </a:p>
        </p:txBody>
      </p:sp>
      <p:pic>
        <p:nvPicPr>
          <p:cNvPr id="23557" name="Obrázek 5" descr="Einstein 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773238"/>
            <a:ext cx="2252663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ovéPole 8"/>
          <p:cNvSpPr txBox="1">
            <a:spLocks noChangeArrowheads="1"/>
          </p:cNvSpPr>
          <p:nvPr/>
        </p:nvSpPr>
        <p:spPr bwMode="auto">
          <a:xfrm>
            <a:off x="3419475" y="5157788"/>
            <a:ext cx="2584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altLang="cs-CZ" sz="1200" b="1"/>
              <a:t>1911-1912</a:t>
            </a:r>
          </a:p>
          <a:p>
            <a:pPr algn="ctr" eaLnBrk="1" hangingPunct="1"/>
            <a:r>
              <a:rPr lang="cs-CZ" altLang="cs-CZ" sz="1200" b="1"/>
              <a:t>Albert EINSTEIN</a:t>
            </a:r>
          </a:p>
          <a:p>
            <a:pPr algn="ctr" eaLnBrk="1" hangingPunct="1"/>
            <a:r>
              <a:rPr lang="cs-CZ" altLang="cs-CZ" sz="1200"/>
              <a:t>(1879-1955)</a:t>
            </a:r>
          </a:p>
          <a:p>
            <a:pPr algn="ctr" eaLnBrk="1" hangingPunct="1"/>
            <a:r>
              <a:rPr lang="cs-CZ" altLang="cs-CZ" sz="1200"/>
              <a:t>profesor teoretické fyziky</a:t>
            </a:r>
          </a:p>
          <a:p>
            <a:pPr algn="ctr" eaLnBrk="1" hangingPunct="1"/>
            <a:r>
              <a:rPr lang="cs-CZ" altLang="cs-CZ" sz="1200">
                <a:solidFill>
                  <a:srgbClr val="FFFF00"/>
                </a:solidFill>
              </a:rPr>
              <a:t>U. Curych-U. Praha-ETH Curych</a:t>
            </a:r>
          </a:p>
        </p:txBody>
      </p:sp>
      <p:pic>
        <p:nvPicPr>
          <p:cNvPr id="23559" name="Obrázek 4" descr="FrankPh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785938"/>
            <a:ext cx="2252662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ovéPole 9"/>
          <p:cNvSpPr txBox="1">
            <a:spLocks noChangeArrowheads="1"/>
          </p:cNvSpPr>
          <p:nvPr/>
        </p:nvSpPr>
        <p:spPr bwMode="auto">
          <a:xfrm>
            <a:off x="6227763" y="5084763"/>
            <a:ext cx="228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altLang="cs-CZ" sz="1200" b="1"/>
              <a:t>1912-1938(9)</a:t>
            </a:r>
          </a:p>
          <a:p>
            <a:pPr algn="ctr" eaLnBrk="1" hangingPunct="1"/>
            <a:r>
              <a:rPr lang="cs-CZ" altLang="cs-CZ" sz="1200" b="1"/>
              <a:t>Philipp FRANK</a:t>
            </a:r>
          </a:p>
          <a:p>
            <a:pPr algn="ctr" eaLnBrk="1" hangingPunct="1"/>
            <a:r>
              <a:rPr lang="cs-CZ" altLang="cs-CZ" sz="1200"/>
              <a:t>(1884-1966)</a:t>
            </a:r>
          </a:p>
          <a:p>
            <a:pPr algn="ctr" eaLnBrk="1" hangingPunct="1"/>
            <a:r>
              <a:rPr lang="cs-CZ" altLang="cs-CZ" sz="1200"/>
              <a:t>profesor teoretické fyziky</a:t>
            </a:r>
          </a:p>
          <a:p>
            <a:pPr algn="ctr" eaLnBrk="1" hangingPunct="1"/>
            <a:r>
              <a:rPr lang="cs-CZ" altLang="cs-CZ" sz="1200">
                <a:solidFill>
                  <a:srgbClr val="FFFF00"/>
                </a:solidFill>
              </a:rPr>
              <a:t>U. Vídeň-U. Praha-U.Vídeň</a:t>
            </a:r>
          </a:p>
        </p:txBody>
      </p:sp>
      <p:cxnSp>
        <p:nvCxnSpPr>
          <p:cNvPr id="10" name="Přímá spojovací šipka 9"/>
          <p:cNvCxnSpPr/>
          <p:nvPr/>
        </p:nvCxnSpPr>
        <p:spPr>
          <a:xfrm>
            <a:off x="2411413" y="5300663"/>
            <a:ext cx="1512887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>
            <a:off x="5292725" y="5300663"/>
            <a:ext cx="151130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>
            <a:off x="7956550" y="5300663"/>
            <a:ext cx="503238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dnadpis 2"/>
          <p:cNvSpPr txBox="1">
            <a:spLocks/>
          </p:cNvSpPr>
          <p:nvPr/>
        </p:nvSpPr>
        <p:spPr>
          <a:xfrm>
            <a:off x="720080" y="6262191"/>
            <a:ext cx="8820472" cy="335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  <a:defRPr/>
            </a:pPr>
            <a:r>
              <a:rPr lang="cs-CZ" sz="1400" dirty="0">
                <a:solidFill>
                  <a:schemeClr val="bg1"/>
                </a:solidFill>
              </a:rPr>
              <a:t>převzato z </a:t>
            </a:r>
            <a:r>
              <a:rPr lang="cs-CZ" sz="1400" dirty="0" smtClean="0">
                <a:solidFill>
                  <a:schemeClr val="bg1"/>
                </a:solidFill>
              </a:rPr>
              <a:t>Emilie Těšínská</a:t>
            </a:r>
            <a:r>
              <a:rPr lang="cs-CZ" sz="1400" dirty="0">
                <a:solidFill>
                  <a:schemeClr val="bg1"/>
                </a:solidFill>
              </a:rPr>
              <a:t>: Fyzika na Karlově </a:t>
            </a:r>
            <a:r>
              <a:rPr lang="cs-CZ" sz="1400" dirty="0" smtClean="0">
                <a:solidFill>
                  <a:schemeClr val="bg1"/>
                </a:solidFill>
              </a:rPr>
              <a:t>univerzitě: instituce</a:t>
            </a:r>
            <a:r>
              <a:rPr lang="cs-CZ" sz="1400" dirty="0">
                <a:solidFill>
                  <a:schemeClr val="bg1"/>
                </a:solidFill>
              </a:rPr>
              <a:t>, osoby, </a:t>
            </a:r>
            <a:r>
              <a:rPr lang="cs-CZ" sz="1400" dirty="0" smtClean="0">
                <a:solidFill>
                  <a:schemeClr val="bg1"/>
                </a:solidFill>
              </a:rPr>
              <a:t>studium (1850-1939</a:t>
            </a:r>
            <a:r>
              <a:rPr lang="cs-CZ" sz="1400" dirty="0">
                <a:solidFill>
                  <a:schemeClr val="bg1"/>
                </a:solidFill>
              </a:rPr>
              <a:t>)</a:t>
            </a:r>
          </a:p>
          <a:p>
            <a:pPr>
              <a:buFont typeface="Arial" pitchFamily="34" charset="0"/>
              <a:buNone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86443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>
          <a:xfrm>
            <a:off x="755203" y="413519"/>
            <a:ext cx="8569325" cy="855241"/>
          </a:xfrm>
        </p:spPr>
        <p:txBody>
          <a:bodyPr>
            <a:normAutofit/>
          </a:bodyPr>
          <a:lstStyle/>
          <a:p>
            <a:r>
              <a:rPr lang="cs-CZ" altLang="cs-CZ" sz="2400" dirty="0" smtClean="0"/>
              <a:t>profesury matematické</a:t>
            </a:r>
            <a:r>
              <a:rPr lang="en-US" altLang="cs-CZ" sz="2400" dirty="0" smtClean="0"/>
              <a:t> </a:t>
            </a:r>
            <a:r>
              <a:rPr lang="cs-CZ" altLang="cs-CZ" sz="2400" dirty="0" smtClean="0"/>
              <a:t>/</a:t>
            </a:r>
            <a:r>
              <a:rPr lang="en-US" altLang="cs-CZ" sz="2400" dirty="0" smtClean="0"/>
              <a:t> </a:t>
            </a:r>
            <a:r>
              <a:rPr lang="cs-CZ" altLang="cs-CZ" sz="2400" dirty="0" smtClean="0"/>
              <a:t>teoretické </a:t>
            </a:r>
            <a:r>
              <a:rPr lang="cs-CZ" altLang="cs-CZ" sz="2400" dirty="0"/>
              <a:t>fyziky </a:t>
            </a:r>
            <a:r>
              <a:rPr lang="cs-CZ" altLang="cs-CZ" sz="2400" dirty="0" smtClean="0"/>
              <a:t/>
            </a:r>
            <a:br>
              <a:rPr lang="cs-CZ" altLang="cs-CZ" sz="2400" dirty="0" smtClean="0"/>
            </a:br>
            <a:r>
              <a:rPr lang="cs-CZ" altLang="cs-CZ" sz="2400" dirty="0" smtClean="0"/>
              <a:t>na České </a:t>
            </a:r>
            <a:r>
              <a:rPr lang="cs-CZ" altLang="cs-CZ" sz="2400" dirty="0"/>
              <a:t>(Karlově) univerzitě v Praze </a:t>
            </a:r>
            <a:r>
              <a:rPr lang="cs-CZ" altLang="cs-CZ" sz="2400" dirty="0" smtClean="0"/>
              <a:t>1882-1939</a:t>
            </a:r>
            <a:r>
              <a:rPr lang="en-US" altLang="cs-CZ" sz="2400" dirty="0" smtClean="0"/>
              <a:t> </a:t>
            </a:r>
            <a:r>
              <a:rPr lang="cs-CZ" altLang="cs-CZ" sz="2400" dirty="0" smtClean="0"/>
              <a:t>(</a:t>
            </a:r>
            <a:r>
              <a:rPr lang="cs-CZ" altLang="cs-CZ" sz="2400" dirty="0"/>
              <a:t>45)</a:t>
            </a:r>
          </a:p>
        </p:txBody>
      </p:sp>
      <p:pic>
        <p:nvPicPr>
          <p:cNvPr id="37891" name="Obrázek 5" descr="TrkalV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092549"/>
            <a:ext cx="1836737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Obrázek 6" descr="KolacekF-kulat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068960"/>
            <a:ext cx="1800225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Zástupný symbol pro obsah 8" descr="Seydler A-portret-oval.tif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484313"/>
            <a:ext cx="1897062" cy="2500312"/>
          </a:xfrm>
        </p:spPr>
      </p:pic>
      <p:pic>
        <p:nvPicPr>
          <p:cNvPr id="37894" name="Obrázek 5" descr="ZaviskaF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2738"/>
            <a:ext cx="165735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ovéPole 6"/>
          <p:cNvSpPr txBox="1">
            <a:spLocks noChangeArrowheads="1"/>
          </p:cNvSpPr>
          <p:nvPr/>
        </p:nvSpPr>
        <p:spPr bwMode="auto">
          <a:xfrm>
            <a:off x="179388" y="4076700"/>
            <a:ext cx="24479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200" b="1" dirty="0">
                <a:latin typeface="+mj-lt"/>
              </a:rPr>
              <a:t>1882-1891</a:t>
            </a:r>
          </a:p>
          <a:p>
            <a:pPr algn="ctr">
              <a:defRPr/>
            </a:pPr>
            <a:r>
              <a:rPr lang="cs-CZ" sz="1200" b="1" dirty="0">
                <a:latin typeface="+mj-lt"/>
              </a:rPr>
              <a:t>August </a:t>
            </a:r>
            <a:r>
              <a:rPr lang="cs-CZ" sz="1200" b="1" dirty="0" err="1">
                <a:latin typeface="+mj-lt"/>
              </a:rPr>
              <a:t>SEYDLER</a:t>
            </a:r>
            <a:endParaRPr lang="cs-CZ" sz="1200" b="1" dirty="0">
              <a:latin typeface="+mj-lt"/>
            </a:endParaRPr>
          </a:p>
          <a:p>
            <a:pPr algn="ctr">
              <a:defRPr/>
            </a:pPr>
            <a:r>
              <a:rPr lang="cs-CZ" sz="1200" dirty="0">
                <a:latin typeface="+mj-lt"/>
              </a:rPr>
              <a:t>(1849-1891)</a:t>
            </a:r>
          </a:p>
          <a:p>
            <a:pPr algn="ctr">
              <a:defRPr/>
            </a:pPr>
            <a:r>
              <a:rPr lang="cs-CZ" sz="1200" dirty="0">
                <a:latin typeface="+mj-lt"/>
              </a:rPr>
              <a:t>profesor matematické fyziky </a:t>
            </a:r>
            <a:endParaRPr lang="en-US" sz="1200" dirty="0" smtClean="0">
              <a:latin typeface="+mj-lt"/>
            </a:endParaRPr>
          </a:p>
          <a:p>
            <a:pPr algn="ctr">
              <a:defRPr/>
            </a:pPr>
            <a:r>
              <a:rPr lang="cs-CZ" sz="1200" dirty="0" smtClean="0">
                <a:latin typeface="+mj-lt"/>
              </a:rPr>
              <a:t>a</a:t>
            </a:r>
            <a:r>
              <a:rPr lang="en-US" sz="1200" dirty="0" smtClean="0">
                <a:latin typeface="+mj-lt"/>
              </a:rPr>
              <a:t> </a:t>
            </a:r>
            <a:r>
              <a:rPr lang="cs-CZ" sz="1200" dirty="0" smtClean="0">
                <a:latin typeface="+mj-lt"/>
              </a:rPr>
              <a:t>teoretické </a:t>
            </a:r>
            <a:r>
              <a:rPr lang="cs-CZ" sz="1200" dirty="0">
                <a:latin typeface="+mj-lt"/>
              </a:rPr>
              <a:t>astronomie</a:t>
            </a:r>
          </a:p>
          <a:p>
            <a:pPr algn="ctr">
              <a:defRPr/>
            </a:pPr>
            <a:r>
              <a:rPr lang="cs-CZ" sz="1200" dirty="0">
                <a:solidFill>
                  <a:srgbClr val="FFFF00"/>
                </a:solidFill>
                <a:latin typeface="Arial" charset="0"/>
                <a:cs typeface="Arial" charset="0"/>
              </a:rPr>
              <a:t>KFU Praha-ČU Praha-†</a:t>
            </a:r>
          </a:p>
        </p:txBody>
      </p:sp>
      <p:sp>
        <p:nvSpPr>
          <p:cNvPr id="14344" name="TextovéPole 7"/>
          <p:cNvSpPr txBox="1">
            <a:spLocks noChangeArrowheads="1"/>
          </p:cNvSpPr>
          <p:nvPr/>
        </p:nvSpPr>
        <p:spPr bwMode="auto">
          <a:xfrm>
            <a:off x="1403350" y="5516537"/>
            <a:ext cx="38887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200" b="1" dirty="0">
                <a:latin typeface="+mj-lt"/>
              </a:rPr>
              <a:t>1891-1913</a:t>
            </a:r>
          </a:p>
          <a:p>
            <a:pPr algn="ctr">
              <a:defRPr/>
            </a:pPr>
            <a:r>
              <a:rPr lang="cs-CZ" sz="1200" b="1" dirty="0">
                <a:latin typeface="+mj-lt"/>
              </a:rPr>
              <a:t>František KOLÁČEK</a:t>
            </a:r>
          </a:p>
          <a:p>
            <a:pPr algn="ctr">
              <a:defRPr/>
            </a:pPr>
            <a:r>
              <a:rPr lang="cs-CZ" sz="1200" dirty="0">
                <a:latin typeface="+mj-lt"/>
              </a:rPr>
              <a:t>(1851-1913)</a:t>
            </a:r>
          </a:p>
          <a:p>
            <a:pPr algn="ctr">
              <a:defRPr/>
            </a:pPr>
            <a:r>
              <a:rPr lang="cs-CZ" sz="1200" dirty="0" smtClean="0">
                <a:latin typeface="+mj-lt"/>
              </a:rPr>
              <a:t>profesor </a:t>
            </a:r>
            <a:r>
              <a:rPr lang="cs-CZ" sz="1200" dirty="0">
                <a:latin typeface="+mj-lt"/>
              </a:rPr>
              <a:t>matematické fyziky</a:t>
            </a:r>
          </a:p>
          <a:p>
            <a:pPr algn="ctr">
              <a:defRPr/>
            </a:pPr>
            <a:r>
              <a:rPr lang="cs-CZ" sz="1200" dirty="0">
                <a:solidFill>
                  <a:srgbClr val="FFFF00"/>
                </a:solidFill>
                <a:latin typeface="Arial" charset="0"/>
                <a:cs typeface="Arial" charset="0"/>
              </a:rPr>
              <a:t>střední škola Brno-</a:t>
            </a:r>
            <a:r>
              <a:rPr lang="cs-CZ" sz="1200" dirty="0" err="1">
                <a:solidFill>
                  <a:srgbClr val="FFFF00"/>
                </a:solidFill>
                <a:latin typeface="Arial" charset="0"/>
                <a:cs typeface="Arial" charset="0"/>
              </a:rPr>
              <a:t>ČU</a:t>
            </a:r>
            <a:r>
              <a:rPr lang="cs-CZ" sz="1200" dirty="0">
                <a:solidFill>
                  <a:srgbClr val="FFFF00"/>
                </a:solidFill>
                <a:latin typeface="Arial" charset="0"/>
                <a:cs typeface="Arial" charset="0"/>
              </a:rPr>
              <a:t> Praha-ČT Brno-</a:t>
            </a:r>
            <a:r>
              <a:rPr lang="cs-CZ" sz="1200" dirty="0" err="1">
                <a:solidFill>
                  <a:srgbClr val="FFFF00"/>
                </a:solidFill>
                <a:latin typeface="Arial" charset="0"/>
                <a:cs typeface="Arial" charset="0"/>
              </a:rPr>
              <a:t>ČU</a:t>
            </a:r>
            <a:r>
              <a:rPr lang="cs-CZ" sz="1200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cs-CZ" sz="1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Praha-†</a:t>
            </a:r>
            <a:endParaRPr lang="cs-CZ" sz="1200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14345" name="TextovéPole 8"/>
          <p:cNvSpPr txBox="1">
            <a:spLocks noChangeArrowheads="1"/>
          </p:cNvSpPr>
          <p:nvPr/>
        </p:nvSpPr>
        <p:spPr bwMode="auto">
          <a:xfrm>
            <a:off x="4428083" y="5229225"/>
            <a:ext cx="20161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200" b="1" dirty="0" smtClean="0">
                <a:latin typeface="+mj-lt"/>
              </a:rPr>
              <a:t>1914-1939</a:t>
            </a:r>
            <a:r>
              <a:rPr lang="en-US" sz="1200" b="1" dirty="0" smtClean="0">
                <a:latin typeface="+mj-lt"/>
              </a:rPr>
              <a:t> </a:t>
            </a:r>
            <a:r>
              <a:rPr lang="cs-CZ" sz="1200" b="1" dirty="0" smtClean="0">
                <a:latin typeface="+mj-lt"/>
              </a:rPr>
              <a:t>(</a:t>
            </a:r>
            <a:r>
              <a:rPr lang="cs-CZ" sz="1200" b="1" dirty="0">
                <a:latin typeface="+mj-lt"/>
              </a:rPr>
              <a:t>1945)</a:t>
            </a:r>
          </a:p>
          <a:p>
            <a:pPr algn="ctr">
              <a:defRPr/>
            </a:pPr>
            <a:r>
              <a:rPr lang="cs-CZ" sz="1200" b="1" dirty="0">
                <a:latin typeface="+mj-lt"/>
              </a:rPr>
              <a:t>František </a:t>
            </a:r>
            <a:r>
              <a:rPr lang="cs-CZ" sz="1200" b="1" dirty="0" err="1">
                <a:latin typeface="+mj-lt"/>
              </a:rPr>
              <a:t>ZÁVIŠKA</a:t>
            </a:r>
            <a:endParaRPr lang="cs-CZ" sz="1200" b="1" dirty="0">
              <a:latin typeface="+mj-lt"/>
            </a:endParaRPr>
          </a:p>
          <a:p>
            <a:pPr algn="ctr">
              <a:defRPr/>
            </a:pPr>
            <a:r>
              <a:rPr lang="cs-CZ" sz="1200" dirty="0">
                <a:latin typeface="+mj-lt"/>
              </a:rPr>
              <a:t>(1879-1945)</a:t>
            </a:r>
          </a:p>
          <a:p>
            <a:pPr algn="ctr">
              <a:defRPr/>
            </a:pPr>
            <a:r>
              <a:rPr lang="cs-CZ" sz="1200" dirty="0">
                <a:latin typeface="+mj-lt"/>
              </a:rPr>
              <a:t>profesor teoretické fyziky</a:t>
            </a:r>
          </a:p>
          <a:p>
            <a:pPr algn="ctr">
              <a:defRPr/>
            </a:pPr>
            <a:r>
              <a:rPr lang="cs-CZ" sz="1200" dirty="0" err="1">
                <a:solidFill>
                  <a:srgbClr val="FFFF00"/>
                </a:solidFill>
                <a:latin typeface="Arial" charset="0"/>
                <a:cs typeface="Arial" charset="0"/>
              </a:rPr>
              <a:t>ČU</a:t>
            </a:r>
            <a:r>
              <a:rPr lang="cs-CZ" sz="1200" dirty="0">
                <a:solidFill>
                  <a:srgbClr val="FFFF00"/>
                </a:solidFill>
                <a:latin typeface="Arial" charset="0"/>
                <a:cs typeface="Arial" charset="0"/>
              </a:rPr>
              <a:t> Praha-†</a:t>
            </a:r>
          </a:p>
        </p:txBody>
      </p:sp>
      <p:sp>
        <p:nvSpPr>
          <p:cNvPr id="14346" name="TextovéPole 9"/>
          <p:cNvSpPr txBox="1">
            <a:spLocks noChangeArrowheads="1"/>
          </p:cNvSpPr>
          <p:nvPr/>
        </p:nvSpPr>
        <p:spPr bwMode="auto">
          <a:xfrm>
            <a:off x="6229350" y="5445125"/>
            <a:ext cx="251911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200" b="1" dirty="0" smtClean="0">
                <a:latin typeface="+mj-lt"/>
              </a:rPr>
              <a:t>1922-1939</a:t>
            </a:r>
            <a:r>
              <a:rPr lang="en-US" sz="1200" b="1" dirty="0" smtClean="0">
                <a:latin typeface="+mj-lt"/>
              </a:rPr>
              <a:t> </a:t>
            </a:r>
            <a:r>
              <a:rPr lang="cs-CZ" sz="1200" b="1" dirty="0" smtClean="0">
                <a:latin typeface="+mj-lt"/>
              </a:rPr>
              <a:t>(</a:t>
            </a:r>
            <a:r>
              <a:rPr lang="cs-CZ" sz="1200" b="1" dirty="0">
                <a:latin typeface="+mj-lt"/>
              </a:rPr>
              <a:t>1956)</a:t>
            </a:r>
          </a:p>
          <a:p>
            <a:pPr algn="ctr">
              <a:defRPr/>
            </a:pPr>
            <a:r>
              <a:rPr lang="cs-CZ" sz="1200" b="1" dirty="0">
                <a:latin typeface="+mj-lt"/>
              </a:rPr>
              <a:t>Viktor TRKAL</a:t>
            </a:r>
          </a:p>
          <a:p>
            <a:pPr algn="ctr">
              <a:defRPr/>
            </a:pPr>
            <a:r>
              <a:rPr lang="cs-CZ" sz="1200" dirty="0">
                <a:latin typeface="+mj-lt"/>
              </a:rPr>
              <a:t>(1888-1956)</a:t>
            </a:r>
          </a:p>
          <a:p>
            <a:pPr algn="ctr">
              <a:defRPr/>
            </a:pPr>
            <a:r>
              <a:rPr lang="cs-CZ" sz="1200" dirty="0">
                <a:latin typeface="+mj-lt"/>
              </a:rPr>
              <a:t>druhá </a:t>
            </a:r>
            <a:r>
              <a:rPr lang="cs-CZ" sz="1200" dirty="0" smtClean="0">
                <a:latin typeface="+mj-lt"/>
              </a:rPr>
              <a:t>profesura</a:t>
            </a:r>
            <a:r>
              <a:rPr lang="en-US" sz="1200" dirty="0" smtClean="0">
                <a:latin typeface="+mj-lt"/>
              </a:rPr>
              <a:t> </a:t>
            </a:r>
            <a:r>
              <a:rPr lang="cs-CZ" sz="1200" dirty="0" smtClean="0">
                <a:latin typeface="+mj-lt"/>
              </a:rPr>
              <a:t>teoretické </a:t>
            </a:r>
            <a:r>
              <a:rPr lang="cs-CZ" sz="1200" dirty="0">
                <a:latin typeface="+mj-lt"/>
              </a:rPr>
              <a:t>fyziky</a:t>
            </a:r>
          </a:p>
          <a:p>
            <a:pPr algn="ctr">
              <a:defRPr/>
            </a:pPr>
            <a:r>
              <a:rPr lang="cs-CZ" sz="1200" dirty="0" err="1">
                <a:solidFill>
                  <a:srgbClr val="FFFF00"/>
                </a:solidFill>
                <a:latin typeface="Arial" charset="0"/>
                <a:cs typeface="Arial" charset="0"/>
              </a:rPr>
              <a:t>ČU</a:t>
            </a:r>
            <a:r>
              <a:rPr lang="cs-CZ" sz="1200" dirty="0">
                <a:solidFill>
                  <a:srgbClr val="FFFF00"/>
                </a:solidFill>
                <a:latin typeface="Arial" charset="0"/>
                <a:cs typeface="Arial" charset="0"/>
              </a:rPr>
              <a:t> Praha-(MFF UK)</a:t>
            </a:r>
          </a:p>
        </p:txBody>
      </p:sp>
      <p:sp>
        <p:nvSpPr>
          <p:cNvPr id="37899" name="TextovéPole 13"/>
          <p:cNvSpPr txBox="1">
            <a:spLocks noChangeArrowheads="1"/>
          </p:cNvSpPr>
          <p:nvPr/>
        </p:nvSpPr>
        <p:spPr bwMode="auto">
          <a:xfrm>
            <a:off x="4143375" y="1643063"/>
            <a:ext cx="4714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1200" b="1" dirty="0">
                <a:solidFill>
                  <a:srgbClr val="FFFF00"/>
                </a:solidFill>
              </a:rPr>
              <a:t>profesura astronomie </a:t>
            </a:r>
            <a:r>
              <a:rPr lang="cs-CZ" altLang="cs-CZ" sz="1200" dirty="0"/>
              <a:t>:1892 </a:t>
            </a:r>
            <a:r>
              <a:rPr lang="cs-CZ" altLang="cs-CZ" sz="1200" dirty="0" smtClean="0"/>
              <a:t>Gustav </a:t>
            </a:r>
            <a:r>
              <a:rPr lang="cs-CZ" altLang="cs-CZ" sz="1200" dirty="0" err="1"/>
              <a:t>GRUSS</a:t>
            </a:r>
            <a:r>
              <a:rPr lang="cs-CZ" altLang="cs-CZ" sz="1200" dirty="0"/>
              <a:t>….</a:t>
            </a:r>
          </a:p>
        </p:txBody>
      </p:sp>
      <p:cxnSp>
        <p:nvCxnSpPr>
          <p:cNvPr id="18" name="Pravoúhlá spojovací čára 17"/>
          <p:cNvCxnSpPr/>
          <p:nvPr/>
        </p:nvCxnSpPr>
        <p:spPr>
          <a:xfrm>
            <a:off x="2627313" y="1844675"/>
            <a:ext cx="5473700" cy="215900"/>
          </a:xfrm>
          <a:prstGeom prst="bentConnector3">
            <a:avLst>
              <a:gd name="adj1" fmla="val 7245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>
            <a:off x="3059113" y="1844675"/>
            <a:ext cx="1071562" cy="158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2" name="TextovéPole 24"/>
          <p:cNvSpPr txBox="1">
            <a:spLocks noChangeArrowheads="1"/>
          </p:cNvSpPr>
          <p:nvPr/>
        </p:nvSpPr>
        <p:spPr bwMode="auto">
          <a:xfrm>
            <a:off x="3059113" y="2133600"/>
            <a:ext cx="3529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1200" b="1">
                <a:solidFill>
                  <a:srgbClr val="00B0F0"/>
                </a:solidFill>
              </a:rPr>
              <a:t>profesura matematické (teoretické ) fyziky</a:t>
            </a:r>
          </a:p>
          <a:p>
            <a:pPr eaLnBrk="1" hangingPunct="1"/>
            <a:r>
              <a:rPr lang="cs-CZ" altLang="cs-CZ" sz="1200" b="1">
                <a:solidFill>
                  <a:srgbClr val="00B0F0"/>
                </a:solidFill>
              </a:rPr>
              <a:t>1908: Ústav pro teoretickou fyziku</a:t>
            </a:r>
          </a:p>
          <a:p>
            <a:pPr eaLnBrk="1" hangingPunct="1"/>
            <a:r>
              <a:rPr lang="cs-CZ" altLang="cs-CZ" sz="1200" b="1">
                <a:solidFill>
                  <a:srgbClr val="00B0F0"/>
                </a:solidFill>
              </a:rPr>
              <a:t>1920: Ústav a seminář pro teoretickou fyziku</a:t>
            </a:r>
          </a:p>
        </p:txBody>
      </p:sp>
      <p:cxnSp>
        <p:nvCxnSpPr>
          <p:cNvPr id="34" name="Pravoúhlá spojovací čára 33"/>
          <p:cNvCxnSpPr/>
          <p:nvPr/>
        </p:nvCxnSpPr>
        <p:spPr>
          <a:xfrm>
            <a:off x="5724525" y="2060575"/>
            <a:ext cx="2376488" cy="28892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4" name="Obdélník 37"/>
          <p:cNvSpPr>
            <a:spLocks noChangeArrowheads="1"/>
          </p:cNvSpPr>
          <p:nvPr/>
        </p:nvSpPr>
        <p:spPr bwMode="auto">
          <a:xfrm>
            <a:off x="6875463" y="2420938"/>
            <a:ext cx="19446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B0F0"/>
                </a:solidFill>
              </a:rPr>
              <a:t>1922:druhá profesura  TF</a:t>
            </a:r>
          </a:p>
        </p:txBody>
      </p:sp>
      <p:sp>
        <p:nvSpPr>
          <p:cNvPr id="37905" name="TextovéPole 16"/>
          <p:cNvSpPr txBox="1">
            <a:spLocks noChangeArrowheads="1"/>
          </p:cNvSpPr>
          <p:nvPr/>
        </p:nvSpPr>
        <p:spPr bwMode="auto">
          <a:xfrm>
            <a:off x="2411413" y="1341438"/>
            <a:ext cx="532923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1400"/>
              <a:t>1882/83: </a:t>
            </a:r>
            <a:r>
              <a:rPr lang="cs-CZ" altLang="cs-CZ" sz="1400" b="1">
                <a:solidFill>
                  <a:srgbClr val="00B0F0"/>
                </a:solidFill>
              </a:rPr>
              <a:t>Matematicko-fyzikální seminář </a:t>
            </a:r>
            <a:r>
              <a:rPr lang="cs-CZ" altLang="cs-CZ" sz="1400">
                <a:sym typeface="Symbol" pitchFamily="18" charset="2"/>
              </a:rPr>
              <a:t>1920 rozdělení</a:t>
            </a:r>
            <a:endParaRPr lang="cs-CZ" altLang="cs-CZ" sz="1400"/>
          </a:p>
        </p:txBody>
      </p:sp>
      <p:cxnSp>
        <p:nvCxnSpPr>
          <p:cNvPr id="20" name="Pravoúhlá spojovací čára 19"/>
          <p:cNvCxnSpPr/>
          <p:nvPr/>
        </p:nvCxnSpPr>
        <p:spPr>
          <a:xfrm>
            <a:off x="7524750" y="2349500"/>
            <a:ext cx="647700" cy="431800"/>
          </a:xfrm>
          <a:prstGeom prst="bentConnector3">
            <a:avLst>
              <a:gd name="adj1" fmla="val 6245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7" name="TextovéPole 36"/>
          <p:cNvSpPr txBox="1">
            <a:spLocks noChangeArrowheads="1"/>
          </p:cNvSpPr>
          <p:nvPr/>
        </p:nvSpPr>
        <p:spPr bwMode="auto">
          <a:xfrm>
            <a:off x="7308850" y="2852738"/>
            <a:ext cx="18351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1100">
                <a:solidFill>
                  <a:srgbClr val="00B0F0"/>
                </a:solidFill>
              </a:rPr>
              <a:t>(1939: třetí profesura TF)</a:t>
            </a:r>
          </a:p>
        </p:txBody>
      </p:sp>
      <p:sp>
        <p:nvSpPr>
          <p:cNvPr id="22" name="Podnadpis 2"/>
          <p:cNvSpPr txBox="1">
            <a:spLocks/>
          </p:cNvSpPr>
          <p:nvPr/>
        </p:nvSpPr>
        <p:spPr>
          <a:xfrm>
            <a:off x="539552" y="6525344"/>
            <a:ext cx="8820472" cy="335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  <a:defRPr/>
            </a:pPr>
            <a:r>
              <a:rPr lang="cs-CZ" sz="1400" dirty="0">
                <a:solidFill>
                  <a:schemeClr val="bg1"/>
                </a:solidFill>
              </a:rPr>
              <a:t>převzato z </a:t>
            </a:r>
            <a:r>
              <a:rPr lang="cs-CZ" sz="1400" dirty="0" smtClean="0">
                <a:solidFill>
                  <a:schemeClr val="bg1"/>
                </a:solidFill>
              </a:rPr>
              <a:t>Emilie Těšínská</a:t>
            </a:r>
            <a:r>
              <a:rPr lang="cs-CZ" sz="1400" dirty="0">
                <a:solidFill>
                  <a:schemeClr val="bg1"/>
                </a:solidFill>
              </a:rPr>
              <a:t>: Fyzika na Karlově </a:t>
            </a:r>
            <a:r>
              <a:rPr lang="cs-CZ" sz="1400" dirty="0" smtClean="0">
                <a:solidFill>
                  <a:schemeClr val="bg1"/>
                </a:solidFill>
              </a:rPr>
              <a:t>univerzitě: instituce</a:t>
            </a:r>
            <a:r>
              <a:rPr lang="cs-CZ" sz="1400" dirty="0">
                <a:solidFill>
                  <a:schemeClr val="bg1"/>
                </a:solidFill>
              </a:rPr>
              <a:t>, osoby, </a:t>
            </a:r>
            <a:r>
              <a:rPr lang="cs-CZ" sz="1400" dirty="0" smtClean="0">
                <a:solidFill>
                  <a:schemeClr val="bg1"/>
                </a:solidFill>
              </a:rPr>
              <a:t>studium (1850-1939</a:t>
            </a:r>
            <a:r>
              <a:rPr lang="cs-CZ" sz="1400" dirty="0">
                <a:solidFill>
                  <a:schemeClr val="bg1"/>
                </a:solidFill>
              </a:rPr>
              <a:t>)</a:t>
            </a:r>
          </a:p>
          <a:p>
            <a:pPr>
              <a:buFont typeface="Arial" pitchFamily="34" charset="0"/>
              <a:buNone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982478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413792" y="548680"/>
            <a:ext cx="7974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>
                <a:solidFill>
                  <a:schemeClr val="tx2"/>
                </a:solidFill>
              </a:rPr>
              <a:t>české učebnice fyziky</a:t>
            </a:r>
            <a:endParaRPr lang="cs-CZ" sz="2400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597948" y="2060848"/>
            <a:ext cx="8366540" cy="39604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cs-CZ" sz="2400" dirty="0" smtClean="0">
                <a:solidFill>
                  <a:schemeClr val="tx2"/>
                </a:solidFill>
              </a:rPr>
              <a:t>Josef František Smetana</a:t>
            </a:r>
            <a:r>
              <a:rPr lang="cs-CZ" sz="2400" dirty="0" smtClean="0"/>
              <a:t>, </a:t>
            </a:r>
            <a:r>
              <a:rPr lang="cs-CZ" sz="2400" i="1" dirty="0" smtClean="0"/>
              <a:t>Silozpyt čili fyzika 	</a:t>
            </a:r>
            <a:r>
              <a:rPr lang="cs-CZ" sz="2400" dirty="0" smtClean="0"/>
              <a:t>	1842</a:t>
            </a:r>
          </a:p>
          <a:p>
            <a:pPr marL="45720" indent="0">
              <a:buNone/>
            </a:pPr>
            <a:endParaRPr lang="cs-CZ" sz="2400" dirty="0"/>
          </a:p>
          <a:p>
            <a:pPr marL="45720" indent="0">
              <a:buNone/>
            </a:pPr>
            <a:r>
              <a:rPr lang="cs-CZ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„Veliký pokrok, jejž, jako vědy přírodní vůbec, tak fysika    </a:t>
            </a:r>
            <a:r>
              <a:rPr lang="cs-CZ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neobmezeným</a:t>
            </a:r>
            <a:r>
              <a:rPr lang="cs-CZ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snažením pěstitelů svých zvláště za dnů našich učinila,                  zasluhuje pozornost nejen každého vzdělance, ale i většího obecenstva, </a:t>
            </a:r>
            <a:r>
              <a:rPr lang="cs-CZ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an</a:t>
            </a:r>
            <a:r>
              <a:rPr lang="cs-CZ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fysika následky výzkumů svých do života pospolitého mnohonásobně sahá, všeliká umění zdokonaluje, k vynálezům novým vede, výkony řemeslné šlechtí, ano za základ všech věd přírodních        i technických považována býti může.“</a:t>
            </a:r>
          </a:p>
        </p:txBody>
      </p:sp>
    </p:spTree>
    <p:extLst>
      <p:ext uri="{BB962C8B-B14F-4D97-AF65-F5344CB8AC3E}">
        <p14:creationId xmlns:p14="http://schemas.microsoft.com/office/powerpoint/2010/main" val="236319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413792" y="548680"/>
            <a:ext cx="7974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>
                <a:solidFill>
                  <a:schemeClr val="tx2"/>
                </a:solidFill>
              </a:rPr>
              <a:t>české učebnice teoretické mechaniky</a:t>
            </a:r>
            <a:endParaRPr lang="cs-CZ" sz="2400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597948" y="1844824"/>
            <a:ext cx="8438548" cy="39604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smtClean="0"/>
              <a:t>  </a:t>
            </a:r>
            <a:r>
              <a:rPr lang="cs-CZ" sz="2400" dirty="0" smtClean="0">
                <a:solidFill>
                  <a:schemeClr val="tx2"/>
                </a:solidFill>
              </a:rPr>
              <a:t>Seydler</a:t>
            </a:r>
            <a:r>
              <a:rPr lang="cs-CZ" sz="2400" dirty="0" smtClean="0"/>
              <a:t> </a:t>
            </a:r>
            <a:r>
              <a:rPr lang="cs-CZ" sz="2400" i="1" dirty="0" err="1" smtClean="0"/>
              <a:t>Theoretická</a:t>
            </a:r>
            <a:r>
              <a:rPr lang="cs-CZ" sz="2400" i="1" dirty="0" smtClean="0"/>
              <a:t> mechanika</a:t>
            </a:r>
            <a:r>
              <a:rPr lang="cs-CZ" sz="2400" dirty="0"/>
              <a:t>	</a:t>
            </a:r>
            <a:r>
              <a:rPr lang="cs-CZ" sz="2400" dirty="0" smtClean="0"/>
              <a:t>		1880</a:t>
            </a:r>
          </a:p>
          <a:p>
            <a:r>
              <a:rPr lang="cs-CZ" sz="2400" dirty="0" smtClean="0"/>
              <a:t>  </a:t>
            </a:r>
            <a:r>
              <a:rPr lang="cs-CZ" sz="2400" dirty="0" smtClean="0">
                <a:solidFill>
                  <a:schemeClr val="tx2"/>
                </a:solidFill>
              </a:rPr>
              <a:t>Kučera</a:t>
            </a:r>
            <a:r>
              <a:rPr lang="cs-CZ" sz="2400" dirty="0" smtClean="0"/>
              <a:t> </a:t>
            </a:r>
            <a:r>
              <a:rPr lang="cs-CZ" sz="2400" i="1" dirty="0" smtClean="0"/>
              <a:t>Základy mechaniky tuhých těles</a:t>
            </a:r>
            <a:r>
              <a:rPr lang="cs-CZ" sz="2400" dirty="0"/>
              <a:t>	</a:t>
            </a:r>
            <a:r>
              <a:rPr lang="cs-CZ" sz="2400" dirty="0" smtClean="0"/>
              <a:t>	1921</a:t>
            </a:r>
          </a:p>
          <a:p>
            <a:r>
              <a:rPr lang="cs-CZ" sz="2400" dirty="0" smtClean="0"/>
              <a:t>  </a:t>
            </a:r>
            <a:r>
              <a:rPr lang="cs-CZ" sz="2400" dirty="0" smtClean="0">
                <a:solidFill>
                  <a:schemeClr val="tx2"/>
                </a:solidFill>
              </a:rPr>
              <a:t>Hostinský</a:t>
            </a:r>
            <a:r>
              <a:rPr lang="cs-CZ" sz="2400" dirty="0" smtClean="0"/>
              <a:t> </a:t>
            </a:r>
            <a:r>
              <a:rPr lang="cs-CZ" sz="2400" i="1" dirty="0" smtClean="0"/>
              <a:t>Mechanika tuhých těles</a:t>
            </a:r>
            <a:r>
              <a:rPr lang="cs-CZ" sz="2400" dirty="0"/>
              <a:t>	</a:t>
            </a:r>
            <a:r>
              <a:rPr lang="cs-CZ" sz="2400" dirty="0" smtClean="0"/>
              <a:t>		1924</a:t>
            </a:r>
          </a:p>
          <a:p>
            <a:r>
              <a:rPr lang="cs-CZ" sz="2400" dirty="0" smtClean="0">
                <a:solidFill>
                  <a:schemeClr val="tx2"/>
                </a:solidFill>
              </a:rPr>
              <a:t>  Trkal</a:t>
            </a:r>
            <a:r>
              <a:rPr lang="cs-CZ" sz="2400" dirty="0" smtClean="0"/>
              <a:t> </a:t>
            </a:r>
            <a:r>
              <a:rPr lang="cs-CZ" sz="2400" i="1" dirty="0" smtClean="0"/>
              <a:t>Mechanika hmotných bodů a tuhého tělesa</a:t>
            </a:r>
            <a:r>
              <a:rPr lang="cs-CZ" sz="2400" dirty="0"/>
              <a:t>	</a:t>
            </a:r>
            <a:r>
              <a:rPr lang="cs-CZ" sz="2400" dirty="0" smtClean="0"/>
              <a:t>1956</a:t>
            </a:r>
          </a:p>
          <a:p>
            <a:r>
              <a:rPr lang="cs-CZ" sz="2400" dirty="0" smtClean="0">
                <a:solidFill>
                  <a:schemeClr val="tx2"/>
                </a:solidFill>
              </a:rPr>
              <a:t>  </a:t>
            </a:r>
            <a:r>
              <a:rPr lang="cs-CZ" sz="2400" dirty="0" err="1">
                <a:solidFill>
                  <a:schemeClr val="tx2"/>
                </a:solidFill>
              </a:rPr>
              <a:t>Brdička</a:t>
            </a:r>
            <a:r>
              <a:rPr lang="cs-CZ" sz="2400" dirty="0"/>
              <a:t> </a:t>
            </a:r>
            <a:r>
              <a:rPr lang="cs-CZ" sz="2400" i="1" dirty="0"/>
              <a:t>Mechanika kontinua		</a:t>
            </a:r>
            <a:r>
              <a:rPr lang="cs-CZ" sz="2400" dirty="0"/>
              <a:t>		1962</a:t>
            </a:r>
          </a:p>
          <a:p>
            <a:r>
              <a:rPr lang="cs-CZ" sz="2400" dirty="0" smtClean="0">
                <a:solidFill>
                  <a:schemeClr val="tx2"/>
                </a:solidFill>
              </a:rPr>
              <a:t>  </a:t>
            </a:r>
            <a:r>
              <a:rPr lang="cs-CZ" sz="2400" dirty="0" err="1" smtClean="0">
                <a:solidFill>
                  <a:schemeClr val="tx2"/>
                </a:solidFill>
              </a:rPr>
              <a:t>Brdička</a:t>
            </a:r>
            <a:r>
              <a:rPr lang="cs-CZ" sz="2400" dirty="0" smtClean="0">
                <a:solidFill>
                  <a:schemeClr val="tx2"/>
                </a:solidFill>
              </a:rPr>
              <a:t>, Hladík</a:t>
            </a:r>
            <a:r>
              <a:rPr lang="cs-CZ" sz="2400" dirty="0" smtClean="0"/>
              <a:t> </a:t>
            </a:r>
            <a:r>
              <a:rPr lang="cs-CZ" sz="2400" i="1" dirty="0" smtClean="0"/>
              <a:t>Teoretická mechanika</a:t>
            </a:r>
            <a:r>
              <a:rPr lang="cs-CZ" sz="2400" dirty="0"/>
              <a:t>	</a:t>
            </a:r>
            <a:r>
              <a:rPr lang="cs-CZ" sz="2400" dirty="0" smtClean="0"/>
              <a:t>	1987</a:t>
            </a:r>
          </a:p>
          <a:p>
            <a:pPr marL="45720" indent="0">
              <a:buNone/>
            </a:pPr>
            <a:endParaRPr lang="cs-CZ" sz="2400" dirty="0" smtClean="0"/>
          </a:p>
          <a:p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smtClean="0">
                <a:solidFill>
                  <a:schemeClr val="tx2"/>
                </a:solidFill>
              </a:rPr>
              <a:t> </a:t>
            </a:r>
            <a:r>
              <a:rPr lang="cs-CZ" sz="2400" dirty="0" err="1" smtClean="0">
                <a:solidFill>
                  <a:schemeClr val="tx2"/>
                </a:solidFill>
              </a:rPr>
              <a:t>Brdička</a:t>
            </a:r>
            <a:r>
              <a:rPr lang="cs-CZ" sz="2400" dirty="0">
                <a:solidFill>
                  <a:schemeClr val="tx2"/>
                </a:solidFill>
              </a:rPr>
              <a:t>, </a:t>
            </a:r>
            <a:r>
              <a:rPr lang="cs-CZ" sz="2400" dirty="0" smtClean="0">
                <a:solidFill>
                  <a:schemeClr val="tx2"/>
                </a:solidFill>
              </a:rPr>
              <a:t>Samek, Sopko</a:t>
            </a:r>
            <a:r>
              <a:rPr lang="cs-CZ" sz="2400" dirty="0" smtClean="0"/>
              <a:t> </a:t>
            </a:r>
            <a:r>
              <a:rPr lang="cs-CZ" sz="2400" i="1" dirty="0" smtClean="0"/>
              <a:t>Mechanika kontinua</a:t>
            </a:r>
            <a:r>
              <a:rPr lang="cs-CZ" sz="2400" dirty="0"/>
              <a:t>		</a:t>
            </a:r>
            <a:r>
              <a:rPr lang="cs-CZ" sz="2400" dirty="0" smtClean="0"/>
              <a:t>2000</a:t>
            </a:r>
          </a:p>
          <a:p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 smtClean="0">
                <a:solidFill>
                  <a:schemeClr val="tx2"/>
                </a:solidFill>
              </a:rPr>
              <a:t> Horský</a:t>
            </a:r>
            <a:r>
              <a:rPr lang="cs-CZ" sz="2400" dirty="0">
                <a:solidFill>
                  <a:schemeClr val="tx2"/>
                </a:solidFill>
              </a:rPr>
              <a:t>, Novotný, </a:t>
            </a:r>
            <a:r>
              <a:rPr lang="cs-CZ" sz="2400" dirty="0" err="1" smtClean="0">
                <a:solidFill>
                  <a:schemeClr val="tx2"/>
                </a:solidFill>
              </a:rPr>
              <a:t>Štefaník</a:t>
            </a:r>
            <a:r>
              <a:rPr lang="cs-CZ" sz="2400" dirty="0" smtClean="0"/>
              <a:t> </a:t>
            </a:r>
            <a:r>
              <a:rPr lang="cs-CZ" sz="2400" i="1" dirty="0" smtClean="0"/>
              <a:t>Mechanika ve fyzice</a:t>
            </a:r>
            <a:r>
              <a:rPr lang="cs-CZ" sz="2400" dirty="0"/>
              <a:t>	</a:t>
            </a:r>
            <a:r>
              <a:rPr lang="cs-CZ" sz="2400" dirty="0" smtClean="0"/>
              <a:t>2001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267167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413792" y="548680"/>
            <a:ext cx="7974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>
                <a:solidFill>
                  <a:schemeClr val="tx2"/>
                </a:solidFill>
              </a:rPr>
              <a:t>teoretická mechanika na MFF</a:t>
            </a:r>
            <a:r>
              <a:rPr lang="cs-CZ" sz="3200" dirty="0" smtClean="0"/>
              <a:t> (vznik 1952)</a:t>
            </a:r>
            <a:endParaRPr lang="cs-CZ" sz="2400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597948" y="1628800"/>
            <a:ext cx="8366540" cy="86409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cs-CZ" sz="2400" dirty="0" smtClean="0">
                <a:solidFill>
                  <a:schemeClr val="tx2"/>
                </a:solidFill>
              </a:rPr>
              <a:t>personální obsazení výuky</a:t>
            </a:r>
            <a:r>
              <a:rPr lang="cs-CZ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(dle vzpomínek J. </a:t>
            </a:r>
            <a:r>
              <a:rPr lang="cs-CZ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</a:t>
            </a:r>
            <a:r>
              <a:rPr lang="cs-CZ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angera)</a:t>
            </a:r>
          </a:p>
          <a:p>
            <a:pPr marL="45720" indent="0">
              <a:buNone/>
            </a:pPr>
            <a:r>
              <a:rPr lang="cs-CZ" dirty="0" smtClean="0"/>
              <a:t>vždy členové katedry/ústavu teoretické/matematické fyziky :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102004" y="2996952"/>
            <a:ext cx="7286420" cy="2952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solidFill>
                  <a:schemeClr val="tx2"/>
                </a:solidFill>
              </a:rPr>
              <a:t>  </a:t>
            </a:r>
            <a:r>
              <a:rPr lang="cs-CZ" sz="2400" dirty="0" err="1" smtClean="0">
                <a:solidFill>
                  <a:schemeClr val="tx2"/>
                </a:solidFill>
              </a:rPr>
              <a:t>Brdička</a:t>
            </a:r>
            <a:r>
              <a:rPr lang="cs-CZ" dirty="0"/>
              <a:t>	</a:t>
            </a:r>
            <a:r>
              <a:rPr lang="cs-CZ" dirty="0" smtClean="0"/>
              <a:t>	cca do r. 1960</a:t>
            </a:r>
          </a:p>
          <a:p>
            <a:r>
              <a:rPr lang="cs-CZ" dirty="0" smtClean="0"/>
              <a:t>  </a:t>
            </a:r>
            <a:r>
              <a:rPr lang="cs-CZ" sz="2400" dirty="0" smtClean="0">
                <a:solidFill>
                  <a:schemeClr val="tx2"/>
                </a:solidFill>
              </a:rPr>
              <a:t>Hladík</a:t>
            </a:r>
            <a:r>
              <a:rPr lang="cs-CZ" dirty="0"/>
              <a:t>	</a:t>
            </a:r>
            <a:r>
              <a:rPr lang="cs-CZ" dirty="0" smtClean="0"/>
              <a:t>	60. léta</a:t>
            </a:r>
          </a:p>
          <a:p>
            <a:r>
              <a:rPr lang="cs-CZ" dirty="0" smtClean="0">
                <a:solidFill>
                  <a:schemeClr val="tx2"/>
                </a:solidFill>
              </a:rPr>
              <a:t>  </a:t>
            </a:r>
            <a:r>
              <a:rPr lang="cs-CZ" sz="2400" dirty="0" smtClean="0">
                <a:solidFill>
                  <a:schemeClr val="tx2"/>
                </a:solidFill>
              </a:rPr>
              <a:t>Langer</a:t>
            </a:r>
            <a:r>
              <a:rPr lang="cs-CZ" sz="2400" dirty="0" smtClean="0"/>
              <a:t> 		</a:t>
            </a:r>
            <a:r>
              <a:rPr lang="cs-CZ" dirty="0" smtClean="0"/>
              <a:t>cvičení a části přednášek od r. 1964</a:t>
            </a:r>
          </a:p>
          <a:p>
            <a:r>
              <a:rPr lang="cs-CZ" dirty="0" smtClean="0">
                <a:solidFill>
                  <a:schemeClr val="tx2"/>
                </a:solidFill>
              </a:rPr>
              <a:t>  </a:t>
            </a:r>
            <a:r>
              <a:rPr lang="cs-CZ" sz="2400" dirty="0" smtClean="0">
                <a:solidFill>
                  <a:schemeClr val="tx2"/>
                </a:solidFill>
              </a:rPr>
              <a:t>Valenta</a:t>
            </a:r>
            <a:r>
              <a:rPr lang="cs-CZ" sz="2400" dirty="0" smtClean="0"/>
              <a:t> </a:t>
            </a:r>
            <a:r>
              <a:rPr lang="cs-CZ" dirty="0"/>
              <a:t>	</a:t>
            </a:r>
            <a:r>
              <a:rPr lang="cs-CZ" dirty="0" smtClean="0"/>
              <a:t>	několikrát v 70. letech</a:t>
            </a:r>
            <a:endParaRPr lang="cs-CZ" dirty="0"/>
          </a:p>
          <a:p>
            <a:r>
              <a:rPr lang="cs-CZ" dirty="0" smtClean="0">
                <a:solidFill>
                  <a:schemeClr val="tx2"/>
                </a:solidFill>
              </a:rPr>
              <a:t>  </a:t>
            </a:r>
            <a:r>
              <a:rPr lang="cs-CZ" sz="2400" dirty="0" smtClean="0">
                <a:solidFill>
                  <a:schemeClr val="tx2"/>
                </a:solidFill>
              </a:rPr>
              <a:t>Langer</a:t>
            </a:r>
            <a:r>
              <a:rPr lang="cs-CZ" dirty="0"/>
              <a:t>	</a:t>
            </a:r>
            <a:r>
              <a:rPr lang="cs-CZ" dirty="0" smtClean="0"/>
              <a:t>	cca od r. 1980</a:t>
            </a:r>
          </a:p>
          <a:p>
            <a:r>
              <a:rPr lang="cs-CZ" dirty="0" smtClean="0">
                <a:solidFill>
                  <a:schemeClr val="tx2"/>
                </a:solidFill>
              </a:rPr>
              <a:t>  </a:t>
            </a:r>
            <a:r>
              <a:rPr lang="cs-CZ" sz="2400" dirty="0" smtClean="0">
                <a:solidFill>
                  <a:schemeClr val="tx2"/>
                </a:solidFill>
              </a:rPr>
              <a:t>Podolský</a:t>
            </a:r>
            <a:r>
              <a:rPr lang="cs-CZ" dirty="0"/>
              <a:t>	</a:t>
            </a:r>
            <a:r>
              <a:rPr lang="cs-CZ" dirty="0" smtClean="0"/>
              <a:t>	přizván k přednášení v r. 1995</a:t>
            </a:r>
          </a:p>
        </p:txBody>
      </p:sp>
    </p:spTree>
    <p:extLst>
      <p:ext uri="{BB962C8B-B14F-4D97-AF65-F5344CB8AC3E}">
        <p14:creationId xmlns:p14="http://schemas.microsoft.com/office/powerpoint/2010/main" val="298015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502" y="548680"/>
            <a:ext cx="2098453" cy="20634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" y="1268760"/>
            <a:ext cx="4726095" cy="3072308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8283" y="404664"/>
            <a:ext cx="7804117" cy="710952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dnes</a:t>
            </a:r>
            <a:r>
              <a:rPr lang="en-US" sz="3200" dirty="0"/>
              <a:t>:</a:t>
            </a:r>
            <a:r>
              <a:rPr lang="en-US" sz="3200" dirty="0" smtClean="0"/>
              <a:t> </a:t>
            </a:r>
            <a:r>
              <a:rPr lang="cs-CZ" sz="3200" dirty="0" smtClean="0"/>
              <a:t>předmět  NOFY003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5364088" y="2636912"/>
            <a:ext cx="3272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s</a:t>
            </a:r>
            <a:r>
              <a:rPr lang="cs-CZ" sz="1600" dirty="0" smtClean="0"/>
              <a:t>tudijní plán bakalářského oboru </a:t>
            </a:r>
            <a:r>
              <a:rPr lang="cs-CZ" sz="1600" dirty="0" smtClean="0">
                <a:solidFill>
                  <a:schemeClr val="tx2"/>
                </a:solidFill>
              </a:rPr>
              <a:t>Obecná fyzika</a:t>
            </a: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1271" y="5054419"/>
            <a:ext cx="2948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chemeClr val="tx2"/>
                </a:solidFill>
              </a:rPr>
              <a:t>povinný</a:t>
            </a:r>
            <a:r>
              <a:rPr lang="cs-CZ" sz="1600" dirty="0" smtClean="0"/>
              <a:t> předmět ve </a:t>
            </a:r>
            <a:r>
              <a:rPr lang="cs-CZ" sz="1600" dirty="0" smtClean="0">
                <a:solidFill>
                  <a:schemeClr val="tx2"/>
                </a:solidFill>
              </a:rPr>
              <a:t>2. ročníku</a:t>
            </a:r>
          </a:p>
          <a:p>
            <a:r>
              <a:rPr lang="cs-CZ" sz="1600" dirty="0" smtClean="0">
                <a:solidFill>
                  <a:schemeClr val="tx2"/>
                </a:solidFill>
              </a:rPr>
              <a:t>zimní</a:t>
            </a:r>
            <a:r>
              <a:rPr lang="cs-CZ" sz="1600" dirty="0" smtClean="0"/>
              <a:t> semestr,</a:t>
            </a:r>
            <a:r>
              <a:rPr lang="cs-CZ" sz="1600" dirty="0" smtClean="0">
                <a:solidFill>
                  <a:schemeClr val="tx2"/>
                </a:solidFill>
              </a:rPr>
              <a:t> 7 kreditů</a:t>
            </a:r>
          </a:p>
          <a:p>
            <a:r>
              <a:rPr lang="cs-CZ" sz="1600" dirty="0"/>
              <a:t>r</a:t>
            </a:r>
            <a:r>
              <a:rPr lang="cs-CZ" sz="1600" dirty="0" smtClean="0"/>
              <a:t>ozsah výuky</a:t>
            </a:r>
            <a:r>
              <a:rPr lang="cs-CZ" sz="1600" dirty="0" smtClean="0">
                <a:solidFill>
                  <a:schemeClr val="tx2"/>
                </a:solidFill>
              </a:rPr>
              <a:t> 3/2  </a:t>
            </a:r>
            <a:r>
              <a:rPr lang="cs-CZ" sz="1600" dirty="0" err="1" smtClean="0">
                <a:solidFill>
                  <a:schemeClr val="tx2"/>
                </a:solidFill>
              </a:rPr>
              <a:t>Z+Zk</a:t>
            </a:r>
            <a:endParaRPr lang="en-US" sz="1600" dirty="0" smtClean="0">
              <a:solidFill>
                <a:schemeClr val="tx2"/>
              </a:solidFill>
            </a:endParaRPr>
          </a:p>
        </p:txBody>
      </p:sp>
      <p:pic>
        <p:nvPicPr>
          <p:cNvPr id="19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356992"/>
            <a:ext cx="5072834" cy="3195007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Přímá spojnice se šipkou 16"/>
          <p:cNvCxnSpPr/>
          <p:nvPr/>
        </p:nvCxnSpPr>
        <p:spPr>
          <a:xfrm>
            <a:off x="1691680" y="4581128"/>
            <a:ext cx="1944216" cy="0"/>
          </a:xfrm>
          <a:prstGeom prst="straightConnector1">
            <a:avLst/>
          </a:prstGeom>
          <a:ln>
            <a:tailEnd type="arrow"/>
          </a:ln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Zaoblený obdélník 22"/>
          <p:cNvSpPr/>
          <p:nvPr/>
        </p:nvSpPr>
        <p:spPr>
          <a:xfrm>
            <a:off x="4139952" y="4395718"/>
            <a:ext cx="1224136" cy="32942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Zaoblený obdélník 22"/>
          <p:cNvSpPr/>
          <p:nvPr/>
        </p:nvSpPr>
        <p:spPr>
          <a:xfrm>
            <a:off x="7236296" y="4395718"/>
            <a:ext cx="864096" cy="32942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219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502" y="548680"/>
            <a:ext cx="2098453" cy="20634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" b="-1"/>
          <a:stretch/>
        </p:blipFill>
        <p:spPr>
          <a:xfrm>
            <a:off x="755576" y="1272121"/>
            <a:ext cx="4419740" cy="5037199"/>
          </a:xfrm>
          <a:prstGeom prst="rect">
            <a:avLst/>
          </a:prstGeom>
          <a:ln>
            <a:noFill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59" y="404664"/>
            <a:ext cx="7804117" cy="71095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předmět NOFY003 v SIS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5218545" y="3514414"/>
            <a:ext cx="3312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 smtClean="0"/>
              <a:t>statistika za posledních 5 let</a:t>
            </a:r>
            <a:endParaRPr lang="en-US" sz="1600" dirty="0" smtClean="0"/>
          </a:p>
        </p:txBody>
      </p:sp>
      <p:pic>
        <p:nvPicPr>
          <p:cNvPr id="11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417" y="3924976"/>
            <a:ext cx="4538031" cy="2168320"/>
          </a:xfrm>
          <a:prstGeom prst="rect">
            <a:avLst/>
          </a:prstGeom>
          <a:ln>
            <a:noFill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Přímá spojnice se šipkou 16"/>
          <p:cNvCxnSpPr/>
          <p:nvPr/>
        </p:nvCxnSpPr>
        <p:spPr>
          <a:xfrm flipH="1">
            <a:off x="3059832" y="3501008"/>
            <a:ext cx="1944216" cy="0"/>
          </a:xfrm>
          <a:prstGeom prst="straightConnector1">
            <a:avLst/>
          </a:prstGeom>
          <a:ln>
            <a:tailEnd type="arrow"/>
          </a:ln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Zaoblený obdélník 22"/>
          <p:cNvSpPr/>
          <p:nvPr/>
        </p:nvSpPr>
        <p:spPr>
          <a:xfrm>
            <a:off x="5724128" y="4094412"/>
            <a:ext cx="432048" cy="16388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aoblený obdélník 22"/>
          <p:cNvSpPr/>
          <p:nvPr/>
        </p:nvSpPr>
        <p:spPr>
          <a:xfrm>
            <a:off x="7236296" y="4077072"/>
            <a:ext cx="432048" cy="16388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aoblený obdélník 22"/>
          <p:cNvSpPr/>
          <p:nvPr/>
        </p:nvSpPr>
        <p:spPr>
          <a:xfrm>
            <a:off x="755576" y="1750479"/>
            <a:ext cx="1296144" cy="23836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aoblený obdélník 22"/>
          <p:cNvSpPr/>
          <p:nvPr/>
        </p:nvSpPr>
        <p:spPr>
          <a:xfrm>
            <a:off x="755576" y="4077072"/>
            <a:ext cx="2304256" cy="16635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796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7" y="1234416"/>
            <a:ext cx="4116351" cy="5097509"/>
          </a:xfrm>
          <a:prstGeom prst="rect">
            <a:avLst/>
          </a:prstGeom>
          <a:ln>
            <a:noFill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59" y="404664"/>
            <a:ext cx="7804117" cy="71095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vlastní stránka</a:t>
            </a:r>
            <a:endParaRPr lang="en-US" sz="3200" dirty="0"/>
          </a:p>
        </p:txBody>
      </p:sp>
      <p:pic>
        <p:nvPicPr>
          <p:cNvPr id="1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081" y="548680"/>
            <a:ext cx="4116351" cy="479890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052736"/>
            <a:ext cx="4079072" cy="479890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362348"/>
            <a:ext cx="4129871" cy="496957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700808"/>
            <a:ext cx="4131339" cy="476895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597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413792" y="548680"/>
            <a:ext cx="7974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>
                <a:solidFill>
                  <a:schemeClr val="tx2"/>
                </a:solidFill>
              </a:rPr>
              <a:t>nástin témat</a:t>
            </a:r>
            <a:endParaRPr lang="cs-CZ" sz="2400" dirty="0">
              <a:solidFill>
                <a:schemeClr val="tx2"/>
              </a:solidFill>
            </a:endParaRPr>
          </a:p>
        </p:txBody>
      </p:sp>
      <p:sp>
        <p:nvSpPr>
          <p:cNvPr id="33" name="Zástupný symbol pro obsah 2"/>
          <p:cNvSpPr txBox="1">
            <a:spLocks/>
          </p:cNvSpPr>
          <p:nvPr/>
        </p:nvSpPr>
        <p:spPr>
          <a:xfrm>
            <a:off x="597948" y="2060848"/>
            <a:ext cx="6192688" cy="345638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smtClean="0"/>
              <a:t>  historie předmětu</a:t>
            </a:r>
          </a:p>
          <a:p>
            <a:r>
              <a:rPr lang="cs-CZ" sz="2800" dirty="0" smtClean="0"/>
              <a:t>  obsah a struktura výuky</a:t>
            </a:r>
          </a:p>
          <a:p>
            <a:r>
              <a:rPr lang="cs-CZ" sz="2800" dirty="0" smtClean="0"/>
              <a:t>  metoda výuky</a:t>
            </a:r>
          </a:p>
          <a:p>
            <a:r>
              <a:rPr lang="cs-CZ" sz="2800" dirty="0" smtClean="0"/>
              <a:t>  matematický aparát</a:t>
            </a:r>
          </a:p>
          <a:p>
            <a:r>
              <a:rPr lang="cs-CZ" sz="2800" dirty="0" smtClean="0"/>
              <a:t>  další souvislosti</a:t>
            </a:r>
          </a:p>
          <a:p>
            <a:r>
              <a:rPr lang="cs-CZ" sz="2800" dirty="0" smtClean="0"/>
              <a:t>  obecná </a:t>
            </a:r>
            <a:r>
              <a:rPr lang="cs-CZ" sz="2800" dirty="0" smtClean="0"/>
              <a:t>ponaučení ?</a:t>
            </a:r>
            <a:endParaRPr lang="cs-CZ" sz="2800" dirty="0" smtClean="0"/>
          </a:p>
          <a:p>
            <a:pPr marL="45720" indent="0">
              <a:buFont typeface="Wingdings" charset="2"/>
              <a:buNone/>
            </a:pP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299072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81" y="1412776"/>
            <a:ext cx="4116351" cy="2495964"/>
          </a:xfrm>
          <a:prstGeom prst="rect">
            <a:avLst/>
          </a:prstGeom>
          <a:ln>
            <a:noFill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59" y="404664"/>
            <a:ext cx="8064897" cy="71095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metoda výuky, podmínky udělení zápočtu</a:t>
            </a:r>
            <a:endParaRPr lang="en-US" sz="3200" dirty="0"/>
          </a:p>
        </p:txBody>
      </p:sp>
      <p:pic>
        <p:nvPicPr>
          <p:cNvPr id="1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96752"/>
            <a:ext cx="4065793" cy="525658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Přímá spojnice se šipkou 16"/>
          <p:cNvCxnSpPr/>
          <p:nvPr/>
        </p:nvCxnSpPr>
        <p:spPr>
          <a:xfrm>
            <a:off x="2483768" y="1772816"/>
            <a:ext cx="1512168" cy="0"/>
          </a:xfrm>
          <a:prstGeom prst="straightConnector1">
            <a:avLst/>
          </a:prstGeom>
          <a:ln>
            <a:tailEnd type="arrow"/>
          </a:ln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 8"/>
          <p:cNvSpPr/>
          <p:nvPr/>
        </p:nvSpPr>
        <p:spPr>
          <a:xfrm>
            <a:off x="3603622" y="5949280"/>
            <a:ext cx="3488658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</a:rPr>
              <a:t> hlavní cíl:</a:t>
            </a:r>
            <a:r>
              <a:rPr lang="cs-CZ" sz="1600" dirty="0" smtClean="0"/>
              <a:t> </a:t>
            </a:r>
            <a:r>
              <a:rPr lang="cs-CZ" sz="1600" dirty="0" smtClean="0">
                <a:solidFill>
                  <a:srgbClr val="002060"/>
                </a:solidFill>
              </a:rPr>
              <a:t>průběžná práce studentů</a:t>
            </a:r>
          </a:p>
          <a:p>
            <a:r>
              <a:rPr lang="cs-CZ" sz="1600" dirty="0" smtClean="0">
                <a:solidFill>
                  <a:schemeClr val="bg1"/>
                </a:solidFill>
              </a:rPr>
              <a:t> metoda:</a:t>
            </a:r>
            <a:r>
              <a:rPr lang="cs-CZ" sz="1600" dirty="0" smtClean="0"/>
              <a:t>   </a:t>
            </a:r>
            <a:r>
              <a:rPr lang="cs-CZ" sz="1600" dirty="0" smtClean="0">
                <a:solidFill>
                  <a:srgbClr val="002060"/>
                </a:solidFill>
              </a:rPr>
              <a:t>pozitivní motivace</a:t>
            </a:r>
            <a:endParaRPr lang="en-US" sz="1600" dirty="0" smtClean="0">
              <a:solidFill>
                <a:srgbClr val="002060"/>
              </a:solidFill>
            </a:endParaRP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597948" y="4185084"/>
            <a:ext cx="3397988" cy="99011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cs-CZ" sz="1400" dirty="0" smtClean="0">
                <a:solidFill>
                  <a:schemeClr val="tx2"/>
                </a:solidFill>
              </a:rPr>
              <a:t>maximum </a:t>
            </a:r>
            <a:r>
              <a:rPr lang="cs-CZ" sz="1400" dirty="0" smtClean="0"/>
              <a:t>100 bodů </a:t>
            </a:r>
            <a:r>
              <a:rPr lang="cs-CZ" sz="1400" dirty="0" smtClean="0">
                <a:solidFill>
                  <a:schemeClr val="tx2"/>
                </a:solidFill>
              </a:rPr>
              <a:t>za semestr</a:t>
            </a:r>
            <a:r>
              <a:rPr lang="cs-CZ" sz="1400" dirty="0" smtClean="0"/>
              <a:t>  </a:t>
            </a:r>
          </a:p>
          <a:p>
            <a:r>
              <a:rPr lang="cs-CZ" sz="1400" dirty="0" smtClean="0">
                <a:solidFill>
                  <a:schemeClr val="tx2"/>
                </a:solidFill>
              </a:rPr>
              <a:t>4 domácí úkoly po 10  </a:t>
            </a:r>
            <a:r>
              <a:rPr lang="cs-CZ" sz="900" dirty="0" smtClean="0">
                <a:solidFill>
                  <a:schemeClr val="tx2"/>
                </a:solidFill>
              </a:rPr>
              <a:t> </a:t>
            </a:r>
            <a:r>
              <a:rPr lang="cs-CZ" sz="1400" dirty="0" smtClean="0">
                <a:solidFill>
                  <a:schemeClr val="tx2"/>
                </a:solidFill>
              </a:rPr>
              <a:t> =  </a:t>
            </a:r>
            <a:r>
              <a:rPr lang="cs-CZ" sz="1400" dirty="0" smtClean="0"/>
              <a:t>40</a:t>
            </a:r>
          </a:p>
          <a:p>
            <a:r>
              <a:rPr lang="cs-CZ" sz="1400" dirty="0" smtClean="0">
                <a:solidFill>
                  <a:schemeClr val="tx2"/>
                </a:solidFill>
              </a:rPr>
              <a:t>1 test   (3 úlohy po 20)  =  </a:t>
            </a:r>
            <a:r>
              <a:rPr lang="cs-CZ" sz="1400" dirty="0" smtClean="0"/>
              <a:t>60</a:t>
            </a:r>
          </a:p>
          <a:p>
            <a:endParaRPr lang="cs-CZ" sz="1400" dirty="0" smtClean="0"/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>
          <a:xfrm>
            <a:off x="597948" y="5247202"/>
            <a:ext cx="3397988" cy="99011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cs-CZ" sz="1400" dirty="0" smtClean="0">
                <a:solidFill>
                  <a:schemeClr val="tx2"/>
                </a:solidFill>
              </a:rPr>
              <a:t>odměna:</a:t>
            </a:r>
            <a:endParaRPr lang="cs-CZ" sz="1400" dirty="0" smtClean="0"/>
          </a:p>
          <a:p>
            <a:r>
              <a:rPr lang="cs-CZ" sz="1400" dirty="0" smtClean="0">
                <a:solidFill>
                  <a:schemeClr val="tx2"/>
                </a:solidFill>
              </a:rPr>
              <a:t>alespoň </a:t>
            </a:r>
            <a:r>
              <a:rPr lang="cs-CZ" sz="1400" dirty="0" smtClean="0"/>
              <a:t>60</a:t>
            </a:r>
            <a:r>
              <a:rPr lang="cs-CZ" sz="1400" dirty="0" smtClean="0">
                <a:solidFill>
                  <a:schemeClr val="tx2"/>
                </a:solidFill>
              </a:rPr>
              <a:t> bodů =  </a:t>
            </a:r>
            <a:r>
              <a:rPr lang="cs-CZ" sz="1400" dirty="0" smtClean="0"/>
              <a:t>zápočet</a:t>
            </a:r>
          </a:p>
          <a:p>
            <a:r>
              <a:rPr lang="cs-CZ" sz="1400" dirty="0">
                <a:solidFill>
                  <a:schemeClr val="tx2"/>
                </a:solidFill>
              </a:rPr>
              <a:t>alespoň </a:t>
            </a:r>
            <a:r>
              <a:rPr lang="cs-CZ" sz="1400" dirty="0" smtClean="0"/>
              <a:t>80</a:t>
            </a:r>
            <a:r>
              <a:rPr lang="cs-CZ" sz="1400" dirty="0" smtClean="0">
                <a:solidFill>
                  <a:schemeClr val="tx2"/>
                </a:solidFill>
              </a:rPr>
              <a:t> </a:t>
            </a:r>
            <a:r>
              <a:rPr lang="cs-CZ" sz="1400" dirty="0">
                <a:solidFill>
                  <a:schemeClr val="tx2"/>
                </a:solidFill>
              </a:rPr>
              <a:t>bodů =  </a:t>
            </a:r>
            <a:r>
              <a:rPr lang="cs-CZ" sz="1400" dirty="0" smtClean="0"/>
              <a:t>bez písemky</a:t>
            </a:r>
          </a:p>
          <a:p>
            <a:r>
              <a:rPr lang="cs-CZ" sz="1400" dirty="0">
                <a:solidFill>
                  <a:schemeClr val="tx2"/>
                </a:solidFill>
              </a:rPr>
              <a:t>alespoň </a:t>
            </a:r>
            <a:r>
              <a:rPr lang="cs-CZ" sz="1400" dirty="0" smtClean="0"/>
              <a:t>95</a:t>
            </a:r>
            <a:r>
              <a:rPr lang="cs-CZ" sz="1400" dirty="0" smtClean="0">
                <a:solidFill>
                  <a:schemeClr val="tx2"/>
                </a:solidFill>
              </a:rPr>
              <a:t> </a:t>
            </a:r>
            <a:r>
              <a:rPr lang="cs-CZ" sz="1400" dirty="0">
                <a:solidFill>
                  <a:schemeClr val="tx2"/>
                </a:solidFill>
              </a:rPr>
              <a:t>bodů =  </a:t>
            </a:r>
            <a:r>
              <a:rPr lang="cs-CZ" sz="1400" dirty="0" smtClean="0"/>
              <a:t>čokoláda</a:t>
            </a:r>
            <a:endParaRPr lang="cs-CZ" sz="1400" dirty="0"/>
          </a:p>
          <a:p>
            <a:endParaRPr lang="cs-CZ" sz="1400" dirty="0"/>
          </a:p>
          <a:p>
            <a:endParaRPr lang="cs-CZ" sz="1400" dirty="0" smtClean="0"/>
          </a:p>
        </p:txBody>
      </p:sp>
    </p:spTree>
    <p:extLst>
      <p:ext uri="{BB962C8B-B14F-4D97-AF65-F5344CB8AC3E}">
        <p14:creationId xmlns:p14="http://schemas.microsoft.com/office/powerpoint/2010/main" val="398849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81" y="1700808"/>
            <a:ext cx="6769080" cy="4104456"/>
          </a:xfrm>
          <a:prstGeom prst="rect">
            <a:avLst/>
          </a:prstGeom>
          <a:ln>
            <a:noFill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59" y="404664"/>
            <a:ext cx="8064897" cy="71095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typické</a:t>
            </a:r>
            <a:r>
              <a:rPr lang="en-US" sz="3200" dirty="0" smtClean="0"/>
              <a:t> p</a:t>
            </a:r>
            <a:r>
              <a:rPr lang="cs-CZ" sz="3200" dirty="0" smtClean="0"/>
              <a:t>ří</a:t>
            </a:r>
            <a:r>
              <a:rPr lang="en-US" sz="3200" dirty="0" err="1" smtClean="0"/>
              <a:t>klady</a:t>
            </a:r>
            <a:r>
              <a:rPr lang="en-US" sz="3200" dirty="0" smtClean="0"/>
              <a:t> a test</a:t>
            </a:r>
            <a:endParaRPr lang="en-US" sz="3200" dirty="0"/>
          </a:p>
        </p:txBody>
      </p:sp>
      <p:sp>
        <p:nvSpPr>
          <p:cNvPr id="3" name="Rounded Rectangle 2"/>
          <p:cNvSpPr/>
          <p:nvPr/>
        </p:nvSpPr>
        <p:spPr>
          <a:xfrm>
            <a:off x="4860032" y="2492896"/>
            <a:ext cx="648072" cy="40069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5026649" y="2524254"/>
            <a:ext cx="299927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hlinkClick r:id="rId3" action="ppaction://hlinkfile"/>
              </a:rPr>
              <a:t>1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60032" y="2956302"/>
            <a:ext cx="648072" cy="40069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Box 9"/>
          <p:cNvSpPr txBox="1"/>
          <p:nvPr/>
        </p:nvSpPr>
        <p:spPr>
          <a:xfrm>
            <a:off x="5026649" y="2987660"/>
            <a:ext cx="299927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hlinkClick r:id="rId4" action="ppaction://hlinkfile"/>
              </a:rPr>
              <a:t>2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860032" y="3429000"/>
            <a:ext cx="648072" cy="40069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Box 12"/>
          <p:cNvSpPr txBox="1"/>
          <p:nvPr/>
        </p:nvSpPr>
        <p:spPr>
          <a:xfrm>
            <a:off x="5026649" y="3460358"/>
            <a:ext cx="299927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hlinkClick r:id="rId5" action="ppaction://hlinkfile"/>
              </a:rPr>
              <a:t>3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60032" y="3892406"/>
            <a:ext cx="648072" cy="40069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Box 14"/>
          <p:cNvSpPr txBox="1"/>
          <p:nvPr/>
        </p:nvSpPr>
        <p:spPr>
          <a:xfrm>
            <a:off x="5026649" y="3923764"/>
            <a:ext cx="299927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hlinkClick r:id="rId6" action="ppaction://hlinkfile"/>
              </a:rPr>
              <a:t>4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60032" y="4612486"/>
            <a:ext cx="648072" cy="40069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Box 16"/>
          <p:cNvSpPr txBox="1"/>
          <p:nvPr/>
        </p:nvSpPr>
        <p:spPr>
          <a:xfrm>
            <a:off x="4932040" y="4643844"/>
            <a:ext cx="553463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hlinkClick r:id="rId7" action="ppaction://hlinkfile"/>
              </a:rPr>
              <a:t>test</a:t>
            </a:r>
            <a:endParaRPr lang="cs-CZ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88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19" y="1196752"/>
            <a:ext cx="4820093" cy="5199901"/>
          </a:xfrm>
          <a:prstGeom prst="rect">
            <a:avLst/>
          </a:prstGeom>
          <a:ln>
            <a:noFill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59" y="404664"/>
            <a:ext cx="8064897" cy="71095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literatura a vlastní skripta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6444208" y="2492896"/>
            <a:ext cx="648072" cy="40069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Box 6"/>
          <p:cNvSpPr txBox="1"/>
          <p:nvPr/>
        </p:nvSpPr>
        <p:spPr>
          <a:xfrm>
            <a:off x="6610825" y="2524254"/>
            <a:ext cx="299927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hlinkClick r:id="rId3" action="ppaction://hlinkfile"/>
              </a:rPr>
              <a:t>1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444208" y="2956302"/>
            <a:ext cx="648072" cy="40069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Box 9"/>
          <p:cNvSpPr txBox="1"/>
          <p:nvPr/>
        </p:nvSpPr>
        <p:spPr>
          <a:xfrm>
            <a:off x="6610825" y="2987660"/>
            <a:ext cx="299927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hlinkClick r:id="rId4" action="ppaction://hlinkfile"/>
              </a:rPr>
              <a:t>2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444208" y="3429000"/>
            <a:ext cx="648072" cy="40069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Box 12"/>
          <p:cNvSpPr txBox="1"/>
          <p:nvPr/>
        </p:nvSpPr>
        <p:spPr>
          <a:xfrm>
            <a:off x="6610825" y="3460358"/>
            <a:ext cx="299927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hlinkClick r:id="rId5" action="ppaction://hlinkfile"/>
              </a:rPr>
              <a:t>3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44208" y="3892406"/>
            <a:ext cx="648072" cy="40069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Box 14"/>
          <p:cNvSpPr txBox="1"/>
          <p:nvPr/>
        </p:nvSpPr>
        <p:spPr>
          <a:xfrm>
            <a:off x="6610825" y="3923764"/>
            <a:ext cx="299927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hlinkClick r:id="rId6" action="ppaction://hlinkfile"/>
              </a:rPr>
              <a:t>4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16" name="Rectangle 8"/>
          <p:cNvSpPr/>
          <p:nvPr/>
        </p:nvSpPr>
        <p:spPr>
          <a:xfrm>
            <a:off x="5302013" y="4437112"/>
            <a:ext cx="2932461" cy="15696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</a:rPr>
              <a:t>  snaha o:</a:t>
            </a:r>
            <a:r>
              <a:rPr lang="cs-CZ" sz="1600" dirty="0" smtClean="0"/>
              <a:t> </a:t>
            </a:r>
            <a:endParaRPr lang="cs-CZ" sz="1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2060"/>
                </a:solidFill>
              </a:rPr>
              <a:t>m</a:t>
            </a:r>
            <a:r>
              <a:rPr lang="cs-CZ" sz="1600" dirty="0" smtClean="0">
                <a:solidFill>
                  <a:srgbClr val="002060"/>
                </a:solidFill>
              </a:rPr>
              <a:t>aximální srozumitelnost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2060"/>
                </a:solidFill>
              </a:rPr>
              <a:t>l</a:t>
            </a:r>
            <a:r>
              <a:rPr lang="cs-CZ" sz="1600" dirty="0" smtClean="0">
                <a:solidFill>
                  <a:srgbClr val="002060"/>
                </a:solidFill>
              </a:rPr>
              <a:t>ogickou strukturu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2060"/>
                </a:solidFill>
              </a:rPr>
              <a:t>g</a:t>
            </a:r>
            <a:r>
              <a:rPr lang="cs-CZ" sz="1600" dirty="0" smtClean="0">
                <a:solidFill>
                  <a:srgbClr val="002060"/>
                </a:solidFill>
              </a:rPr>
              <a:t>rafickou přitažlivost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2060"/>
                </a:solidFill>
              </a:rPr>
              <a:t>ú</a:t>
            </a:r>
            <a:r>
              <a:rPr lang="cs-CZ" sz="1600" dirty="0" smtClean="0">
                <a:solidFill>
                  <a:srgbClr val="002060"/>
                </a:solidFill>
              </a:rPr>
              <a:t>plnost a přitom stručnost</a:t>
            </a:r>
          </a:p>
          <a:p>
            <a:r>
              <a:rPr lang="cs-CZ" sz="1600" dirty="0" smtClean="0">
                <a:solidFill>
                  <a:schemeClr val="bg1"/>
                </a:solidFill>
              </a:rPr>
              <a:t>  nesnadné najít optimum</a:t>
            </a:r>
            <a:endParaRPr lang="en-US" sz="16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7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59" y="404664"/>
            <a:ext cx="8064897" cy="71095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trojice propojených výuk mechaniky</a:t>
            </a:r>
            <a:endParaRPr lang="en-US" sz="3200" dirty="0"/>
          </a:p>
        </p:txBody>
      </p:sp>
      <p:sp>
        <p:nvSpPr>
          <p:cNvPr id="11" name="Rectangle 8"/>
          <p:cNvSpPr/>
          <p:nvPr/>
        </p:nvSpPr>
        <p:spPr>
          <a:xfrm>
            <a:off x="2379486" y="4974267"/>
            <a:ext cx="3200626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</a:rPr>
              <a:t> hlavní cíl:</a:t>
            </a:r>
            <a:r>
              <a:rPr lang="cs-CZ" sz="1600" dirty="0" smtClean="0"/>
              <a:t> </a:t>
            </a:r>
            <a:r>
              <a:rPr lang="cs-CZ" sz="1600" dirty="0" smtClean="0">
                <a:solidFill>
                  <a:srgbClr val="002060"/>
                </a:solidFill>
              </a:rPr>
              <a:t>teoretická mechanika</a:t>
            </a:r>
          </a:p>
          <a:p>
            <a:r>
              <a:rPr lang="cs-CZ" sz="1600" dirty="0" smtClean="0">
                <a:solidFill>
                  <a:srgbClr val="002060"/>
                </a:solidFill>
              </a:rPr>
              <a:t> </a:t>
            </a:r>
            <a:r>
              <a:rPr lang="cs-CZ" sz="1600" u="sng" dirty="0" smtClean="0">
                <a:solidFill>
                  <a:srgbClr val="002060"/>
                </a:solidFill>
              </a:rPr>
              <a:t>v jazyce diferenciální geometrie</a:t>
            </a:r>
          </a:p>
          <a:p>
            <a:r>
              <a:rPr lang="cs-CZ" sz="1600" dirty="0" smtClean="0">
                <a:solidFill>
                  <a:schemeClr val="bg1"/>
                </a:solidFill>
              </a:rPr>
              <a:t> tedy vyjádření bez souřadnic !</a:t>
            </a:r>
            <a:endParaRPr lang="en-US" sz="1600" dirty="0" smtClean="0">
              <a:solidFill>
                <a:srgbClr val="002060"/>
              </a:solidFill>
            </a:endParaRP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597948" y="2204864"/>
            <a:ext cx="8546052" cy="93610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cs-CZ" sz="1800" u="sng" dirty="0">
                <a:solidFill>
                  <a:schemeClr val="tx2"/>
                </a:solidFill>
              </a:rPr>
              <a:t>k</a:t>
            </a:r>
            <a:r>
              <a:rPr lang="cs-CZ" sz="1800" u="sng" dirty="0" smtClean="0">
                <a:solidFill>
                  <a:schemeClr val="tx2"/>
                </a:solidFill>
              </a:rPr>
              <a:t>lasická</a:t>
            </a:r>
            <a:r>
              <a:rPr lang="cs-CZ" sz="1800" dirty="0" smtClean="0">
                <a:solidFill>
                  <a:schemeClr val="tx2"/>
                </a:solidFill>
              </a:rPr>
              <a:t> povinná </a:t>
            </a:r>
            <a:r>
              <a:rPr lang="cs-CZ" sz="1800" u="sng" dirty="0" smtClean="0">
                <a:solidFill>
                  <a:schemeClr val="tx2"/>
                </a:solidFill>
              </a:rPr>
              <a:t>přednáška</a:t>
            </a:r>
            <a:r>
              <a:rPr lang="cs-CZ" sz="1800" dirty="0" smtClean="0">
                <a:solidFill>
                  <a:schemeClr val="tx2"/>
                </a:solidFill>
              </a:rPr>
              <a:t>   </a:t>
            </a:r>
            <a:r>
              <a:rPr lang="cs-CZ" sz="1800" dirty="0" smtClean="0"/>
              <a:t>3 hodiny	     </a:t>
            </a:r>
            <a:r>
              <a:rPr lang="cs-CZ" sz="1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skripta, klasické učebnice</a:t>
            </a:r>
          </a:p>
          <a:p>
            <a:pPr marL="45720" indent="0">
              <a:buNone/>
            </a:pPr>
            <a:endParaRPr lang="cs-CZ" sz="1800" dirty="0" smtClean="0"/>
          </a:p>
          <a:p>
            <a:pPr marL="45720" indent="0">
              <a:buNone/>
            </a:pPr>
            <a:r>
              <a:rPr lang="cs-CZ" sz="1800" u="sng" dirty="0" smtClean="0">
                <a:solidFill>
                  <a:schemeClr val="tx2"/>
                </a:solidFill>
              </a:rPr>
              <a:t>klasické</a:t>
            </a:r>
            <a:r>
              <a:rPr lang="cs-CZ" sz="1800" dirty="0" smtClean="0">
                <a:solidFill>
                  <a:schemeClr val="tx2"/>
                </a:solidFill>
              </a:rPr>
              <a:t> </a:t>
            </a:r>
            <a:r>
              <a:rPr lang="cs-CZ" sz="1800" dirty="0">
                <a:solidFill>
                  <a:schemeClr val="tx2"/>
                </a:solidFill>
              </a:rPr>
              <a:t>povinná </a:t>
            </a:r>
            <a:r>
              <a:rPr lang="cs-CZ" sz="1800" u="sng" dirty="0" smtClean="0">
                <a:solidFill>
                  <a:schemeClr val="tx2"/>
                </a:solidFill>
              </a:rPr>
              <a:t>cvičení</a:t>
            </a:r>
            <a:r>
              <a:rPr lang="cs-CZ" sz="1800" dirty="0" smtClean="0">
                <a:solidFill>
                  <a:schemeClr val="tx2"/>
                </a:solidFill>
              </a:rPr>
              <a:t>         </a:t>
            </a:r>
            <a:r>
              <a:rPr lang="cs-CZ" sz="1800" dirty="0" smtClean="0"/>
              <a:t>2 </a:t>
            </a:r>
            <a:r>
              <a:rPr lang="cs-CZ" sz="1800" dirty="0"/>
              <a:t>hodiny	</a:t>
            </a:r>
            <a:r>
              <a:rPr lang="cs-CZ" sz="1800" dirty="0" smtClean="0"/>
              <a:t>     </a:t>
            </a:r>
            <a:r>
              <a:rPr lang="cs-CZ" sz="1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sbírka příkladů (zatím chybí)</a:t>
            </a:r>
            <a:endParaRPr lang="cs-CZ" sz="1800" dirty="0" smtClean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597948" y="3717032"/>
            <a:ext cx="6998388" cy="10801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cs-CZ" sz="1800" dirty="0" smtClean="0"/>
              <a:t>a nově též</a:t>
            </a:r>
          </a:p>
          <a:p>
            <a:pPr marL="45720" indent="0">
              <a:buNone/>
            </a:pPr>
            <a:endParaRPr lang="cs-CZ" sz="1800" dirty="0" smtClean="0"/>
          </a:p>
          <a:p>
            <a:pPr marL="45720" indent="0">
              <a:buNone/>
            </a:pPr>
            <a:r>
              <a:rPr lang="cs-CZ" sz="1800" u="sng" dirty="0" smtClean="0">
                <a:solidFill>
                  <a:schemeClr val="tx2"/>
                </a:solidFill>
              </a:rPr>
              <a:t>moderní</a:t>
            </a:r>
            <a:r>
              <a:rPr lang="cs-CZ" sz="1800" dirty="0" smtClean="0">
                <a:solidFill>
                  <a:schemeClr val="tx2"/>
                </a:solidFill>
              </a:rPr>
              <a:t> volitelná </a:t>
            </a:r>
            <a:r>
              <a:rPr lang="cs-CZ" sz="1800" u="sng" dirty="0" smtClean="0">
                <a:solidFill>
                  <a:schemeClr val="tx2"/>
                </a:solidFill>
              </a:rPr>
              <a:t>přednáška</a:t>
            </a:r>
            <a:r>
              <a:rPr lang="cs-CZ" sz="1800" dirty="0" smtClean="0">
                <a:solidFill>
                  <a:schemeClr val="tx2"/>
                </a:solidFill>
              </a:rPr>
              <a:t>   </a:t>
            </a:r>
            <a:r>
              <a:rPr lang="cs-CZ" sz="1800" dirty="0" smtClean="0"/>
              <a:t>2 hodiny	     </a:t>
            </a:r>
            <a:r>
              <a:rPr lang="cs-CZ" sz="1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speciální skripta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35077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509537"/>
            <a:ext cx="2098453" cy="20634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1" y="2376418"/>
            <a:ext cx="5640040" cy="3428846"/>
          </a:xfrm>
          <a:prstGeom prst="rect">
            <a:avLst/>
          </a:prstGeom>
          <a:ln w="12700">
            <a:solidFill>
              <a:schemeClr val="tx2"/>
            </a:solidFill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8283" y="404664"/>
            <a:ext cx="7804117" cy="710952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o</a:t>
            </a:r>
            <a:r>
              <a:rPr lang="cs-CZ" sz="3200" dirty="0" smtClean="0"/>
              <a:t>d roku 2004 </a:t>
            </a:r>
            <a:r>
              <a:rPr lang="cs-CZ" sz="3200" dirty="0" smtClean="0">
                <a:solidFill>
                  <a:schemeClr val="tx1"/>
                </a:solidFill>
              </a:rPr>
              <a:t>zcela nový předmět  </a:t>
            </a:r>
            <a:r>
              <a:rPr lang="cs-CZ" sz="3200" dirty="0" err="1" smtClean="0"/>
              <a:t>NTMF069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395536" y="1484784"/>
            <a:ext cx="4536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s</a:t>
            </a:r>
            <a:r>
              <a:rPr lang="cs-CZ" sz="1600" dirty="0" smtClean="0"/>
              <a:t>tudijní plán bakalářského oboru </a:t>
            </a:r>
            <a:r>
              <a:rPr lang="cs-CZ" sz="1600" dirty="0" smtClean="0">
                <a:solidFill>
                  <a:schemeClr val="tx2"/>
                </a:solidFill>
              </a:rPr>
              <a:t>Obecná fyzika</a:t>
            </a:r>
            <a:endParaRPr lang="en-US" sz="1600" dirty="0" smtClean="0">
              <a:solidFill>
                <a:schemeClr val="tx2"/>
              </a:solidFill>
            </a:endParaRPr>
          </a:p>
          <a:p>
            <a:endParaRPr lang="cs-CZ" sz="800" dirty="0"/>
          </a:p>
          <a:p>
            <a:r>
              <a:rPr lang="en-US" sz="1600" dirty="0" smtClean="0"/>
              <a:t>2. </a:t>
            </a:r>
            <a:r>
              <a:rPr lang="en-US" sz="1600" dirty="0" err="1" smtClean="0"/>
              <a:t>ro</a:t>
            </a:r>
            <a:r>
              <a:rPr lang="cs-CZ" sz="1600" dirty="0" err="1" smtClean="0"/>
              <a:t>čník</a:t>
            </a:r>
            <a:endParaRPr lang="en-US" sz="1600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6447935" y="4437112"/>
            <a:ext cx="23725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chemeClr val="tx2"/>
                </a:solidFill>
              </a:rPr>
              <a:t>volitelný</a:t>
            </a:r>
            <a:r>
              <a:rPr lang="cs-CZ" sz="1600" dirty="0" smtClean="0"/>
              <a:t> předmět</a:t>
            </a:r>
          </a:p>
          <a:p>
            <a:r>
              <a:rPr lang="cs-CZ" sz="1600" dirty="0" smtClean="0">
                <a:solidFill>
                  <a:schemeClr val="tx2"/>
                </a:solidFill>
              </a:rPr>
              <a:t>zimní</a:t>
            </a:r>
            <a:r>
              <a:rPr lang="cs-CZ" sz="1600" dirty="0" smtClean="0"/>
              <a:t> semestr,</a:t>
            </a:r>
            <a:r>
              <a:rPr lang="cs-CZ" sz="1600" dirty="0" smtClean="0">
                <a:solidFill>
                  <a:schemeClr val="tx2"/>
                </a:solidFill>
              </a:rPr>
              <a:t> 3 kredity</a:t>
            </a:r>
          </a:p>
          <a:p>
            <a:r>
              <a:rPr lang="cs-CZ" sz="1600" dirty="0"/>
              <a:t>r</a:t>
            </a:r>
            <a:r>
              <a:rPr lang="cs-CZ" sz="1600" dirty="0" smtClean="0"/>
              <a:t>ozsah výuky</a:t>
            </a:r>
            <a:r>
              <a:rPr lang="cs-CZ" sz="1600" dirty="0" smtClean="0">
                <a:solidFill>
                  <a:schemeClr val="tx2"/>
                </a:solidFill>
              </a:rPr>
              <a:t> 0/2  Z</a:t>
            </a:r>
            <a:endParaRPr lang="en-US" sz="1600" dirty="0" smtClean="0">
              <a:solidFill>
                <a:schemeClr val="tx2"/>
              </a:solidFill>
            </a:endParaRPr>
          </a:p>
        </p:txBody>
      </p:sp>
      <p:cxnSp>
        <p:nvCxnSpPr>
          <p:cNvPr id="13" name="Přímá spojnice se šipkou 16"/>
          <p:cNvCxnSpPr/>
          <p:nvPr/>
        </p:nvCxnSpPr>
        <p:spPr>
          <a:xfrm flipH="1">
            <a:off x="6516216" y="5661248"/>
            <a:ext cx="1872208" cy="0"/>
          </a:xfrm>
          <a:prstGeom prst="straightConnector1">
            <a:avLst/>
          </a:prstGeom>
          <a:ln>
            <a:tailEnd type="arrow"/>
          </a:ln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Zaoblený obdélník 22"/>
          <p:cNvSpPr/>
          <p:nvPr/>
        </p:nvSpPr>
        <p:spPr>
          <a:xfrm>
            <a:off x="1115616" y="5475838"/>
            <a:ext cx="1584176" cy="32942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Zaoblený obdélník 22"/>
          <p:cNvSpPr/>
          <p:nvPr/>
        </p:nvSpPr>
        <p:spPr>
          <a:xfrm>
            <a:off x="4572000" y="5475838"/>
            <a:ext cx="936104" cy="32942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aoblený obdélník 22"/>
          <p:cNvSpPr/>
          <p:nvPr/>
        </p:nvSpPr>
        <p:spPr>
          <a:xfrm>
            <a:off x="1115616" y="2379494"/>
            <a:ext cx="1368152" cy="32942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aoblený obdélník 22"/>
          <p:cNvSpPr/>
          <p:nvPr/>
        </p:nvSpPr>
        <p:spPr>
          <a:xfrm>
            <a:off x="4572000" y="2379494"/>
            <a:ext cx="936104" cy="32942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49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939" y="1268760"/>
            <a:ext cx="2098453" cy="20634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30" y="1272121"/>
            <a:ext cx="4406832" cy="5037199"/>
          </a:xfrm>
          <a:prstGeom prst="rect">
            <a:avLst/>
          </a:prstGeom>
          <a:ln>
            <a:noFill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59" y="404664"/>
            <a:ext cx="7804117" cy="71095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předmět </a:t>
            </a:r>
            <a:r>
              <a:rPr lang="cs-CZ" sz="3200" dirty="0" err="1" smtClean="0"/>
              <a:t>NTMF069</a:t>
            </a:r>
            <a:r>
              <a:rPr lang="cs-CZ" sz="3200" dirty="0" smtClean="0"/>
              <a:t> v SIS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5436096" y="3429000"/>
            <a:ext cx="3312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 smtClean="0"/>
              <a:t>statistika za posledních 5 let</a:t>
            </a:r>
            <a:endParaRPr lang="en-US" sz="1600" dirty="0" smtClean="0"/>
          </a:p>
        </p:txBody>
      </p:sp>
      <p:pic>
        <p:nvPicPr>
          <p:cNvPr id="11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852968"/>
            <a:ext cx="3423663" cy="2168320"/>
          </a:xfrm>
          <a:prstGeom prst="rect">
            <a:avLst/>
          </a:prstGeom>
          <a:ln>
            <a:noFill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Zaoblený obdélník 22"/>
          <p:cNvSpPr/>
          <p:nvPr/>
        </p:nvSpPr>
        <p:spPr>
          <a:xfrm>
            <a:off x="6267471" y="4166420"/>
            <a:ext cx="432048" cy="16388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aoblený obdélník 22"/>
          <p:cNvSpPr/>
          <p:nvPr/>
        </p:nvSpPr>
        <p:spPr>
          <a:xfrm>
            <a:off x="8355703" y="4149080"/>
            <a:ext cx="432048" cy="16388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aoblený obdélník 22"/>
          <p:cNvSpPr/>
          <p:nvPr/>
        </p:nvSpPr>
        <p:spPr>
          <a:xfrm>
            <a:off x="755576" y="1772816"/>
            <a:ext cx="1296144" cy="23836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aoblený obdélník 22"/>
          <p:cNvSpPr/>
          <p:nvPr/>
        </p:nvSpPr>
        <p:spPr>
          <a:xfrm>
            <a:off x="755575" y="4342767"/>
            <a:ext cx="4462969" cy="38237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901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39256"/>
            <a:ext cx="5628518" cy="5214080"/>
          </a:xfrm>
          <a:prstGeom prst="rect">
            <a:avLst/>
          </a:prstGeom>
          <a:ln>
            <a:noFill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59" y="404664"/>
            <a:ext cx="7804117" cy="71095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vlastní stránka</a:t>
            </a:r>
            <a:endParaRPr lang="en-US" sz="3200" dirty="0"/>
          </a:p>
        </p:txBody>
      </p:sp>
      <p:sp>
        <p:nvSpPr>
          <p:cNvPr id="8" name="Rounded Rectangle 7"/>
          <p:cNvSpPr/>
          <p:nvPr/>
        </p:nvSpPr>
        <p:spPr>
          <a:xfrm>
            <a:off x="7308304" y="5445224"/>
            <a:ext cx="648072" cy="40069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Box 8"/>
          <p:cNvSpPr txBox="1"/>
          <p:nvPr/>
        </p:nvSpPr>
        <p:spPr>
          <a:xfrm>
            <a:off x="7474921" y="5476582"/>
            <a:ext cx="299927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hlinkClick r:id="rId3" action="ppaction://hlinkfile"/>
              </a:rPr>
              <a:t>1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76256" y="4928714"/>
            <a:ext cx="15121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chemeClr val="tx2"/>
                </a:solidFill>
              </a:rPr>
              <a:t>vlastní skripta</a:t>
            </a:r>
            <a:endParaRPr lang="en-US" sz="1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0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413792" y="548680"/>
            <a:ext cx="7974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>
                <a:solidFill>
                  <a:schemeClr val="tx2"/>
                </a:solidFill>
              </a:rPr>
              <a:t>nezbytný matematický aparát</a:t>
            </a:r>
            <a:endParaRPr lang="cs-CZ" sz="2400" dirty="0">
              <a:solidFill>
                <a:schemeClr val="tx2"/>
              </a:solidFill>
            </a:endParaRPr>
          </a:p>
        </p:txBody>
      </p:sp>
      <p:sp>
        <p:nvSpPr>
          <p:cNvPr id="33" name="Zástupný symbol pro obsah 2"/>
          <p:cNvSpPr txBox="1">
            <a:spLocks/>
          </p:cNvSpPr>
          <p:nvPr/>
        </p:nvSpPr>
        <p:spPr>
          <a:xfrm>
            <a:off x="323529" y="1196752"/>
            <a:ext cx="5256584" cy="86409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  řešení (soustav) </a:t>
            </a:r>
            <a:endParaRPr lang="en-US" sz="2400" dirty="0" smtClean="0"/>
          </a:p>
          <a:p>
            <a:pPr marL="45720" indent="0">
              <a:buNone/>
            </a:pPr>
            <a:r>
              <a:rPr lang="en-US" sz="2400" dirty="0" smtClean="0"/>
              <a:t>    </a:t>
            </a:r>
            <a:r>
              <a:rPr lang="cs-CZ" sz="2400" dirty="0" smtClean="0"/>
              <a:t>obyčejných diferenciálních rovnic</a:t>
            </a:r>
            <a:endParaRPr lang="cs-CZ" sz="2400" dirty="0" smtClean="0"/>
          </a:p>
        </p:txBody>
      </p:sp>
      <p:pic>
        <p:nvPicPr>
          <p:cNvPr id="4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033" y="1469327"/>
            <a:ext cx="1290761" cy="43573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212" y="5419695"/>
            <a:ext cx="3114260" cy="47635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034" y="3043431"/>
            <a:ext cx="1845422" cy="47635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204" y="3835519"/>
            <a:ext cx="2793406" cy="47635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034" y="4627607"/>
            <a:ext cx="1729183" cy="47635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áze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034" y="2251343"/>
            <a:ext cx="1438798" cy="47635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Obráze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64" y="1468605"/>
            <a:ext cx="1790952" cy="43751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brázek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204" y="6219843"/>
            <a:ext cx="1080120" cy="36205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ázek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83" y="6211783"/>
            <a:ext cx="1091189" cy="37011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Zástupný symbol pro obsah 2"/>
          <p:cNvSpPr txBox="1">
            <a:spLocks/>
          </p:cNvSpPr>
          <p:nvPr/>
        </p:nvSpPr>
        <p:spPr>
          <a:xfrm>
            <a:off x="323528" y="6149846"/>
            <a:ext cx="5256584" cy="51951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  </a:t>
            </a:r>
            <a:r>
              <a:rPr lang="cs-CZ" sz="2400" dirty="0" smtClean="0"/>
              <a:t>aparát diferenciální geometrie</a:t>
            </a:r>
          </a:p>
          <a:p>
            <a:pPr marL="45720" indent="0">
              <a:buFont typeface="Wingdings" charset="2"/>
              <a:buNone/>
            </a:pPr>
            <a:endParaRPr lang="cs-CZ" sz="2400" dirty="0" smtClean="0"/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323528" y="2261414"/>
            <a:ext cx="5256584" cy="5621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  </a:t>
            </a:r>
            <a:r>
              <a:rPr lang="cs-CZ" sz="2400" dirty="0" smtClean="0"/>
              <a:t>variační </a:t>
            </a:r>
            <a:r>
              <a:rPr lang="cs-CZ" sz="2400" dirty="0" smtClean="0"/>
              <a:t>počet</a:t>
            </a:r>
            <a:endParaRPr lang="cs-CZ" sz="2400" dirty="0" smtClean="0"/>
          </a:p>
        </p:txBody>
      </p:sp>
      <p:sp>
        <p:nvSpPr>
          <p:cNvPr id="17" name="Zástupný symbol pro obsah 2"/>
          <p:cNvSpPr txBox="1">
            <a:spLocks/>
          </p:cNvSpPr>
          <p:nvPr/>
        </p:nvSpPr>
        <p:spPr>
          <a:xfrm>
            <a:off x="323528" y="2969255"/>
            <a:ext cx="5256584" cy="5162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  </a:t>
            </a:r>
            <a:r>
              <a:rPr lang="cs-CZ" sz="2400" dirty="0" err="1" smtClean="0"/>
              <a:t>Lieovy</a:t>
            </a:r>
            <a:r>
              <a:rPr lang="cs-CZ" sz="2400" dirty="0" smtClean="0"/>
              <a:t> algebry a </a:t>
            </a:r>
            <a:r>
              <a:rPr lang="cs-CZ" sz="2400" dirty="0" smtClean="0"/>
              <a:t>grupy</a:t>
            </a:r>
            <a:endParaRPr lang="cs-CZ" sz="2400" dirty="0" smtClean="0"/>
          </a:p>
        </p:txBody>
      </p:sp>
      <p:sp>
        <p:nvSpPr>
          <p:cNvPr id="18" name="Zástupný symbol pro obsah 2"/>
          <p:cNvSpPr txBox="1">
            <a:spLocks/>
          </p:cNvSpPr>
          <p:nvPr/>
        </p:nvSpPr>
        <p:spPr>
          <a:xfrm>
            <a:off x="323528" y="3773582"/>
            <a:ext cx="5256584" cy="64485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  </a:t>
            </a:r>
            <a:r>
              <a:rPr lang="cs-CZ" sz="2400" dirty="0"/>
              <a:t>lineární algebra a tenzorový </a:t>
            </a:r>
            <a:r>
              <a:rPr lang="cs-CZ" sz="2400" dirty="0" smtClean="0"/>
              <a:t>počet</a:t>
            </a:r>
            <a:endParaRPr lang="en-US" sz="2400" dirty="0" smtClean="0"/>
          </a:p>
        </p:txBody>
      </p:sp>
      <p:sp>
        <p:nvSpPr>
          <p:cNvPr id="19" name="Zástupný symbol pro obsah 2"/>
          <p:cNvSpPr txBox="1">
            <a:spLocks/>
          </p:cNvSpPr>
          <p:nvPr/>
        </p:nvSpPr>
        <p:spPr>
          <a:xfrm>
            <a:off x="323528" y="4637678"/>
            <a:ext cx="5256584" cy="5760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  </a:t>
            </a:r>
            <a:r>
              <a:rPr lang="cs-CZ" sz="2400" dirty="0"/>
              <a:t>parciální diferenciální </a:t>
            </a:r>
            <a:r>
              <a:rPr lang="cs-CZ" sz="2400" dirty="0" smtClean="0"/>
              <a:t>rovnice</a:t>
            </a:r>
            <a:endParaRPr lang="cs-CZ" sz="2400" dirty="0" smtClean="0"/>
          </a:p>
        </p:txBody>
      </p:sp>
      <p:sp>
        <p:nvSpPr>
          <p:cNvPr id="20" name="Zástupný symbol pro obsah 2"/>
          <p:cNvSpPr txBox="1">
            <a:spLocks/>
          </p:cNvSpPr>
          <p:nvPr/>
        </p:nvSpPr>
        <p:spPr>
          <a:xfrm>
            <a:off x="323528" y="5414308"/>
            <a:ext cx="5256584" cy="51951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  </a:t>
            </a:r>
            <a:r>
              <a:rPr lang="cs-CZ" sz="2400" dirty="0" smtClean="0"/>
              <a:t>Fourierovy </a:t>
            </a:r>
            <a:r>
              <a:rPr lang="cs-CZ" sz="2400" dirty="0" smtClean="0"/>
              <a:t>řady</a:t>
            </a: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50921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413792" y="548680"/>
            <a:ext cx="7974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chemeClr val="tx2"/>
                </a:solidFill>
              </a:rPr>
              <a:t>d</a:t>
            </a:r>
            <a:r>
              <a:rPr lang="cs-CZ" sz="3200" dirty="0" smtClean="0">
                <a:solidFill>
                  <a:schemeClr val="tx2"/>
                </a:solidFill>
              </a:rPr>
              <a:t>alší souvislosti</a:t>
            </a:r>
            <a:endParaRPr lang="cs-CZ" sz="2400" dirty="0">
              <a:solidFill>
                <a:schemeClr val="tx2"/>
              </a:solidFill>
            </a:endParaRPr>
          </a:p>
        </p:txBody>
      </p:sp>
      <p:sp>
        <p:nvSpPr>
          <p:cNvPr id="33" name="Zástupný symbol pro obsah 2"/>
          <p:cNvSpPr txBox="1">
            <a:spLocks/>
          </p:cNvSpPr>
          <p:nvPr/>
        </p:nvSpPr>
        <p:spPr>
          <a:xfrm>
            <a:off x="323528" y="1628800"/>
            <a:ext cx="8150516" cy="136815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smtClean="0"/>
              <a:t>  teoretická mechanika je klíčová pro</a:t>
            </a:r>
          </a:p>
          <a:p>
            <a:pPr marL="4572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navazující fyzikální obory</a:t>
            </a:r>
          </a:p>
          <a:p>
            <a:pPr marL="45720" indent="0">
              <a:buNone/>
            </a:pPr>
            <a:r>
              <a:rPr lang="cs-CZ" sz="1400" dirty="0" smtClean="0"/>
              <a:t>        </a:t>
            </a:r>
            <a:r>
              <a:rPr lang="cs-CZ" sz="1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kvantová mechanika, relativistická fyzika, teorie pole klasická i kvantová</a:t>
            </a:r>
            <a:endParaRPr lang="cs-CZ" sz="2800" dirty="0" smtClean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323528" y="4005064"/>
            <a:ext cx="8510556" cy="10801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smtClean="0"/>
              <a:t>  studenti se v ní přirozeně seznamují s užitečností</a:t>
            </a:r>
          </a:p>
          <a:p>
            <a:pPr marL="4572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velké šíře matematických metod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323528" y="5157192"/>
            <a:ext cx="8294532" cy="11521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smtClean="0"/>
              <a:t>  lze v ní pěkně ilustrovat dějinný vývoj</a:t>
            </a:r>
          </a:p>
          <a:p>
            <a:pPr marL="4572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</a:t>
            </a:r>
            <a:r>
              <a:rPr lang="cs-CZ" sz="2800" dirty="0"/>
              <a:t>fyzikálního </a:t>
            </a:r>
            <a:r>
              <a:rPr lang="cs-CZ" sz="2800" dirty="0" smtClean="0"/>
              <a:t>myšlení i matematického formalismu </a:t>
            </a: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23528" y="3068960"/>
            <a:ext cx="8150516" cy="86409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smtClean="0"/>
              <a:t> </a:t>
            </a:r>
            <a:r>
              <a:rPr lang="cs-CZ" sz="2800" dirty="0" smtClean="0"/>
              <a:t> </a:t>
            </a:r>
            <a:r>
              <a:rPr lang="pl-PL" sz="2800" dirty="0"/>
              <a:t>je nezbytná pro astronomii a vědy o </a:t>
            </a:r>
            <a:r>
              <a:rPr lang="pl-PL" sz="2800" dirty="0" smtClean="0"/>
              <a:t>Zemi</a:t>
            </a:r>
            <a:endParaRPr lang="cs-CZ" sz="2800" dirty="0" smtClean="0"/>
          </a:p>
          <a:p>
            <a:pPr marL="45720" indent="0">
              <a:buNone/>
            </a:pPr>
            <a:r>
              <a:rPr lang="cs-CZ" sz="1400" dirty="0" smtClean="0"/>
              <a:t>        </a:t>
            </a:r>
            <a:r>
              <a:rPr lang="cs-CZ" sz="1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nebeská mechanika, teorie </a:t>
            </a:r>
            <a:r>
              <a:rPr lang="cs-CZ" sz="1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kontinua (geofyzika, fyzika atmosféry)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82195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413792" y="548680"/>
            <a:ext cx="7974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>
                <a:solidFill>
                  <a:schemeClr val="tx2"/>
                </a:solidFill>
              </a:rPr>
              <a:t>obecná </a:t>
            </a:r>
            <a:r>
              <a:rPr lang="cs-CZ" sz="3200" dirty="0" smtClean="0">
                <a:solidFill>
                  <a:schemeClr val="tx2"/>
                </a:solidFill>
              </a:rPr>
              <a:t>ponaučení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cs-CZ" sz="3200" dirty="0" smtClean="0">
                <a:solidFill>
                  <a:schemeClr val="tx2"/>
                </a:solidFill>
              </a:rPr>
              <a:t>?</a:t>
            </a:r>
            <a:endParaRPr lang="cs-CZ" sz="3200" dirty="0">
              <a:solidFill>
                <a:schemeClr val="tx2"/>
              </a:solidFill>
            </a:endParaRPr>
          </a:p>
        </p:txBody>
      </p:sp>
      <p:sp>
        <p:nvSpPr>
          <p:cNvPr id="33" name="Zástupný symbol pro obsah 2"/>
          <p:cNvSpPr txBox="1">
            <a:spLocks/>
          </p:cNvSpPr>
          <p:nvPr/>
        </p:nvSpPr>
        <p:spPr>
          <a:xfrm>
            <a:off x="179512" y="2564904"/>
            <a:ext cx="8928992" cy="43204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  </a:t>
            </a:r>
            <a:r>
              <a:rPr lang="cs-CZ" sz="2400" dirty="0" smtClean="0"/>
              <a:t>každá </a:t>
            </a:r>
            <a:r>
              <a:rPr lang="cs-CZ" sz="2400" dirty="0" smtClean="0"/>
              <a:t>přednáška i cvičení musejí být pečlivě </a:t>
            </a:r>
            <a:r>
              <a:rPr lang="cs-CZ" sz="2400" dirty="0" smtClean="0"/>
              <a:t>připraveny</a:t>
            </a:r>
            <a:endParaRPr lang="cs-CZ" sz="2800" dirty="0" smtClean="0"/>
          </a:p>
        </p:txBody>
      </p:sp>
      <p:sp>
        <p:nvSpPr>
          <p:cNvPr id="4" name="Obdélník 4"/>
          <p:cNvSpPr/>
          <p:nvPr/>
        </p:nvSpPr>
        <p:spPr>
          <a:xfrm>
            <a:off x="413792" y="1340768"/>
            <a:ext cx="2790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</a:t>
            </a:r>
            <a:r>
              <a:rPr lang="cs-CZ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ám pocit, že</a:t>
            </a:r>
            <a:endParaRPr lang="cs-CZ" sz="2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79512" y="2057145"/>
            <a:ext cx="8928992" cy="5760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  výuka je úspěšná, jen pokud má jasnou </a:t>
            </a:r>
            <a:r>
              <a:rPr lang="cs-CZ" sz="2400" dirty="0" smtClean="0"/>
              <a:t>strukturu</a:t>
            </a:r>
            <a:endParaRPr lang="cs-CZ" sz="2400" dirty="0" smtClean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81076" y="2983667"/>
            <a:ext cx="8928992" cy="86409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  </a:t>
            </a:r>
            <a:r>
              <a:rPr lang="cs-CZ" sz="2400" dirty="0" smtClean="0"/>
              <a:t>přednáška </a:t>
            </a:r>
            <a:r>
              <a:rPr lang="cs-CZ" sz="2400" dirty="0" smtClean="0"/>
              <a:t>je divadelní představení svého druhu, </a:t>
            </a:r>
          </a:p>
          <a:p>
            <a:pPr marL="45720" indent="0">
              <a:buNone/>
            </a:pPr>
            <a:r>
              <a:rPr lang="cs-CZ" sz="2400" dirty="0"/>
              <a:t> </a:t>
            </a:r>
            <a:r>
              <a:rPr lang="cs-CZ" sz="2400" dirty="0" smtClean="0"/>
              <a:t>   musí být dynamická, aby studenti udrželi </a:t>
            </a:r>
            <a:r>
              <a:rPr lang="cs-CZ" sz="2400" dirty="0" smtClean="0"/>
              <a:t>pozornost</a:t>
            </a:r>
            <a:endParaRPr lang="cs-CZ" sz="2800" dirty="0" smtClean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179512" y="3854103"/>
            <a:ext cx="8928992" cy="5040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  </a:t>
            </a:r>
            <a:r>
              <a:rPr lang="cs-CZ" sz="2400" dirty="0" smtClean="0"/>
              <a:t>historické poznámky</a:t>
            </a:r>
            <a:r>
              <a:rPr lang="cs-CZ" sz="2400" dirty="0"/>
              <a:t> </a:t>
            </a:r>
            <a:r>
              <a:rPr lang="cs-CZ" sz="2400" dirty="0" smtClean="0"/>
              <a:t>a přesahy jinam pomáhají</a:t>
            </a:r>
            <a:r>
              <a:rPr lang="cs-CZ" sz="1100" dirty="0" smtClean="0"/>
              <a:t> (není-li jich příliš mnoho</a:t>
            </a:r>
            <a:r>
              <a:rPr lang="cs-CZ" sz="1100" dirty="0" smtClean="0"/>
              <a:t>)</a:t>
            </a:r>
            <a:endParaRPr lang="cs-CZ" sz="2800" dirty="0" smtClean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179512" y="4282571"/>
            <a:ext cx="8928992" cy="86409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  </a:t>
            </a:r>
            <a:r>
              <a:rPr lang="cs-CZ" sz="2400" dirty="0" smtClean="0"/>
              <a:t>jasné </a:t>
            </a:r>
            <a:r>
              <a:rPr lang="en-US" sz="2400" dirty="0" err="1" smtClean="0"/>
              <a:t>stanoven</a:t>
            </a:r>
            <a:r>
              <a:rPr lang="cs-CZ" sz="2400" dirty="0" smtClean="0"/>
              <a:t>í cíle a intuitivní </a:t>
            </a:r>
            <a:r>
              <a:rPr lang="cs-CZ" sz="2400" dirty="0" smtClean="0"/>
              <a:t>pochopení </a:t>
            </a:r>
            <a:r>
              <a:rPr lang="cs-CZ" sz="2400" dirty="0" smtClean="0"/>
              <a:t>podstaty</a:t>
            </a:r>
          </a:p>
          <a:p>
            <a:pPr marL="45720" indent="0">
              <a:buNone/>
            </a:pPr>
            <a:r>
              <a:rPr lang="cs-CZ" sz="2400" dirty="0"/>
              <a:t> </a:t>
            </a:r>
            <a:r>
              <a:rPr lang="cs-CZ" sz="2400" dirty="0" smtClean="0"/>
              <a:t>   </a:t>
            </a:r>
            <a:r>
              <a:rPr lang="cs-CZ" sz="2400" dirty="0" smtClean="0"/>
              <a:t>by mělo</a:t>
            </a:r>
            <a:r>
              <a:rPr lang="cs-CZ" sz="2400" dirty="0" smtClean="0"/>
              <a:t> </a:t>
            </a:r>
            <a:r>
              <a:rPr lang="cs-CZ" sz="2400" dirty="0" smtClean="0"/>
              <a:t>předcházet </a:t>
            </a:r>
            <a:r>
              <a:rPr lang="cs-CZ" sz="2400" dirty="0" smtClean="0"/>
              <a:t>rigoróznímu technickému </a:t>
            </a:r>
            <a:r>
              <a:rPr lang="cs-CZ" sz="2400" dirty="0" smtClean="0"/>
              <a:t>popisu</a:t>
            </a:r>
            <a:endParaRPr lang="cs-CZ" sz="2800" dirty="0" smtClean="0"/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79512" y="5164137"/>
            <a:ext cx="8839236" cy="43204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 </a:t>
            </a:r>
            <a:r>
              <a:rPr lang="cs-CZ" sz="2400" dirty="0" smtClean="0"/>
              <a:t> </a:t>
            </a:r>
            <a:r>
              <a:rPr lang="en-US" sz="2400" dirty="0" smtClean="0"/>
              <a:t>se </a:t>
            </a:r>
            <a:r>
              <a:rPr lang="cs-CZ" sz="2400" dirty="0" smtClean="0"/>
              <a:t>studenty je nutné mít kontakt a vytvořit pozitivní atmosféru</a:t>
            </a:r>
            <a:endParaRPr lang="cs-CZ" sz="2800" dirty="0" smtClean="0"/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179512" y="5596185"/>
            <a:ext cx="8839236" cy="5734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  </a:t>
            </a:r>
            <a:r>
              <a:rPr lang="pl-PL" sz="2400" dirty="0" smtClean="0"/>
              <a:t>studenty </a:t>
            </a:r>
            <a:r>
              <a:rPr lang="pl-PL" sz="2400" dirty="0"/>
              <a:t>je nutno pozitivně motivovat, nikoli tresta</a:t>
            </a:r>
            <a:r>
              <a:rPr lang="pl-PL" sz="2800" dirty="0"/>
              <a:t>t</a:t>
            </a:r>
          </a:p>
          <a:p>
            <a:pPr marL="45720" indent="0">
              <a:buNone/>
            </a:pP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89306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59" y="404664"/>
            <a:ext cx="7804117" cy="71095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1348: založení</a:t>
            </a:r>
            <a:r>
              <a:rPr lang="en-US" sz="3200" dirty="0" smtClean="0"/>
              <a:t> </a:t>
            </a:r>
            <a:r>
              <a:rPr lang="en-US" sz="3200" dirty="0" err="1" smtClean="0"/>
              <a:t>Pra</a:t>
            </a:r>
            <a:r>
              <a:rPr lang="cs-CZ" sz="3200" dirty="0" err="1" smtClean="0"/>
              <a:t>žské</a:t>
            </a:r>
            <a:r>
              <a:rPr lang="en-US" sz="3200" dirty="0" smtClean="0"/>
              <a:t> </a:t>
            </a:r>
            <a:r>
              <a:rPr lang="cs-CZ" sz="3200" dirty="0"/>
              <a:t>u</a:t>
            </a:r>
            <a:r>
              <a:rPr lang="en-US" sz="3200" dirty="0" err="1" smtClean="0"/>
              <a:t>niversity</a:t>
            </a:r>
            <a:endParaRPr lang="en-US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19872" y="1641597"/>
            <a:ext cx="5616624" cy="1715395"/>
          </a:xfrm>
          <a:noFill/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la-Latn" sz="1800" dirty="0">
                <a:solidFill>
                  <a:schemeClr val="tx2"/>
                </a:solidFill>
              </a:rPr>
              <a:t>Universitas Carolina Pragensis</a:t>
            </a:r>
            <a:endParaRPr lang="cs-CZ" sz="1800" dirty="0"/>
          </a:p>
          <a:p>
            <a:pPr marL="45720" indent="0">
              <a:buNone/>
            </a:pPr>
            <a:r>
              <a:rPr lang="cs-CZ" sz="1600" dirty="0" smtClean="0"/>
              <a:t>desátý český král, římský král a císař</a:t>
            </a:r>
          </a:p>
          <a:p>
            <a:pPr marL="45720" indent="0">
              <a:buNone/>
            </a:pPr>
            <a:r>
              <a:rPr lang="en-US" sz="1600" dirty="0">
                <a:solidFill>
                  <a:schemeClr val="tx2"/>
                </a:solidFill>
              </a:rPr>
              <a:t>Karel IV</a:t>
            </a:r>
            <a:r>
              <a:rPr lang="cs-CZ" sz="1600" dirty="0">
                <a:solidFill>
                  <a:schemeClr val="tx2"/>
                </a:solidFill>
              </a:rPr>
              <a:t>.</a:t>
            </a:r>
            <a:endParaRPr lang="cs-CZ" sz="1400" dirty="0">
              <a:solidFill>
                <a:schemeClr val="tx2"/>
              </a:solidFill>
            </a:endParaRPr>
          </a:p>
          <a:p>
            <a:pPr marL="45720" indent="0">
              <a:buNone/>
            </a:pPr>
            <a:r>
              <a:rPr lang="cs-CZ" sz="1600" dirty="0" smtClean="0">
                <a:solidFill>
                  <a:schemeClr val="accent1"/>
                </a:solidFill>
              </a:rPr>
              <a:t>	</a:t>
            </a:r>
            <a:endParaRPr lang="cs-CZ" sz="1600" dirty="0" smtClean="0"/>
          </a:p>
          <a:p>
            <a:pPr marL="45720" indent="0">
              <a:buNone/>
            </a:pPr>
            <a:endParaRPr lang="cs-CZ" sz="1600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09" y="1340769"/>
            <a:ext cx="2347396" cy="5040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425060" y="5868561"/>
            <a:ext cx="50301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/>
              <a:t>Littera</a:t>
            </a:r>
            <a:r>
              <a:rPr lang="en-US" sz="1600" dirty="0" smtClean="0"/>
              <a:t> </a:t>
            </a:r>
            <a:r>
              <a:rPr lang="en-US" sz="1600" dirty="0" err="1"/>
              <a:t>fundationis</a:t>
            </a:r>
            <a:r>
              <a:rPr lang="en-US" sz="1600" dirty="0"/>
              <a:t> </a:t>
            </a:r>
            <a:r>
              <a:rPr lang="en-US" sz="1600" dirty="0" err="1"/>
              <a:t>Universitatis</a:t>
            </a:r>
            <a:r>
              <a:rPr lang="en-US" sz="1600" dirty="0"/>
              <a:t> </a:t>
            </a:r>
            <a:r>
              <a:rPr lang="en-US" sz="1600" dirty="0" err="1"/>
              <a:t>Carolinae</a:t>
            </a:r>
            <a:r>
              <a:rPr lang="en-US" sz="1600" dirty="0"/>
              <a:t> </a:t>
            </a:r>
            <a:r>
              <a:rPr lang="en-US" sz="1600" dirty="0" err="1" smtClean="0"/>
              <a:t>Pragensis</a:t>
            </a:r>
            <a:r>
              <a:rPr lang="en-US" sz="1600" dirty="0" smtClean="0"/>
              <a:t> </a:t>
            </a:r>
            <a:r>
              <a:rPr lang="en-US" sz="1600" dirty="0"/>
              <a:t>7. </a:t>
            </a:r>
            <a:r>
              <a:rPr lang="en-US" sz="1600" dirty="0" err="1"/>
              <a:t>Aprilis</a:t>
            </a:r>
            <a:r>
              <a:rPr lang="en-US" sz="1600" dirty="0"/>
              <a:t> </a:t>
            </a:r>
            <a:r>
              <a:rPr lang="en-US" sz="1600" dirty="0" smtClean="0"/>
              <a:t>1348</a:t>
            </a:r>
            <a:endParaRPr lang="en-US" sz="1600" dirty="0"/>
          </a:p>
        </p:txBody>
      </p:sp>
      <p:pic>
        <p:nvPicPr>
          <p:cNvPr id="12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429000"/>
            <a:ext cx="4752528" cy="2278830"/>
          </a:xfrm>
          <a:prstGeom prst="rect">
            <a:avLst/>
          </a:prstGeom>
          <a:ln>
            <a:noFill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71" y="2414464"/>
            <a:ext cx="1757745" cy="17346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741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59" y="404664"/>
            <a:ext cx="7804117" cy="71095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Studium </a:t>
            </a:r>
            <a:r>
              <a:rPr lang="cs-CZ" sz="3200" dirty="0" err="1" smtClean="0"/>
              <a:t>generale</a:t>
            </a:r>
            <a:endParaRPr lang="en-US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4005064"/>
            <a:ext cx="4464495" cy="2158498"/>
          </a:xfrm>
          <a:noFill/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cs-CZ" sz="1800" dirty="0" smtClean="0"/>
              <a:t>ze 7 svobodných umění</a:t>
            </a:r>
            <a:endParaRPr lang="en-US" sz="1800" dirty="0" smtClean="0"/>
          </a:p>
          <a:p>
            <a:pPr marL="45720" indent="0">
              <a:buNone/>
            </a:pPr>
            <a:r>
              <a:rPr lang="cs-CZ" sz="1800" dirty="0" smtClean="0"/>
              <a:t>byly 4  „</a:t>
            </a:r>
            <a:r>
              <a:rPr lang="cs-CZ" sz="1800" dirty="0" err="1" smtClean="0"/>
              <a:t>matfyz</a:t>
            </a:r>
            <a:r>
              <a:rPr lang="cs-CZ" sz="1800" dirty="0" smtClean="0"/>
              <a:t>“ </a:t>
            </a:r>
            <a:r>
              <a:rPr lang="en-US" sz="1800" dirty="0" smtClean="0"/>
              <a:t>:</a:t>
            </a:r>
            <a:endParaRPr lang="en-US" sz="1800" dirty="0" smtClean="0"/>
          </a:p>
          <a:p>
            <a:r>
              <a:rPr lang="en-US" sz="1800" dirty="0">
                <a:solidFill>
                  <a:schemeClr val="tx2"/>
                </a:solidFill>
              </a:rPr>
              <a:t>a</a:t>
            </a:r>
            <a:r>
              <a:rPr lang="cs-CZ" sz="1800" dirty="0" err="1" smtClean="0">
                <a:solidFill>
                  <a:schemeClr val="tx2"/>
                </a:solidFill>
              </a:rPr>
              <a:t>stronomie</a:t>
            </a:r>
            <a:endParaRPr lang="en-US" sz="1800" dirty="0" smtClean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g</a:t>
            </a:r>
            <a:r>
              <a:rPr lang="cs-CZ" sz="1800" dirty="0" err="1" smtClean="0">
                <a:solidFill>
                  <a:schemeClr val="tx2"/>
                </a:solidFill>
              </a:rPr>
              <a:t>eometrie</a:t>
            </a:r>
            <a:endParaRPr lang="en-US" sz="1800" dirty="0" smtClean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a</a:t>
            </a:r>
            <a:r>
              <a:rPr lang="cs-CZ" sz="1800" dirty="0" err="1" smtClean="0">
                <a:solidFill>
                  <a:schemeClr val="tx2"/>
                </a:solidFill>
              </a:rPr>
              <a:t>ritmetika</a:t>
            </a:r>
            <a:endParaRPr lang="en-US" sz="1800" dirty="0" smtClean="0">
              <a:solidFill>
                <a:schemeClr val="tx2"/>
              </a:solidFill>
            </a:endParaRPr>
          </a:p>
          <a:p>
            <a:r>
              <a:rPr lang="cs-CZ" sz="1800" dirty="0" smtClean="0">
                <a:solidFill>
                  <a:schemeClr val="tx2"/>
                </a:solidFill>
              </a:rPr>
              <a:t>hudba </a:t>
            </a:r>
            <a:r>
              <a:rPr lang="cs-CZ" sz="1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či</a:t>
            </a:r>
            <a:r>
              <a:rPr lang="cs-CZ" sz="1800" dirty="0" smtClean="0">
                <a:solidFill>
                  <a:schemeClr val="tx2"/>
                </a:solidFill>
              </a:rPr>
              <a:t> harmonie</a:t>
            </a:r>
            <a:endParaRPr lang="cs-CZ" sz="1600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40768"/>
            <a:ext cx="3510889" cy="46085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161690" y="5949280"/>
            <a:ext cx="3339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err="1">
                <a:solidFill>
                  <a:schemeClr val="accent1"/>
                </a:solidFill>
              </a:rPr>
              <a:t>Philosophia</a:t>
            </a:r>
            <a:r>
              <a:rPr lang="fr-FR" sz="1200" dirty="0">
                <a:solidFill>
                  <a:schemeClr val="accent1"/>
                </a:solidFill>
              </a:rPr>
              <a:t> et </a:t>
            </a:r>
            <a:r>
              <a:rPr lang="fr-FR" sz="1200" dirty="0" err="1">
                <a:solidFill>
                  <a:schemeClr val="accent1"/>
                </a:solidFill>
              </a:rPr>
              <a:t>septem</a:t>
            </a:r>
            <a:r>
              <a:rPr lang="fr-FR" sz="1200" dirty="0">
                <a:solidFill>
                  <a:schemeClr val="accent1"/>
                </a:solidFill>
              </a:rPr>
              <a:t> </a:t>
            </a:r>
            <a:r>
              <a:rPr lang="fr-FR" sz="1200" dirty="0" err="1">
                <a:solidFill>
                  <a:schemeClr val="accent1"/>
                </a:solidFill>
              </a:rPr>
              <a:t>artes</a:t>
            </a:r>
            <a:r>
              <a:rPr lang="fr-FR" sz="1200" dirty="0">
                <a:solidFill>
                  <a:schemeClr val="accent1"/>
                </a:solidFill>
              </a:rPr>
              <a:t> </a:t>
            </a:r>
            <a:r>
              <a:rPr lang="fr-FR" sz="1200" dirty="0" err="1" smtClean="0">
                <a:solidFill>
                  <a:schemeClr val="accent1"/>
                </a:solidFill>
              </a:rPr>
              <a:t>liberales</a:t>
            </a:r>
            <a:r>
              <a:rPr lang="cs-CZ" sz="1200" dirty="0" smtClean="0">
                <a:solidFill>
                  <a:schemeClr val="accent1"/>
                </a:solidFill>
              </a:rPr>
              <a:t>,</a:t>
            </a:r>
            <a:endParaRPr lang="cs-CZ" sz="1200" dirty="0">
              <a:solidFill>
                <a:schemeClr val="accent1"/>
              </a:solidFill>
            </a:endParaRPr>
          </a:p>
          <a:p>
            <a:pPr algn="ctr"/>
            <a:r>
              <a:rPr lang="en-US" sz="1200" dirty="0" err="1" smtClean="0">
                <a:solidFill>
                  <a:schemeClr val="accent1"/>
                </a:solidFill>
              </a:rPr>
              <a:t>Herrad</a:t>
            </a:r>
            <a:r>
              <a:rPr lang="cs-CZ" sz="1200" dirty="0" smtClean="0">
                <a:solidFill>
                  <a:schemeClr val="accent1"/>
                </a:solidFill>
              </a:rPr>
              <a:t>a </a:t>
            </a:r>
            <a:r>
              <a:rPr lang="en-US" sz="1200" dirty="0">
                <a:solidFill>
                  <a:schemeClr val="accent1"/>
                </a:solidFill>
              </a:rPr>
              <a:t>von</a:t>
            </a:r>
            <a:r>
              <a:rPr lang="cs-CZ" sz="1200" dirty="0">
                <a:solidFill>
                  <a:schemeClr val="accent1"/>
                </a:solidFill>
              </a:rPr>
              <a:t> </a:t>
            </a:r>
            <a:r>
              <a:rPr lang="en-US" sz="1200" dirty="0" err="1" smtClean="0">
                <a:solidFill>
                  <a:schemeClr val="accent1"/>
                </a:solidFill>
              </a:rPr>
              <a:t>Landsberg</a:t>
            </a:r>
            <a:r>
              <a:rPr lang="cs-CZ" sz="1200" dirty="0" smtClean="0">
                <a:solidFill>
                  <a:schemeClr val="accent1"/>
                </a:solidFill>
              </a:rPr>
              <a:t>, </a:t>
            </a:r>
          </a:p>
          <a:p>
            <a:pPr algn="ctr"/>
            <a:r>
              <a:rPr lang="cs-CZ" sz="1200" dirty="0" smtClean="0">
                <a:solidFill>
                  <a:schemeClr val="accent1"/>
                </a:solidFill>
              </a:rPr>
              <a:t>z její </a:t>
            </a:r>
            <a:r>
              <a:rPr lang="cs-CZ" sz="1200" dirty="0" err="1" smtClean="0">
                <a:solidFill>
                  <a:schemeClr val="accent1"/>
                </a:solidFill>
              </a:rPr>
              <a:t>ency</a:t>
            </a:r>
            <a:r>
              <a:rPr lang="cs-CZ" sz="1200" dirty="0" err="1">
                <a:solidFill>
                  <a:schemeClr val="accent1"/>
                </a:solidFill>
              </a:rPr>
              <a:t>k</a:t>
            </a:r>
            <a:r>
              <a:rPr lang="en-US" sz="1200" dirty="0" err="1" smtClean="0">
                <a:solidFill>
                  <a:schemeClr val="accent1"/>
                </a:solidFill>
              </a:rPr>
              <a:t>lopedi</a:t>
            </a:r>
            <a:r>
              <a:rPr lang="cs-CZ" sz="1200" dirty="0" smtClean="0">
                <a:solidFill>
                  <a:schemeClr val="accent1"/>
                </a:solidFill>
              </a:rPr>
              <a:t>e </a:t>
            </a:r>
            <a:r>
              <a:rPr lang="en-US" sz="1200" i="1" dirty="0" err="1" smtClean="0">
                <a:solidFill>
                  <a:schemeClr val="accent1"/>
                </a:solidFill>
              </a:rPr>
              <a:t>Hortus</a:t>
            </a:r>
            <a:r>
              <a:rPr lang="cs-CZ" sz="1200" i="1" dirty="0" smtClean="0">
                <a:solidFill>
                  <a:schemeClr val="accent1"/>
                </a:solidFill>
              </a:rPr>
              <a:t> </a:t>
            </a:r>
            <a:r>
              <a:rPr lang="en-US" sz="1200" i="1" dirty="0" err="1" smtClean="0">
                <a:solidFill>
                  <a:schemeClr val="accent1"/>
                </a:solidFill>
              </a:rPr>
              <a:t>deliciarum</a:t>
            </a:r>
            <a:r>
              <a:rPr lang="cs-CZ" sz="1200" dirty="0" smtClean="0">
                <a:solidFill>
                  <a:schemeClr val="accent1"/>
                </a:solidFill>
              </a:rPr>
              <a:t>, </a:t>
            </a:r>
            <a:r>
              <a:rPr lang="en-US" sz="1200" dirty="0" smtClean="0">
                <a:solidFill>
                  <a:schemeClr val="accent1"/>
                </a:solidFill>
              </a:rPr>
              <a:t>1180</a:t>
            </a:r>
            <a:endParaRPr lang="en-US" sz="1200" dirty="0">
              <a:solidFill>
                <a:schemeClr val="accent1"/>
              </a:solidFill>
            </a:endParaRPr>
          </a:p>
        </p:txBody>
      </p:sp>
      <p:cxnSp>
        <p:nvCxnSpPr>
          <p:cNvPr id="8" name="Přímá spojnice se šipkou 16"/>
          <p:cNvCxnSpPr/>
          <p:nvPr/>
        </p:nvCxnSpPr>
        <p:spPr>
          <a:xfrm flipV="1">
            <a:off x="2987824" y="2708920"/>
            <a:ext cx="2448272" cy="2088232"/>
          </a:xfrm>
          <a:prstGeom prst="straightConnector1">
            <a:avLst/>
          </a:prstGeom>
          <a:ln>
            <a:tailEnd type="arrow"/>
          </a:ln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Přímá spojnice se šipkou 16"/>
          <p:cNvCxnSpPr/>
          <p:nvPr/>
        </p:nvCxnSpPr>
        <p:spPr>
          <a:xfrm flipV="1">
            <a:off x="2987824" y="4437114"/>
            <a:ext cx="2808312" cy="1080118"/>
          </a:xfrm>
          <a:prstGeom prst="straightConnector1">
            <a:avLst/>
          </a:prstGeom>
          <a:ln>
            <a:tailEnd type="arrow"/>
          </a:ln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Přímá spojnice se šipkou 16"/>
          <p:cNvCxnSpPr/>
          <p:nvPr/>
        </p:nvCxnSpPr>
        <p:spPr>
          <a:xfrm flipV="1">
            <a:off x="2987824" y="3789041"/>
            <a:ext cx="2304256" cy="1368151"/>
          </a:xfrm>
          <a:prstGeom prst="straightConnector1">
            <a:avLst/>
          </a:prstGeom>
          <a:ln>
            <a:tailEnd type="arrow"/>
          </a:ln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se šipkou 16"/>
          <p:cNvCxnSpPr/>
          <p:nvPr/>
        </p:nvCxnSpPr>
        <p:spPr>
          <a:xfrm flipV="1">
            <a:off x="2987824" y="4797152"/>
            <a:ext cx="4248472" cy="1043247"/>
          </a:xfrm>
          <a:prstGeom prst="straightConnector1">
            <a:avLst/>
          </a:prstGeom>
          <a:ln>
            <a:tailEnd type="arrow"/>
          </a:ln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Zástupný symbol pro obsah 2"/>
          <p:cNvSpPr txBox="1">
            <a:spLocks/>
          </p:cNvSpPr>
          <p:nvPr/>
        </p:nvSpPr>
        <p:spPr>
          <a:xfrm>
            <a:off x="611561" y="1342510"/>
            <a:ext cx="3024336" cy="244653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cs-CZ" sz="1800" dirty="0" smtClean="0"/>
              <a:t>měla všechny</a:t>
            </a:r>
            <a:r>
              <a:rPr lang="en-US" sz="1800" dirty="0" smtClean="0"/>
              <a:t> </a:t>
            </a:r>
            <a:r>
              <a:rPr lang="en-US" sz="1800" dirty="0"/>
              <a:t>4 </a:t>
            </a:r>
            <a:r>
              <a:rPr lang="cs-CZ" sz="1800" dirty="0" smtClean="0"/>
              <a:t>fakulty</a:t>
            </a:r>
          </a:p>
          <a:p>
            <a:pPr marL="45720" indent="0">
              <a:buNone/>
            </a:pPr>
            <a:r>
              <a:rPr lang="cs-CZ" sz="1800" dirty="0" smtClean="0"/>
              <a:t>jako v </a:t>
            </a:r>
            <a:r>
              <a:rPr lang="cs-CZ" sz="1800" dirty="0" err="1" smtClean="0"/>
              <a:t>Bologni</a:t>
            </a:r>
            <a:r>
              <a:rPr lang="cs-CZ" sz="1800" dirty="0" smtClean="0"/>
              <a:t> či Paříži</a:t>
            </a:r>
            <a:r>
              <a:rPr lang="en-US" sz="1800" dirty="0" smtClean="0"/>
              <a:t>:</a:t>
            </a:r>
            <a:endParaRPr lang="cs-CZ" sz="1800" dirty="0" smtClean="0"/>
          </a:p>
          <a:p>
            <a:pPr marL="45720" indent="0">
              <a:buNone/>
            </a:pPr>
            <a:endParaRPr lang="cs-CZ" sz="1200" dirty="0" smtClean="0"/>
          </a:p>
          <a:p>
            <a:r>
              <a:rPr lang="cs-CZ" sz="1800" dirty="0" smtClean="0">
                <a:solidFill>
                  <a:schemeClr val="tx2"/>
                </a:solidFill>
              </a:rPr>
              <a:t>artistická</a:t>
            </a:r>
          </a:p>
          <a:p>
            <a:r>
              <a:rPr lang="cs-CZ" sz="1800" dirty="0" smtClean="0">
                <a:solidFill>
                  <a:schemeClr val="tx2"/>
                </a:solidFill>
              </a:rPr>
              <a:t>teologická</a:t>
            </a:r>
          </a:p>
          <a:p>
            <a:r>
              <a:rPr lang="cs-CZ" sz="1800" dirty="0" smtClean="0">
                <a:solidFill>
                  <a:schemeClr val="tx2"/>
                </a:solidFill>
              </a:rPr>
              <a:t>právnická</a:t>
            </a:r>
          </a:p>
          <a:p>
            <a:r>
              <a:rPr lang="cs-CZ" sz="1800" dirty="0" smtClean="0">
                <a:solidFill>
                  <a:schemeClr val="tx2"/>
                </a:solidFill>
              </a:rPr>
              <a:t>lékařská</a:t>
            </a:r>
          </a:p>
          <a:p>
            <a:pPr marL="45720" indent="0">
              <a:buFont typeface="Wingdings" charset="2"/>
              <a:buNone/>
            </a:pPr>
            <a:endParaRPr lang="cs-CZ" sz="1800" dirty="0" smtClean="0"/>
          </a:p>
        </p:txBody>
      </p:sp>
      <p:sp>
        <p:nvSpPr>
          <p:cNvPr id="27" name="Zástupný symbol pro obsah 2"/>
          <p:cNvSpPr txBox="1">
            <a:spLocks/>
          </p:cNvSpPr>
          <p:nvPr/>
        </p:nvSpPr>
        <p:spPr>
          <a:xfrm>
            <a:off x="611560" y="6165304"/>
            <a:ext cx="4464495" cy="32316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charset="2"/>
              <a:buNone/>
            </a:pPr>
            <a:r>
              <a:rPr lang="cs-CZ" sz="1800" dirty="0" smtClean="0">
                <a:solidFill>
                  <a:schemeClr val="bg1"/>
                </a:solidFill>
              </a:rPr>
              <a:t>záhy velký rozkvět vědy</a:t>
            </a:r>
            <a:r>
              <a:rPr lang="en-US" sz="1800" dirty="0" smtClean="0">
                <a:solidFill>
                  <a:schemeClr val="bg1"/>
                </a:solidFill>
              </a:rPr>
              <a:t>:</a:t>
            </a:r>
            <a:endParaRPr lang="cs-CZ" sz="1800" dirty="0" smtClean="0">
              <a:solidFill>
                <a:schemeClr val="bg1"/>
              </a:solidFill>
            </a:endParaRPr>
          </a:p>
          <a:p>
            <a:pPr marL="45720" indent="0">
              <a:buFont typeface="Wingdings" charset="2"/>
              <a:buNone/>
            </a:pP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116918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704856" cy="71095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1410: Pražský orloj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6165304"/>
            <a:ext cx="8496944" cy="432048"/>
          </a:xfrm>
          <a:noFill/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cs-CZ" sz="1600" dirty="0" smtClean="0"/>
              <a:t>vně: </a:t>
            </a:r>
            <a:r>
              <a:rPr lang="cs-CZ" sz="1600" dirty="0" smtClean="0">
                <a:solidFill>
                  <a:schemeClr val="tx2"/>
                </a:solidFill>
              </a:rPr>
              <a:t>astronom</a:t>
            </a:r>
            <a:r>
              <a:rPr lang="en-US" sz="1600" dirty="0" err="1" smtClean="0">
                <a:solidFill>
                  <a:schemeClr val="tx2"/>
                </a:solidFill>
              </a:rPr>
              <a:t>ic</a:t>
            </a:r>
            <a:r>
              <a:rPr lang="cs-CZ" sz="1600" dirty="0" err="1" smtClean="0">
                <a:solidFill>
                  <a:schemeClr val="tx2"/>
                </a:solidFill>
              </a:rPr>
              <a:t>ký</a:t>
            </a:r>
            <a:r>
              <a:rPr lang="cs-CZ" sz="1600" dirty="0" smtClean="0">
                <a:solidFill>
                  <a:schemeClr val="tx2"/>
                </a:solidFill>
              </a:rPr>
              <a:t> </a:t>
            </a:r>
            <a:r>
              <a:rPr lang="cs-CZ" sz="1600" dirty="0">
                <a:solidFill>
                  <a:schemeClr val="tx2"/>
                </a:solidFill>
              </a:rPr>
              <a:t>c</a:t>
            </a:r>
            <a:r>
              <a:rPr lang="cs-CZ" sz="1600" dirty="0" smtClean="0">
                <a:solidFill>
                  <a:schemeClr val="tx2"/>
                </a:solidFill>
              </a:rPr>
              <a:t>iferník </a:t>
            </a:r>
            <a:r>
              <a:rPr lang="cs-CZ" sz="1600" dirty="0" smtClean="0"/>
              <a:t>(animovaný astroláb) 	                  uvnitř: </a:t>
            </a:r>
            <a:r>
              <a:rPr lang="cs-CZ" sz="1600" dirty="0" err="1" smtClean="0">
                <a:solidFill>
                  <a:schemeClr val="tx2"/>
                </a:solidFill>
              </a:rPr>
              <a:t>mechani</a:t>
            </a:r>
            <a:r>
              <a:rPr lang="en-US" sz="1600" dirty="0" smtClean="0">
                <a:solidFill>
                  <a:schemeClr val="tx2"/>
                </a:solidFill>
              </a:rPr>
              <a:t>c</a:t>
            </a:r>
            <a:r>
              <a:rPr lang="cs-CZ" sz="1600" dirty="0" err="1" smtClean="0">
                <a:solidFill>
                  <a:schemeClr val="tx2"/>
                </a:solidFill>
              </a:rPr>
              <a:t>ký</a:t>
            </a:r>
            <a:r>
              <a:rPr lang="cs-CZ" sz="1600" dirty="0" smtClean="0">
                <a:solidFill>
                  <a:schemeClr val="tx2"/>
                </a:solidFill>
              </a:rPr>
              <a:t> stroj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087396"/>
            <a:ext cx="2952327" cy="3936437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22" y="2060848"/>
            <a:ext cx="5449106" cy="3962985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539552" y="1300001"/>
            <a:ext cx="8352928" cy="6459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cs-CZ" sz="1600" dirty="0" smtClean="0"/>
              <a:t>tvůrci: </a:t>
            </a:r>
            <a:r>
              <a:rPr lang="en-US" sz="1600" dirty="0" smtClean="0">
                <a:solidFill>
                  <a:schemeClr val="tx2"/>
                </a:solidFill>
              </a:rPr>
              <a:t>M</a:t>
            </a:r>
            <a:r>
              <a:rPr lang="cs-CZ" sz="1600" dirty="0" err="1" smtClean="0">
                <a:solidFill>
                  <a:schemeClr val="tx2"/>
                </a:solidFill>
              </a:rPr>
              <a:t>istr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cs-CZ" sz="1600" dirty="0" smtClean="0">
                <a:solidFill>
                  <a:schemeClr val="tx2"/>
                </a:solidFill>
              </a:rPr>
              <a:t>Jan Ondřejův zvaný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cs-CZ" sz="1600" dirty="0" smtClean="0">
                <a:solidFill>
                  <a:schemeClr val="tx2"/>
                </a:solidFill>
              </a:rPr>
              <a:t>Šindel</a:t>
            </a:r>
            <a:r>
              <a:rPr lang="cs-CZ" sz="1600" dirty="0" smtClean="0"/>
              <a:t> (</a:t>
            </a:r>
            <a:r>
              <a:rPr lang="en-US" sz="1600" dirty="0" err="1" smtClean="0"/>
              <a:t>astronom</a:t>
            </a:r>
            <a:r>
              <a:rPr lang="cs-CZ" sz="1600" dirty="0" smtClean="0"/>
              <a:t>, re</a:t>
            </a:r>
            <a:r>
              <a:rPr lang="cs-CZ" sz="1600" dirty="0"/>
              <a:t>k</a:t>
            </a:r>
            <a:r>
              <a:rPr lang="cs-CZ" sz="1600" dirty="0" smtClean="0"/>
              <a:t>tor), </a:t>
            </a:r>
            <a:r>
              <a:rPr lang="cs-CZ" sz="1600" dirty="0" smtClean="0">
                <a:solidFill>
                  <a:schemeClr val="tx2"/>
                </a:solidFill>
              </a:rPr>
              <a:t>Mikuláš </a:t>
            </a:r>
            <a:r>
              <a:rPr lang="cs-CZ" sz="1600" dirty="0">
                <a:solidFill>
                  <a:schemeClr val="tx2"/>
                </a:solidFill>
              </a:rPr>
              <a:t>z</a:t>
            </a:r>
            <a:r>
              <a:rPr lang="cs-CZ" sz="1600" dirty="0" smtClean="0">
                <a:solidFill>
                  <a:schemeClr val="tx2"/>
                </a:solidFill>
              </a:rPr>
              <a:t> Kadaně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cs-CZ" sz="1600" dirty="0" smtClean="0"/>
              <a:t>(hodinář)</a:t>
            </a:r>
            <a:endParaRPr lang="en-US" sz="1600" dirty="0" smtClean="0"/>
          </a:p>
          <a:p>
            <a:pPr marL="45720" indent="0">
              <a:buNone/>
            </a:pPr>
            <a:r>
              <a:rPr lang="cs-CZ" sz="1500" dirty="0" smtClean="0"/>
              <a:t>založeno na díle astronoma</a:t>
            </a:r>
            <a:r>
              <a:rPr lang="cs-CZ" sz="1500" dirty="0" smtClean="0">
                <a:solidFill>
                  <a:schemeClr val="accent1"/>
                </a:solidFill>
              </a:rPr>
              <a:t> </a:t>
            </a:r>
            <a:r>
              <a:rPr lang="en-US" sz="1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</a:t>
            </a:r>
            <a:r>
              <a:rPr lang="cs-CZ" sz="1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istra</a:t>
            </a:r>
            <a:r>
              <a:rPr lang="en-US" sz="1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5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K</a:t>
            </a:r>
            <a:r>
              <a:rPr lang="cs-CZ" sz="15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řišťana</a:t>
            </a:r>
            <a:r>
              <a:rPr lang="cs-CZ" sz="15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z Prachatic</a:t>
            </a:r>
            <a:r>
              <a:rPr lang="cs-CZ" sz="1500" dirty="0" smtClean="0">
                <a:solidFill>
                  <a:schemeClr val="accent1"/>
                </a:solidFill>
              </a:rPr>
              <a:t> </a:t>
            </a:r>
            <a:r>
              <a:rPr lang="cs-CZ" sz="1500" i="1" dirty="0" smtClean="0"/>
              <a:t>Stavba a užití astrolábu</a:t>
            </a:r>
          </a:p>
        </p:txBody>
      </p:sp>
    </p:spTree>
    <p:extLst>
      <p:ext uri="{BB962C8B-B14F-4D97-AF65-F5344CB8AC3E}">
        <p14:creationId xmlns:p14="http://schemas.microsoft.com/office/powerpoint/2010/main" val="58739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413792" y="548680"/>
            <a:ext cx="7974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>
                <a:solidFill>
                  <a:schemeClr val="tx2"/>
                </a:solidFill>
              </a:rPr>
              <a:t>pražský prostoročas: </a:t>
            </a:r>
            <a:r>
              <a:rPr lang="cs-CZ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zavazující tradice</a:t>
            </a:r>
            <a:endParaRPr lang="cs-CZ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" name="Obrázek 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386" y="4351722"/>
            <a:ext cx="1161889" cy="11377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1" name="Obrázek 6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273" y="4351722"/>
            <a:ext cx="1127119" cy="11377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2" name="Obrázek 8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121" y="5696193"/>
            <a:ext cx="1338105" cy="973167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</p:pic>
      <p:pic>
        <p:nvPicPr>
          <p:cNvPr id="23" name="Obrázek 17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2313" r="3003" b="2227"/>
          <a:stretch/>
        </p:blipFill>
        <p:spPr>
          <a:xfrm>
            <a:off x="6352416" y="1196752"/>
            <a:ext cx="1055513" cy="151216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4" name="Obrázek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7" t="4282" r="6111" b="27789"/>
          <a:stretch/>
        </p:blipFill>
        <p:spPr>
          <a:xfrm>
            <a:off x="5630177" y="2939338"/>
            <a:ext cx="1161888" cy="11377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5" name="Obrázek 6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" t="7394" r="312" b="30932"/>
          <a:stretch/>
        </p:blipFill>
        <p:spPr>
          <a:xfrm>
            <a:off x="6973272" y="2939338"/>
            <a:ext cx="1127119" cy="11377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6" name="Zástupný symbol pro obsah 2"/>
          <p:cNvSpPr txBox="1">
            <a:spLocks/>
          </p:cNvSpPr>
          <p:nvPr/>
        </p:nvSpPr>
        <p:spPr>
          <a:xfrm>
            <a:off x="4283968" y="3292181"/>
            <a:ext cx="792088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charset="2"/>
              <a:buNone/>
            </a:pPr>
            <a:r>
              <a:rPr lang="cs-CZ" sz="1800" dirty="0" smtClean="0">
                <a:solidFill>
                  <a:schemeClr val="bg1"/>
                </a:solidFill>
              </a:rPr>
              <a:t>1860</a:t>
            </a:r>
            <a:endParaRPr lang="cs-CZ" sz="1800" dirty="0">
              <a:solidFill>
                <a:schemeClr val="bg1"/>
              </a:solidFill>
            </a:endParaRPr>
          </a:p>
        </p:txBody>
      </p:sp>
      <p:sp>
        <p:nvSpPr>
          <p:cNvPr id="27" name="Zástupný symbol pro obsah 2"/>
          <p:cNvSpPr txBox="1">
            <a:spLocks/>
          </p:cNvSpPr>
          <p:nvPr/>
        </p:nvSpPr>
        <p:spPr>
          <a:xfrm>
            <a:off x="4280085" y="1735812"/>
            <a:ext cx="792088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charset="2"/>
              <a:buNone/>
            </a:pPr>
            <a:r>
              <a:rPr lang="cs-CZ" sz="1800" dirty="0" smtClean="0">
                <a:solidFill>
                  <a:schemeClr val="bg1"/>
                </a:solidFill>
              </a:rPr>
              <a:t>1910</a:t>
            </a:r>
            <a:endParaRPr lang="cs-CZ" sz="1800" dirty="0">
              <a:solidFill>
                <a:schemeClr val="bg1"/>
              </a:solidFill>
            </a:endParaRPr>
          </a:p>
        </p:txBody>
      </p:sp>
      <p:sp>
        <p:nvSpPr>
          <p:cNvPr id="28" name="Zástupný symbol pro obsah 2"/>
          <p:cNvSpPr txBox="1">
            <a:spLocks/>
          </p:cNvSpPr>
          <p:nvPr/>
        </p:nvSpPr>
        <p:spPr>
          <a:xfrm>
            <a:off x="4283968" y="4645939"/>
            <a:ext cx="792088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charset="2"/>
              <a:buNone/>
            </a:pPr>
            <a:r>
              <a:rPr lang="cs-CZ" sz="1800" dirty="0" smtClean="0">
                <a:solidFill>
                  <a:schemeClr val="bg1"/>
                </a:solidFill>
              </a:rPr>
              <a:t>1610</a:t>
            </a:r>
            <a:endParaRPr lang="cs-CZ" sz="1800" dirty="0">
              <a:solidFill>
                <a:schemeClr val="bg1"/>
              </a:solidFill>
            </a:endParaRPr>
          </a:p>
        </p:txBody>
      </p:sp>
      <p:sp>
        <p:nvSpPr>
          <p:cNvPr id="29" name="Zástupný symbol pro obsah 2"/>
          <p:cNvSpPr txBox="1">
            <a:spLocks/>
          </p:cNvSpPr>
          <p:nvPr/>
        </p:nvSpPr>
        <p:spPr>
          <a:xfrm>
            <a:off x="4280085" y="5966752"/>
            <a:ext cx="792088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charset="2"/>
              <a:buNone/>
            </a:pPr>
            <a:r>
              <a:rPr lang="cs-CZ" sz="1800" dirty="0" smtClean="0">
                <a:solidFill>
                  <a:schemeClr val="bg1"/>
                </a:solidFill>
              </a:rPr>
              <a:t>1410</a:t>
            </a:r>
            <a:endParaRPr lang="cs-CZ" sz="1800" dirty="0">
              <a:solidFill>
                <a:schemeClr val="bg1"/>
              </a:solidFill>
            </a:endParaRPr>
          </a:p>
        </p:txBody>
      </p:sp>
      <p:sp>
        <p:nvSpPr>
          <p:cNvPr id="30" name="Obdélník 3"/>
          <p:cNvSpPr/>
          <p:nvPr/>
        </p:nvSpPr>
        <p:spPr>
          <a:xfrm>
            <a:off x="539552" y="1409455"/>
            <a:ext cx="3240360" cy="496855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1" name="Rectangle 30"/>
          <p:cNvSpPr/>
          <p:nvPr/>
        </p:nvSpPr>
        <p:spPr>
          <a:xfrm>
            <a:off x="1557596" y="5925577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BIG </a:t>
            </a:r>
            <a:r>
              <a:rPr lang="en-US" dirty="0" smtClean="0"/>
              <a:t>BANG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439652" y="1476057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BIG </a:t>
            </a:r>
            <a:r>
              <a:rPr lang="en-US" dirty="0" smtClean="0"/>
              <a:t>CHILL</a:t>
            </a:r>
            <a:endParaRPr lang="en-US" dirty="0"/>
          </a:p>
        </p:txBody>
      </p:sp>
      <p:sp>
        <p:nvSpPr>
          <p:cNvPr id="34" name="Freeform 33"/>
          <p:cNvSpPr/>
          <p:nvPr/>
        </p:nvSpPr>
        <p:spPr>
          <a:xfrm>
            <a:off x="1844080" y="2311443"/>
            <a:ext cx="148528" cy="2848397"/>
          </a:xfrm>
          <a:custGeom>
            <a:avLst/>
            <a:gdLst>
              <a:gd name="connsiteX0" fmla="*/ 56980 w 148528"/>
              <a:gd name="connsiteY0" fmla="*/ 2848397 h 2848397"/>
              <a:gd name="connsiteX1" fmla="*/ 56980 w 148528"/>
              <a:gd name="connsiteY1" fmla="*/ 2209126 h 2848397"/>
              <a:gd name="connsiteX2" fmla="*/ 121716 w 148528"/>
              <a:gd name="connsiteY2" fmla="*/ 1723604 h 2848397"/>
              <a:gd name="connsiteX3" fmla="*/ 145992 w 148528"/>
              <a:gd name="connsiteY3" fmla="*/ 1238082 h 2848397"/>
              <a:gd name="connsiteX4" fmla="*/ 65072 w 148528"/>
              <a:gd name="connsiteY4" fmla="*/ 922492 h 2848397"/>
              <a:gd name="connsiteX5" fmla="*/ 335 w 148528"/>
              <a:gd name="connsiteY5" fmla="*/ 614995 h 2848397"/>
              <a:gd name="connsiteX6" fmla="*/ 40796 w 148528"/>
              <a:gd name="connsiteY6" fmla="*/ 242761 h 2848397"/>
              <a:gd name="connsiteX7" fmla="*/ 65072 w 148528"/>
              <a:gd name="connsiteY7" fmla="*/ 0 h 284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528" h="2848397">
                <a:moveTo>
                  <a:pt x="56980" y="2848397"/>
                </a:moveTo>
                <a:cubicBezTo>
                  <a:pt x="51585" y="2622494"/>
                  <a:pt x="46191" y="2396591"/>
                  <a:pt x="56980" y="2209126"/>
                </a:cubicBezTo>
                <a:cubicBezTo>
                  <a:pt x="67769" y="2021660"/>
                  <a:pt x="106881" y="1885445"/>
                  <a:pt x="121716" y="1723604"/>
                </a:cubicBezTo>
                <a:cubicBezTo>
                  <a:pt x="136551" y="1561763"/>
                  <a:pt x="155433" y="1371601"/>
                  <a:pt x="145992" y="1238082"/>
                </a:cubicBezTo>
                <a:cubicBezTo>
                  <a:pt x="136551" y="1104563"/>
                  <a:pt x="89348" y="1026340"/>
                  <a:pt x="65072" y="922492"/>
                </a:cubicBezTo>
                <a:cubicBezTo>
                  <a:pt x="40796" y="818644"/>
                  <a:pt x="4381" y="728283"/>
                  <a:pt x="335" y="614995"/>
                </a:cubicBezTo>
                <a:cubicBezTo>
                  <a:pt x="-3711" y="501707"/>
                  <a:pt x="30007" y="345260"/>
                  <a:pt x="40796" y="242761"/>
                </a:cubicBezTo>
                <a:cubicBezTo>
                  <a:pt x="51585" y="140262"/>
                  <a:pt x="58328" y="70131"/>
                  <a:pt x="65072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7cípá hvězda 20"/>
          <p:cNvSpPr/>
          <p:nvPr/>
        </p:nvSpPr>
        <p:spPr>
          <a:xfrm>
            <a:off x="1799692" y="4293096"/>
            <a:ext cx="216024" cy="216024"/>
          </a:xfrm>
          <a:prstGeom prst="star7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6" name="Přímá spojnice se šipkou 16"/>
          <p:cNvCxnSpPr/>
          <p:nvPr/>
        </p:nvCxnSpPr>
        <p:spPr>
          <a:xfrm flipV="1">
            <a:off x="863588" y="5654025"/>
            <a:ext cx="2592288" cy="1742"/>
          </a:xfrm>
          <a:prstGeom prst="straightConnector1">
            <a:avLst/>
          </a:prstGeom>
          <a:ln>
            <a:headEnd type="arrow"/>
            <a:tailEnd type="arrow"/>
          </a:ln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Přímá spojnice se šipkou 16"/>
          <p:cNvCxnSpPr/>
          <p:nvPr/>
        </p:nvCxnSpPr>
        <p:spPr>
          <a:xfrm flipV="1">
            <a:off x="863588" y="2492896"/>
            <a:ext cx="8384" cy="2801670"/>
          </a:xfrm>
          <a:prstGeom prst="straightConnector1">
            <a:avLst/>
          </a:prstGeom>
          <a:ln>
            <a:tailEnd type="arrow"/>
          </a:ln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Zástupný symbol pro obsah 2"/>
          <p:cNvSpPr txBox="1">
            <a:spLocks/>
          </p:cNvSpPr>
          <p:nvPr/>
        </p:nvSpPr>
        <p:spPr>
          <a:xfrm>
            <a:off x="539552" y="2098563"/>
            <a:ext cx="786030" cy="37342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/>
            <a:r>
              <a:rPr lang="cs-CZ" sz="1800" dirty="0" smtClean="0">
                <a:solidFill>
                  <a:schemeClr val="tx2"/>
                </a:solidFill>
              </a:rPr>
              <a:t>čas</a:t>
            </a:r>
            <a:endParaRPr lang="cs-CZ" sz="1400" dirty="0" smtClean="0">
              <a:solidFill>
                <a:schemeClr val="tx2"/>
              </a:solidFill>
            </a:endParaRPr>
          </a:p>
        </p:txBody>
      </p:sp>
      <p:sp>
        <p:nvSpPr>
          <p:cNvPr id="39" name="Zástupný symbol pro obsah 2"/>
          <p:cNvSpPr txBox="1">
            <a:spLocks/>
          </p:cNvSpPr>
          <p:nvPr/>
        </p:nvSpPr>
        <p:spPr>
          <a:xfrm>
            <a:off x="1799692" y="5238780"/>
            <a:ext cx="1010218" cy="37342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/>
            <a:r>
              <a:rPr lang="cs-CZ" sz="1800" dirty="0" smtClean="0">
                <a:solidFill>
                  <a:schemeClr val="tx2"/>
                </a:solidFill>
              </a:rPr>
              <a:t>prostor</a:t>
            </a:r>
            <a:endParaRPr lang="cs-CZ" sz="1400" dirty="0" smtClean="0">
              <a:solidFill>
                <a:schemeClr val="tx2"/>
              </a:solidFill>
            </a:endParaRPr>
          </a:p>
        </p:txBody>
      </p:sp>
      <p:sp>
        <p:nvSpPr>
          <p:cNvPr id="41" name="Zástupný symbol pro obsah 2"/>
          <p:cNvSpPr txBox="1">
            <a:spLocks/>
          </p:cNvSpPr>
          <p:nvPr/>
        </p:nvSpPr>
        <p:spPr>
          <a:xfrm>
            <a:off x="2067970" y="3789040"/>
            <a:ext cx="1483880" cy="129614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/>
            <a:endParaRPr lang="cs-CZ" sz="1800" dirty="0" smtClean="0">
              <a:solidFill>
                <a:srgbClr val="FFC000"/>
              </a:solidFill>
            </a:endParaRPr>
          </a:p>
          <a:p>
            <a:pPr marL="45720"/>
            <a:endParaRPr lang="cs-CZ" sz="500" dirty="0">
              <a:solidFill>
                <a:srgbClr val="FFC000"/>
              </a:solidFill>
            </a:endParaRPr>
          </a:p>
          <a:p>
            <a:pPr marL="45720"/>
            <a:r>
              <a:rPr lang="cs-CZ" sz="1800" dirty="0" smtClean="0">
                <a:solidFill>
                  <a:srgbClr val="FFC000"/>
                </a:solidFill>
              </a:rPr>
              <a:t>Praha-dnes</a:t>
            </a:r>
          </a:p>
          <a:p>
            <a:pPr marL="45720"/>
            <a:endParaRPr lang="cs-CZ" sz="500" dirty="0">
              <a:solidFill>
                <a:srgbClr val="FFC000"/>
              </a:solidFill>
            </a:endParaRPr>
          </a:p>
          <a:p>
            <a:pPr marL="45720"/>
            <a:r>
              <a:rPr lang="cs-CZ" sz="1800" dirty="0" smtClean="0">
                <a:solidFill>
                  <a:srgbClr val="FFC000"/>
                </a:solidFill>
              </a:rPr>
              <a:t>   </a:t>
            </a:r>
            <a:r>
              <a:rPr lang="cs-CZ" sz="1800" dirty="0" smtClean="0">
                <a:solidFill>
                  <a:srgbClr val="FFFF99"/>
                </a:solidFill>
              </a:rPr>
              <a:t>minulost</a:t>
            </a:r>
          </a:p>
        </p:txBody>
      </p:sp>
      <p:sp>
        <p:nvSpPr>
          <p:cNvPr id="40" name="Zástupný symbol pro obsah 2"/>
          <p:cNvSpPr txBox="1">
            <a:spLocks/>
          </p:cNvSpPr>
          <p:nvPr/>
        </p:nvSpPr>
        <p:spPr>
          <a:xfrm>
            <a:off x="5868144" y="5431842"/>
            <a:ext cx="2448272" cy="37342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/>
            <a:r>
              <a:rPr lang="cs-CZ" sz="1200" dirty="0" smtClean="0"/>
              <a:t>Brahe              </a:t>
            </a:r>
            <a:r>
              <a:rPr lang="en-US" sz="1200" dirty="0" smtClean="0"/>
              <a:t>     </a:t>
            </a:r>
            <a:r>
              <a:rPr lang="cs-CZ" sz="1200" dirty="0" smtClean="0"/>
              <a:t>  Kepler</a:t>
            </a:r>
          </a:p>
        </p:txBody>
      </p:sp>
      <p:sp>
        <p:nvSpPr>
          <p:cNvPr id="42" name="Zástupný symbol pro obsah 2"/>
          <p:cNvSpPr txBox="1">
            <a:spLocks/>
          </p:cNvSpPr>
          <p:nvPr/>
        </p:nvSpPr>
        <p:spPr>
          <a:xfrm>
            <a:off x="5796136" y="4063690"/>
            <a:ext cx="2448272" cy="37342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/>
            <a:r>
              <a:rPr lang="cs-CZ" sz="1200" dirty="0" smtClean="0"/>
              <a:t>Doppler                     Mach</a:t>
            </a:r>
          </a:p>
        </p:txBody>
      </p:sp>
      <p:sp>
        <p:nvSpPr>
          <p:cNvPr id="43" name="Zástupný symbol pro obsah 2"/>
          <p:cNvSpPr txBox="1">
            <a:spLocks/>
          </p:cNvSpPr>
          <p:nvPr/>
        </p:nvSpPr>
        <p:spPr>
          <a:xfrm>
            <a:off x="6452317" y="2668999"/>
            <a:ext cx="855712" cy="39996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/>
            <a:r>
              <a:rPr lang="cs-CZ" sz="1200" dirty="0" smtClean="0"/>
              <a:t>Einstein</a:t>
            </a:r>
          </a:p>
        </p:txBody>
      </p:sp>
    </p:spTree>
    <p:extLst>
      <p:ext uri="{BB962C8B-B14F-4D97-AF65-F5344CB8AC3E}">
        <p14:creationId xmlns:p14="http://schemas.microsoft.com/office/powerpoint/2010/main" val="27485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40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704856" cy="71095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Johannes Kepler    </a:t>
            </a:r>
            <a:r>
              <a:rPr lang="cs-CZ" sz="3200" i="1" dirty="0" smtClean="0"/>
              <a:t>        </a:t>
            </a:r>
            <a:r>
              <a:rPr lang="cs-CZ" sz="3200" i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Astronomia</a:t>
            </a:r>
            <a:r>
              <a:rPr lang="cs-CZ" sz="32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nova</a:t>
            </a:r>
            <a:endParaRPr lang="cs-CZ" sz="3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292080" y="6290156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smtClean="0">
                <a:solidFill>
                  <a:schemeClr val="bg1"/>
                </a:solidFill>
              </a:rPr>
              <a:t>titulní strana</a:t>
            </a:r>
          </a:p>
          <a:p>
            <a:pPr algn="ctr"/>
            <a:r>
              <a:rPr lang="cs-CZ" sz="1400" dirty="0" smtClean="0"/>
              <a:t>337 stran</a:t>
            </a:r>
            <a:r>
              <a:rPr lang="en-US" sz="1400" dirty="0" smtClean="0"/>
              <a:t> </a:t>
            </a:r>
            <a:r>
              <a:rPr lang="cs-CZ" sz="1400" dirty="0" smtClean="0"/>
              <a:t>+ 80 stran úvodu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539552" y="4653136"/>
            <a:ext cx="44644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 smtClean="0"/>
              <a:t>císařský matematik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 smtClean="0"/>
              <a:t>na půdě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cs-CZ" sz="1600" dirty="0" smtClean="0">
                <a:solidFill>
                  <a:schemeClr val="tx2"/>
                </a:solidFill>
              </a:rPr>
              <a:t>Karlovy univerzity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</a:t>
            </a:r>
            <a:r>
              <a:rPr lang="cs-CZ" sz="1200" dirty="0" smtClean="0">
                <a:solidFill>
                  <a:schemeClr val="accent1"/>
                </a:solidFill>
              </a:rPr>
              <a:t>během pobytu v Koleji krále Václava </a:t>
            </a:r>
          </a:p>
          <a:p>
            <a:r>
              <a:rPr lang="cs-CZ" sz="1200" dirty="0">
                <a:solidFill>
                  <a:schemeClr val="accent1"/>
                </a:solidFill>
              </a:rPr>
              <a:t> </a:t>
            </a:r>
            <a:r>
              <a:rPr lang="cs-CZ" sz="1200" dirty="0" smtClean="0">
                <a:solidFill>
                  <a:schemeClr val="accent1"/>
                </a:solidFill>
              </a:rPr>
              <a:t>      u rektora Martina </a:t>
            </a:r>
            <a:r>
              <a:rPr lang="cs-CZ" sz="1200" dirty="0" err="1" smtClean="0">
                <a:solidFill>
                  <a:schemeClr val="accent1"/>
                </a:solidFill>
              </a:rPr>
              <a:t>Bacháčka</a:t>
            </a:r>
            <a:endParaRPr lang="cs-CZ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našel </a:t>
            </a:r>
            <a:r>
              <a:rPr lang="cs-CZ" sz="1600" dirty="0">
                <a:solidFill>
                  <a:schemeClr val="tx2"/>
                </a:solidFill>
              </a:rPr>
              <a:t>zákon ploch</a:t>
            </a:r>
            <a:r>
              <a:rPr lang="cs-CZ" sz="1600" dirty="0"/>
              <a:t> a </a:t>
            </a:r>
            <a:r>
              <a:rPr lang="cs-CZ" sz="1600" dirty="0">
                <a:solidFill>
                  <a:schemeClr val="tx2"/>
                </a:solidFill>
              </a:rPr>
              <a:t>eliptickou</a:t>
            </a:r>
            <a:r>
              <a:rPr lang="en-US" sz="1600" dirty="0">
                <a:solidFill>
                  <a:schemeClr val="tx2"/>
                </a:solidFill>
              </a:rPr>
              <a:t> orbit</a:t>
            </a:r>
            <a:r>
              <a:rPr lang="cs-CZ" sz="1600" dirty="0">
                <a:solidFill>
                  <a:schemeClr val="tx2"/>
                </a:solidFill>
              </a:rPr>
              <a:t>u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cs-CZ" sz="1600" dirty="0">
                <a:solidFill>
                  <a:schemeClr val="tx2"/>
                </a:solidFill>
              </a:rPr>
              <a:t>Marsu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 smtClean="0"/>
              <a:t>dílo </a:t>
            </a:r>
            <a:r>
              <a:rPr lang="cs-CZ" sz="1600" dirty="0" smtClean="0">
                <a:solidFill>
                  <a:schemeClr val="tx2"/>
                </a:solidFill>
              </a:rPr>
              <a:t>dokončeno 1605</a:t>
            </a:r>
            <a:endParaRPr lang="cs-CZ" sz="16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 smtClean="0"/>
              <a:t>vydáno</a:t>
            </a:r>
            <a:r>
              <a:rPr lang="cs-CZ" sz="1600" dirty="0" smtClean="0">
                <a:solidFill>
                  <a:schemeClr val="tx2"/>
                </a:solidFill>
              </a:rPr>
              <a:t> 1609</a:t>
            </a:r>
            <a:endParaRPr lang="cs-CZ" sz="1600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316" y="1196752"/>
            <a:ext cx="2830060" cy="51125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09" y="1196752"/>
            <a:ext cx="2400155" cy="315907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8" name="Obdélník 17"/>
          <p:cNvSpPr/>
          <p:nvPr/>
        </p:nvSpPr>
        <p:spPr>
          <a:xfrm>
            <a:off x="971601" y="4077072"/>
            <a:ext cx="6480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solidFill>
                  <a:schemeClr val="accent1"/>
                </a:solidFill>
              </a:rPr>
              <a:t>1610</a:t>
            </a:r>
          </a:p>
        </p:txBody>
      </p:sp>
    </p:spTree>
    <p:extLst>
      <p:ext uri="{BB962C8B-B14F-4D97-AF65-F5344CB8AC3E}">
        <p14:creationId xmlns:p14="http://schemas.microsoft.com/office/powerpoint/2010/main" val="212348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704856" cy="71095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Kepler</a:t>
            </a:r>
            <a:r>
              <a:rPr lang="cs-CZ" sz="3200" dirty="0" smtClean="0"/>
              <a:t>ova</a:t>
            </a:r>
            <a:r>
              <a:rPr lang="en-US" sz="3200" dirty="0" smtClean="0"/>
              <a:t> </a:t>
            </a:r>
            <a:r>
              <a:rPr lang="en-US" sz="3200" dirty="0" err="1" smtClean="0"/>
              <a:t>elips</a:t>
            </a:r>
            <a:r>
              <a:rPr lang="cs-CZ" sz="3200" dirty="0" smtClean="0"/>
              <a:t>a v</a:t>
            </a:r>
            <a:r>
              <a:rPr lang="en-US" sz="3200" dirty="0" smtClean="0"/>
              <a:t> </a:t>
            </a:r>
            <a:r>
              <a:rPr lang="en-US" sz="3200" i="1" dirty="0" err="1" smtClean="0"/>
              <a:t>Astronomia</a:t>
            </a:r>
            <a:r>
              <a:rPr lang="en-US" sz="3200" i="1" dirty="0" smtClean="0"/>
              <a:t> nova</a:t>
            </a:r>
            <a:endParaRPr lang="cs-CZ" sz="3200" i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5914852" cy="51053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636912"/>
            <a:ext cx="3744416" cy="40734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22038"/>
            <a:ext cx="3743652" cy="119885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4" name="Obdélník 13"/>
          <p:cNvSpPr/>
          <p:nvPr/>
        </p:nvSpPr>
        <p:spPr>
          <a:xfrm>
            <a:off x="7884368" y="2113111"/>
            <a:ext cx="10607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smtClean="0">
                <a:solidFill>
                  <a:schemeClr val="bg1"/>
                </a:solidFill>
              </a:rPr>
              <a:t>strana 285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774930" y="6145559"/>
            <a:ext cx="10607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smtClean="0">
                <a:solidFill>
                  <a:schemeClr val="bg1"/>
                </a:solidFill>
              </a:rPr>
              <a:t>strana 286</a:t>
            </a:r>
          </a:p>
        </p:txBody>
      </p:sp>
    </p:spTree>
    <p:extLst>
      <p:ext uri="{BB962C8B-B14F-4D97-AF65-F5344CB8AC3E}">
        <p14:creationId xmlns:p14="http://schemas.microsoft.com/office/powerpoint/2010/main" val="312573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4139952" y="1455823"/>
            <a:ext cx="4612178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>
                <a:solidFill>
                  <a:schemeClr val="tx2"/>
                </a:solidFill>
              </a:rPr>
              <a:t>kritika newtonovské mechaniky</a:t>
            </a:r>
            <a:r>
              <a:rPr lang="en-US" sz="1400" dirty="0" smtClean="0">
                <a:solidFill>
                  <a:schemeClr val="accent1"/>
                </a:solidFill>
              </a:rPr>
              <a:t>, </a:t>
            </a:r>
            <a:r>
              <a:rPr lang="cs-CZ" sz="1400" dirty="0" smtClean="0">
                <a:solidFill>
                  <a:schemeClr val="accent1"/>
                </a:solidFill>
              </a:rPr>
              <a:t>zejména</a:t>
            </a:r>
            <a:r>
              <a:rPr lang="en-US" sz="1400" dirty="0" smtClean="0">
                <a:solidFill>
                  <a:schemeClr val="accent1"/>
                </a:solidFill>
              </a:rPr>
              <a:t> </a:t>
            </a:r>
            <a:endParaRPr lang="cs-CZ" sz="1400" dirty="0" smtClean="0">
              <a:solidFill>
                <a:schemeClr val="accent1"/>
              </a:solidFill>
            </a:endParaRPr>
          </a:p>
          <a:p>
            <a:r>
              <a:rPr lang="cs-CZ" sz="1400" dirty="0" smtClean="0">
                <a:solidFill>
                  <a:schemeClr val="tx2"/>
                </a:solidFill>
              </a:rPr>
              <a:t>k</a:t>
            </a:r>
            <a:r>
              <a:rPr lang="en-US" sz="1400" dirty="0" err="1" smtClean="0">
                <a:solidFill>
                  <a:schemeClr val="tx2"/>
                </a:solidFill>
              </a:rPr>
              <a:t>oncept</a:t>
            </a:r>
            <a:r>
              <a:rPr lang="cs-CZ" sz="1400" dirty="0" smtClean="0">
                <a:solidFill>
                  <a:schemeClr val="tx2"/>
                </a:solidFill>
              </a:rPr>
              <a:t>u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absolut</a:t>
            </a:r>
            <a:r>
              <a:rPr lang="cs-CZ" sz="1400" dirty="0" err="1" smtClean="0">
                <a:solidFill>
                  <a:schemeClr val="tx2"/>
                </a:solidFill>
              </a:rPr>
              <a:t>ního</a:t>
            </a:r>
            <a:r>
              <a:rPr lang="cs-CZ" sz="1400" dirty="0" smtClean="0">
                <a:solidFill>
                  <a:schemeClr val="tx2"/>
                </a:solidFill>
              </a:rPr>
              <a:t> prostoru a pohybu</a:t>
            </a:r>
          </a:p>
          <a:p>
            <a:r>
              <a:rPr lang="cs-CZ" sz="1400" dirty="0" smtClean="0"/>
              <a:t>tzv. </a:t>
            </a:r>
            <a:r>
              <a:rPr lang="en-US" sz="1400" dirty="0" smtClean="0">
                <a:solidFill>
                  <a:schemeClr val="tx2"/>
                </a:solidFill>
              </a:rPr>
              <a:t>Mach</a:t>
            </a:r>
            <a:r>
              <a:rPr lang="cs-CZ" sz="1400" dirty="0" err="1" smtClean="0">
                <a:solidFill>
                  <a:schemeClr val="tx2"/>
                </a:solidFill>
              </a:rPr>
              <a:t>ův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princip</a:t>
            </a:r>
            <a:r>
              <a:rPr lang="en-US" sz="1400" dirty="0" smtClean="0"/>
              <a:t> </a:t>
            </a:r>
            <a:r>
              <a:rPr lang="cs-CZ" sz="1400" dirty="0" smtClean="0"/>
              <a:t>byl velkou inspirací</a:t>
            </a:r>
            <a:r>
              <a:rPr lang="en-US" sz="1400" dirty="0" smtClean="0"/>
              <a:t> </a:t>
            </a:r>
            <a:r>
              <a:rPr lang="cs-CZ" sz="1400" dirty="0" smtClean="0"/>
              <a:t>pro </a:t>
            </a:r>
            <a:r>
              <a:rPr lang="en-US" sz="1400" dirty="0" smtClean="0"/>
              <a:t>Einstein</a:t>
            </a:r>
            <a:r>
              <a:rPr lang="cs-CZ" sz="1400" dirty="0" smtClean="0"/>
              <a:t>a:</a:t>
            </a:r>
            <a:endParaRPr lang="cs-CZ" sz="1400" dirty="0"/>
          </a:p>
          <a:p>
            <a:endParaRPr lang="en-US" sz="1400" i="1" dirty="0" smtClean="0"/>
          </a:p>
          <a:p>
            <a:r>
              <a:rPr lang="en-US" sz="1400" i="1" dirty="0" smtClean="0"/>
              <a:t> </a:t>
            </a:r>
            <a:r>
              <a:rPr lang="en-US" sz="14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  <a:r>
              <a:rPr lang="cs-CZ" sz="14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Mach</a:t>
            </a:r>
            <a:r>
              <a:rPr lang="en-US" sz="14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cs-CZ" sz="14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jasně rozpoznal slabá místa klasické</a:t>
            </a:r>
            <a:r>
              <a:rPr lang="en-US" sz="14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400" i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mechani</a:t>
            </a:r>
            <a:r>
              <a:rPr lang="cs-CZ" sz="1400" i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ky</a:t>
            </a:r>
            <a:r>
              <a:rPr lang="en-US" sz="14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, </a:t>
            </a:r>
            <a:r>
              <a:rPr lang="cs-CZ" sz="14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čímž se přiblížil požadavku obecné teorie relativity </a:t>
            </a:r>
            <a:r>
              <a:rPr lang="en-US" sz="14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–</a:t>
            </a:r>
            <a:r>
              <a:rPr lang="cs-CZ" sz="14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en-US" sz="14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</a:t>
            </a:r>
            <a:r>
              <a:rPr lang="cs-CZ" sz="14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to před </a:t>
            </a:r>
            <a:r>
              <a:rPr lang="cs-CZ" sz="14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skoro půl </a:t>
            </a:r>
            <a:r>
              <a:rPr lang="cs-CZ" sz="14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stoletím</a:t>
            </a:r>
            <a:r>
              <a:rPr lang="en-US" sz="14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!</a:t>
            </a:r>
            <a:r>
              <a:rPr lang="cs-CZ" sz="14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  <a:r>
              <a:rPr lang="cs-CZ" sz="1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cs-CZ" sz="1400" dirty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de-DE" sz="1400" dirty="0" smtClean="0"/>
              <a:t>	</a:t>
            </a:r>
            <a:r>
              <a:rPr lang="de-DE" sz="1100" dirty="0" smtClean="0"/>
              <a:t>     </a:t>
            </a:r>
            <a:r>
              <a:rPr lang="cs-CZ" sz="1100" dirty="0" smtClean="0"/>
              <a:t>	</a:t>
            </a:r>
            <a:r>
              <a:rPr lang="de-DE" sz="1100" dirty="0" smtClean="0"/>
              <a:t>Einstein</a:t>
            </a:r>
            <a:r>
              <a:rPr lang="cs-CZ" sz="1100" dirty="0" err="1" smtClean="0"/>
              <a:t>ův</a:t>
            </a:r>
            <a:r>
              <a:rPr lang="cs-CZ" sz="1100" dirty="0" smtClean="0"/>
              <a:t> nekrolog</a:t>
            </a:r>
            <a:r>
              <a:rPr lang="de-DE" sz="1100" dirty="0" smtClean="0"/>
              <a:t> Ernst</a:t>
            </a:r>
            <a:r>
              <a:rPr lang="cs-CZ" sz="1100" dirty="0" smtClean="0"/>
              <a:t>a</a:t>
            </a:r>
            <a:r>
              <a:rPr lang="de-DE" sz="1100" dirty="0" smtClean="0"/>
              <a:t> Mach</a:t>
            </a:r>
            <a:r>
              <a:rPr lang="cs-CZ" sz="1100" dirty="0" smtClean="0"/>
              <a:t>a</a:t>
            </a:r>
            <a:endParaRPr lang="en-US" sz="1100" dirty="0"/>
          </a:p>
          <a:p>
            <a:r>
              <a:rPr lang="en-US" sz="1100" dirty="0" smtClean="0">
                <a:solidFill>
                  <a:schemeClr val="accent1"/>
                </a:solidFill>
              </a:rPr>
              <a:t>	     </a:t>
            </a:r>
            <a:r>
              <a:rPr lang="cs-CZ" sz="1100" dirty="0" smtClean="0">
                <a:solidFill>
                  <a:schemeClr val="accent1"/>
                </a:solidFill>
              </a:rPr>
              <a:t>	</a:t>
            </a:r>
            <a:r>
              <a:rPr lang="en-US" sz="1100" dirty="0" err="1" smtClean="0">
                <a:solidFill>
                  <a:schemeClr val="accent1"/>
                </a:solidFill>
              </a:rPr>
              <a:t>Physikalische</a:t>
            </a:r>
            <a:r>
              <a:rPr lang="en-US" sz="1100" dirty="0" smtClean="0">
                <a:solidFill>
                  <a:schemeClr val="accent1"/>
                </a:solidFill>
              </a:rPr>
              <a:t> </a:t>
            </a:r>
            <a:r>
              <a:rPr lang="en-US" sz="1100" dirty="0" err="1" smtClean="0">
                <a:solidFill>
                  <a:schemeClr val="accent1"/>
                </a:solidFill>
              </a:rPr>
              <a:t>Zeitschrift</a:t>
            </a:r>
            <a:r>
              <a:rPr lang="en-US" sz="1100" dirty="0" smtClean="0">
                <a:solidFill>
                  <a:schemeClr val="accent1"/>
                </a:solidFill>
              </a:rPr>
              <a:t> </a:t>
            </a:r>
            <a:r>
              <a:rPr lang="cs-CZ" sz="1100" b="1" dirty="0" smtClean="0">
                <a:solidFill>
                  <a:schemeClr val="accent1"/>
                </a:solidFill>
              </a:rPr>
              <a:t>1</a:t>
            </a:r>
            <a:r>
              <a:rPr lang="en-US" sz="1100" b="1" dirty="0" smtClean="0">
                <a:solidFill>
                  <a:schemeClr val="accent1"/>
                </a:solidFill>
              </a:rPr>
              <a:t>7 </a:t>
            </a:r>
            <a:r>
              <a:rPr lang="en-US" sz="1100" dirty="0" smtClean="0">
                <a:solidFill>
                  <a:schemeClr val="accent1"/>
                </a:solidFill>
              </a:rPr>
              <a:t>(1916) 101</a:t>
            </a:r>
            <a:endParaRPr lang="cs-CZ" sz="1200" dirty="0">
              <a:solidFill>
                <a:schemeClr val="accent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613" y="3709268"/>
            <a:ext cx="3351818" cy="273630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412776"/>
            <a:ext cx="3188980" cy="5032795"/>
          </a:xfrm>
          <a:prstGeom prst="rect">
            <a:avLst/>
          </a:prstGeom>
          <a:effectLst>
            <a:outerShdw blurRad="1270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Obdélník 2"/>
          <p:cNvSpPr/>
          <p:nvPr/>
        </p:nvSpPr>
        <p:spPr>
          <a:xfrm>
            <a:off x="755576" y="6453336"/>
            <a:ext cx="33123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>
                <a:solidFill>
                  <a:schemeClr val="accent1"/>
                </a:solidFill>
              </a:rPr>
              <a:t>první vydání</a:t>
            </a:r>
            <a:r>
              <a:rPr lang="en-US" sz="1100" dirty="0" smtClean="0">
                <a:solidFill>
                  <a:schemeClr val="accent1"/>
                </a:solidFill>
              </a:rPr>
              <a:t> Mach</a:t>
            </a:r>
            <a:r>
              <a:rPr lang="cs-CZ" sz="1100" dirty="0" smtClean="0">
                <a:solidFill>
                  <a:schemeClr val="accent1"/>
                </a:solidFill>
              </a:rPr>
              <a:t>ovy </a:t>
            </a:r>
            <a:r>
              <a:rPr lang="en-US" sz="1100" i="1" dirty="0" err="1" smtClean="0">
                <a:solidFill>
                  <a:schemeClr val="accent1"/>
                </a:solidFill>
              </a:rPr>
              <a:t>Mechani</a:t>
            </a:r>
            <a:r>
              <a:rPr lang="cs-CZ" sz="1100" i="1" dirty="0" err="1" smtClean="0">
                <a:solidFill>
                  <a:schemeClr val="accent1"/>
                </a:solidFill>
              </a:rPr>
              <a:t>ky</a:t>
            </a:r>
            <a:r>
              <a:rPr lang="en-US" sz="1100" dirty="0" smtClean="0">
                <a:solidFill>
                  <a:schemeClr val="accent1"/>
                </a:solidFill>
              </a:rPr>
              <a:t>, </a:t>
            </a:r>
            <a:r>
              <a:rPr lang="cs-CZ" sz="1100" dirty="0" err="1" smtClean="0">
                <a:solidFill>
                  <a:schemeClr val="accent1"/>
                </a:solidFill>
              </a:rPr>
              <a:t>Leipzig</a:t>
            </a:r>
            <a:r>
              <a:rPr lang="en-US" sz="1100" dirty="0" smtClean="0">
                <a:solidFill>
                  <a:schemeClr val="accent1"/>
                </a:solidFill>
              </a:rPr>
              <a:t> </a:t>
            </a:r>
            <a:r>
              <a:rPr lang="cs-CZ" sz="1100" dirty="0" smtClean="0">
                <a:solidFill>
                  <a:schemeClr val="accent1"/>
                </a:solidFill>
              </a:rPr>
              <a:t>1883</a:t>
            </a:r>
            <a:endParaRPr lang="cs-CZ" sz="1100" dirty="0">
              <a:solidFill>
                <a:schemeClr val="accent1"/>
              </a:solidFill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611560" y="476672"/>
            <a:ext cx="3260987" cy="7109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/>
              <a:t>Ernst Mach</a:t>
            </a:r>
            <a:endParaRPr lang="cs-CZ" sz="3200" dirty="0"/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4067944" y="620688"/>
            <a:ext cx="4320480" cy="62128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400" dirty="0">
                <a:solidFill>
                  <a:schemeClr val="tx2"/>
                </a:solidFill>
              </a:rPr>
              <a:t>v </a:t>
            </a:r>
            <a:r>
              <a:rPr lang="en-US" sz="1400" dirty="0" err="1" smtClean="0">
                <a:solidFill>
                  <a:schemeClr val="tx2"/>
                </a:solidFill>
              </a:rPr>
              <a:t>Praze</a:t>
            </a:r>
            <a:r>
              <a:rPr lang="cs-CZ" sz="1400" dirty="0" smtClean="0">
                <a:solidFill>
                  <a:schemeClr val="tx2"/>
                </a:solidFill>
              </a:rPr>
              <a:t> 28 </a:t>
            </a:r>
            <a:r>
              <a:rPr lang="en-US" sz="1400" dirty="0" smtClean="0">
                <a:solidFill>
                  <a:schemeClr val="tx2"/>
                </a:solidFill>
              </a:rPr>
              <a:t>let (1867-</a:t>
            </a:r>
            <a:r>
              <a:rPr lang="cs-CZ" sz="1400" dirty="0" smtClean="0">
                <a:solidFill>
                  <a:schemeClr val="tx2"/>
                </a:solidFill>
              </a:rPr>
              <a:t>18</a:t>
            </a:r>
            <a:r>
              <a:rPr lang="en-US" sz="1400" dirty="0" smtClean="0">
                <a:solidFill>
                  <a:schemeClr val="tx2"/>
                </a:solidFill>
              </a:rPr>
              <a:t>95)</a:t>
            </a:r>
            <a:endParaRPr lang="cs-CZ" sz="1400" dirty="0" smtClean="0">
              <a:solidFill>
                <a:schemeClr val="tx2"/>
              </a:solidFill>
            </a:endParaRPr>
          </a:p>
          <a:p>
            <a:pPr marL="45720" indent="0">
              <a:buNone/>
            </a:pPr>
            <a:r>
              <a:rPr lang="en-US" sz="1400" dirty="0" err="1" smtClean="0"/>
              <a:t>profesor</a:t>
            </a:r>
            <a:r>
              <a:rPr lang="en-US" sz="1400" dirty="0" smtClean="0"/>
              <a:t> </a:t>
            </a:r>
            <a:r>
              <a:rPr lang="cs-CZ" sz="1400" dirty="0" smtClean="0"/>
              <a:t>experimentální </a:t>
            </a:r>
            <a:r>
              <a:rPr lang="en-US" sz="1400" dirty="0" err="1" smtClean="0"/>
              <a:t>fyziky</a:t>
            </a:r>
            <a:r>
              <a:rPr lang="cs-CZ" sz="1400" dirty="0" smtClean="0"/>
              <a:t>, pedagog, 2x rektor</a:t>
            </a:r>
            <a:endParaRPr lang="cs-CZ" sz="140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2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stor">
  <a:themeElements>
    <a:clrScheme name="Prostor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s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21573</TotalTime>
  <Words>1071</Words>
  <Application>Microsoft Office PowerPoint</Application>
  <PresentationFormat>On-screen Show (4:3)</PresentationFormat>
  <Paragraphs>254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Symbol</vt:lpstr>
      <vt:lpstr>Wingdings</vt:lpstr>
      <vt:lpstr>Prostor</vt:lpstr>
      <vt:lpstr>O výuce  teoretické mechaniky </vt:lpstr>
      <vt:lpstr>PowerPoint Presentation</vt:lpstr>
      <vt:lpstr>1348: založení Pražské university</vt:lpstr>
      <vt:lpstr>Studium generale</vt:lpstr>
      <vt:lpstr>1410: Pražský orloj</vt:lpstr>
      <vt:lpstr>PowerPoint Presentation</vt:lpstr>
      <vt:lpstr>Johannes Kepler            Astronomia nova</vt:lpstr>
      <vt:lpstr>Keplerova elipsa v Astronomia nova</vt:lpstr>
      <vt:lpstr>PowerPoint Presentation</vt:lpstr>
      <vt:lpstr>PowerPoint Presentation</vt:lpstr>
      <vt:lpstr>PowerPoint Presentation</vt:lpstr>
      <vt:lpstr>profesoři teoretické fyziky a ředitelé  matematicko-fyzikálního semináře na KFU/NKFU</vt:lpstr>
      <vt:lpstr>profesury matematické / teoretické fyziky  na České (Karlově) univerzitě v Praze 1882-1939 (45)</vt:lpstr>
      <vt:lpstr>PowerPoint Presentation</vt:lpstr>
      <vt:lpstr>PowerPoint Presentation</vt:lpstr>
      <vt:lpstr>PowerPoint Presentation</vt:lpstr>
      <vt:lpstr>dnes: předmět  NOFY003</vt:lpstr>
      <vt:lpstr>předmět NOFY003 v SIS</vt:lpstr>
      <vt:lpstr>vlastní stránka</vt:lpstr>
      <vt:lpstr>metoda výuky, podmínky udělení zápočtu</vt:lpstr>
      <vt:lpstr>typické příklady a test</vt:lpstr>
      <vt:lpstr>literatura a vlastní skripta</vt:lpstr>
      <vt:lpstr>trojice propojených výuk mechaniky</vt:lpstr>
      <vt:lpstr>od roku 2004 zcela nový předmět  NTMF069</vt:lpstr>
      <vt:lpstr>předmět NTMF069 v SIS</vt:lpstr>
      <vt:lpstr>vlastní stránka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Povídání o učení</dc:title>
  <dc:creator>User;Jiri Podolsky</dc:creator>
  <cp:lastModifiedBy>Jiri Podolsky</cp:lastModifiedBy>
  <cp:revision>2053</cp:revision>
  <dcterms:created xsi:type="dcterms:W3CDTF">2014-06-15T16:06:58Z</dcterms:created>
  <dcterms:modified xsi:type="dcterms:W3CDTF">2016-11-04T11:35:48Z</dcterms:modified>
</cp:coreProperties>
</file>