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257" r:id="rId4"/>
    <p:sldId id="261" r:id="rId5"/>
    <p:sldId id="263" r:id="rId6"/>
    <p:sldId id="262" r:id="rId7"/>
    <p:sldId id="259" r:id="rId8"/>
    <p:sldId id="260" r:id="rId9"/>
    <p:sldId id="264" r:id="rId10"/>
    <p:sldId id="265" r:id="rId11"/>
    <p:sldId id="269" r:id="rId12"/>
    <p:sldId id="275" r:id="rId13"/>
    <p:sldId id="276" r:id="rId14"/>
    <p:sldId id="271" r:id="rId15"/>
    <p:sldId id="274" r:id="rId16"/>
    <p:sldId id="277" r:id="rId17"/>
    <p:sldId id="273" r:id="rId18"/>
    <p:sldId id="278" r:id="rId19"/>
    <p:sldId id="280" r:id="rId20"/>
    <p:sldId id="282" r:id="rId21"/>
    <p:sldId id="293" r:id="rId22"/>
    <p:sldId id="283" r:id="rId23"/>
    <p:sldId id="295" r:id="rId24"/>
    <p:sldId id="294" r:id="rId25"/>
    <p:sldId id="285" r:id="rId26"/>
    <p:sldId id="286" r:id="rId27"/>
    <p:sldId id="287" r:id="rId28"/>
    <p:sldId id="288" r:id="rId29"/>
    <p:sldId id="289" r:id="rId30"/>
    <p:sldId id="290" r:id="rId31"/>
    <p:sldId id="279" r:id="rId32"/>
    <p:sldId id="281" r:id="rId33"/>
    <p:sldId id="291" r:id="rId34"/>
    <p:sldId id="296" r:id="rId35"/>
    <p:sldId id="297" r:id="rId36"/>
    <p:sldId id="298" r:id="rId3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9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0B7C9E-091A-4A10-9864-743B30306769}"/>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21621A17-74F9-4E86-877C-913C608EDF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9514E252-7608-4977-B9E2-E46209E55079}"/>
              </a:ext>
            </a:extLst>
          </p:cNvPr>
          <p:cNvSpPr>
            <a:spLocks noGrp="1"/>
          </p:cNvSpPr>
          <p:nvPr>
            <p:ph type="dt" sz="half" idx="10"/>
          </p:nvPr>
        </p:nvSpPr>
        <p:spPr/>
        <p:txBody>
          <a:bodyPr/>
          <a:lstStyle/>
          <a:p>
            <a:fld id="{39A1887A-A433-46DC-940C-4B7890E43B69}" type="datetimeFigureOut">
              <a:rPr lang="ru-RU" smtClean="0"/>
              <a:t>09.12.2021</a:t>
            </a:fld>
            <a:endParaRPr lang="ru-RU"/>
          </a:p>
        </p:txBody>
      </p:sp>
      <p:sp>
        <p:nvSpPr>
          <p:cNvPr id="5" name="Нижний колонтитул 4">
            <a:extLst>
              <a:ext uri="{FF2B5EF4-FFF2-40B4-BE49-F238E27FC236}">
                <a16:creationId xmlns:a16="http://schemas.microsoft.com/office/drawing/2014/main" id="{89FD8746-0D62-4AA5-B7ED-65EC2E4C382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AB59C20-21CE-4508-B860-4B460BD9B644}"/>
              </a:ext>
            </a:extLst>
          </p:cNvPr>
          <p:cNvSpPr>
            <a:spLocks noGrp="1"/>
          </p:cNvSpPr>
          <p:nvPr>
            <p:ph type="sldNum" sz="quarter" idx="12"/>
          </p:nvPr>
        </p:nvSpPr>
        <p:spPr/>
        <p:txBody>
          <a:bodyPr/>
          <a:lstStyle/>
          <a:p>
            <a:fld id="{A835747A-C39F-44BB-84B1-FC844E9EC5A6}" type="slidenum">
              <a:rPr lang="ru-RU" smtClean="0"/>
              <a:t>‹#›</a:t>
            </a:fld>
            <a:endParaRPr lang="ru-RU"/>
          </a:p>
        </p:txBody>
      </p:sp>
    </p:spTree>
    <p:extLst>
      <p:ext uri="{BB962C8B-B14F-4D97-AF65-F5344CB8AC3E}">
        <p14:creationId xmlns:p14="http://schemas.microsoft.com/office/powerpoint/2010/main" val="2332408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8F6B90-F07B-407A-9FC4-34C9DD2B4007}"/>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BE6FB342-4609-47F1-8A49-1DBAC084841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DED17CF-17BB-41AF-98F5-DB03D25E7A35}"/>
              </a:ext>
            </a:extLst>
          </p:cNvPr>
          <p:cNvSpPr>
            <a:spLocks noGrp="1"/>
          </p:cNvSpPr>
          <p:nvPr>
            <p:ph type="dt" sz="half" idx="10"/>
          </p:nvPr>
        </p:nvSpPr>
        <p:spPr/>
        <p:txBody>
          <a:bodyPr/>
          <a:lstStyle/>
          <a:p>
            <a:fld id="{39A1887A-A433-46DC-940C-4B7890E43B69}" type="datetimeFigureOut">
              <a:rPr lang="ru-RU" smtClean="0"/>
              <a:t>09.12.2021</a:t>
            </a:fld>
            <a:endParaRPr lang="ru-RU"/>
          </a:p>
        </p:txBody>
      </p:sp>
      <p:sp>
        <p:nvSpPr>
          <p:cNvPr id="5" name="Нижний колонтитул 4">
            <a:extLst>
              <a:ext uri="{FF2B5EF4-FFF2-40B4-BE49-F238E27FC236}">
                <a16:creationId xmlns:a16="http://schemas.microsoft.com/office/drawing/2014/main" id="{7EBD1055-E5E8-4696-A5A1-13B666A25B6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5D16C77-8753-4868-82EE-C6897FC9FBC7}"/>
              </a:ext>
            </a:extLst>
          </p:cNvPr>
          <p:cNvSpPr>
            <a:spLocks noGrp="1"/>
          </p:cNvSpPr>
          <p:nvPr>
            <p:ph type="sldNum" sz="quarter" idx="12"/>
          </p:nvPr>
        </p:nvSpPr>
        <p:spPr/>
        <p:txBody>
          <a:bodyPr/>
          <a:lstStyle/>
          <a:p>
            <a:fld id="{A835747A-C39F-44BB-84B1-FC844E9EC5A6}" type="slidenum">
              <a:rPr lang="ru-RU" smtClean="0"/>
              <a:t>‹#›</a:t>
            </a:fld>
            <a:endParaRPr lang="ru-RU"/>
          </a:p>
        </p:txBody>
      </p:sp>
    </p:spTree>
    <p:extLst>
      <p:ext uri="{BB962C8B-B14F-4D97-AF65-F5344CB8AC3E}">
        <p14:creationId xmlns:p14="http://schemas.microsoft.com/office/powerpoint/2010/main" val="2943270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BB14E466-7277-4E2D-AC77-5CCE6C67FBDD}"/>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3105AF17-7E1A-4E28-98F5-C0BD3C89FAB2}"/>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838671F-AF43-46DA-8FD7-45EC6AE46F9C}"/>
              </a:ext>
            </a:extLst>
          </p:cNvPr>
          <p:cNvSpPr>
            <a:spLocks noGrp="1"/>
          </p:cNvSpPr>
          <p:nvPr>
            <p:ph type="dt" sz="half" idx="10"/>
          </p:nvPr>
        </p:nvSpPr>
        <p:spPr/>
        <p:txBody>
          <a:bodyPr/>
          <a:lstStyle/>
          <a:p>
            <a:fld id="{39A1887A-A433-46DC-940C-4B7890E43B69}" type="datetimeFigureOut">
              <a:rPr lang="ru-RU" smtClean="0"/>
              <a:t>09.12.2021</a:t>
            </a:fld>
            <a:endParaRPr lang="ru-RU"/>
          </a:p>
        </p:txBody>
      </p:sp>
      <p:sp>
        <p:nvSpPr>
          <p:cNvPr id="5" name="Нижний колонтитул 4">
            <a:extLst>
              <a:ext uri="{FF2B5EF4-FFF2-40B4-BE49-F238E27FC236}">
                <a16:creationId xmlns:a16="http://schemas.microsoft.com/office/drawing/2014/main" id="{9A24633C-359D-4364-BE5E-A0CDCBEC227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2453C49-9DD8-447C-A14E-45DC2B93BC11}"/>
              </a:ext>
            </a:extLst>
          </p:cNvPr>
          <p:cNvSpPr>
            <a:spLocks noGrp="1"/>
          </p:cNvSpPr>
          <p:nvPr>
            <p:ph type="sldNum" sz="quarter" idx="12"/>
          </p:nvPr>
        </p:nvSpPr>
        <p:spPr/>
        <p:txBody>
          <a:bodyPr/>
          <a:lstStyle/>
          <a:p>
            <a:fld id="{A835747A-C39F-44BB-84B1-FC844E9EC5A6}" type="slidenum">
              <a:rPr lang="ru-RU" smtClean="0"/>
              <a:t>‹#›</a:t>
            </a:fld>
            <a:endParaRPr lang="ru-RU"/>
          </a:p>
        </p:txBody>
      </p:sp>
    </p:spTree>
    <p:extLst>
      <p:ext uri="{BB962C8B-B14F-4D97-AF65-F5344CB8AC3E}">
        <p14:creationId xmlns:p14="http://schemas.microsoft.com/office/powerpoint/2010/main" val="3318254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9B5E32-37D9-4DB5-8FF8-AFDA904C948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B335ED2-EBD7-4D33-BA92-8A6F5466A5A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4094500-773D-46E3-9597-4B55F28DFB48}"/>
              </a:ext>
            </a:extLst>
          </p:cNvPr>
          <p:cNvSpPr>
            <a:spLocks noGrp="1"/>
          </p:cNvSpPr>
          <p:nvPr>
            <p:ph type="dt" sz="half" idx="10"/>
          </p:nvPr>
        </p:nvSpPr>
        <p:spPr/>
        <p:txBody>
          <a:bodyPr/>
          <a:lstStyle/>
          <a:p>
            <a:fld id="{39A1887A-A433-46DC-940C-4B7890E43B69}" type="datetimeFigureOut">
              <a:rPr lang="ru-RU" smtClean="0"/>
              <a:t>09.12.2021</a:t>
            </a:fld>
            <a:endParaRPr lang="ru-RU"/>
          </a:p>
        </p:txBody>
      </p:sp>
      <p:sp>
        <p:nvSpPr>
          <p:cNvPr id="5" name="Нижний колонтитул 4">
            <a:extLst>
              <a:ext uri="{FF2B5EF4-FFF2-40B4-BE49-F238E27FC236}">
                <a16:creationId xmlns:a16="http://schemas.microsoft.com/office/drawing/2014/main" id="{4A57FBF6-9B7F-4181-9039-3C0CE30278B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010E881-0FDC-4F95-9C8D-ACF95CCD66E4}"/>
              </a:ext>
            </a:extLst>
          </p:cNvPr>
          <p:cNvSpPr>
            <a:spLocks noGrp="1"/>
          </p:cNvSpPr>
          <p:nvPr>
            <p:ph type="sldNum" sz="quarter" idx="12"/>
          </p:nvPr>
        </p:nvSpPr>
        <p:spPr/>
        <p:txBody>
          <a:bodyPr/>
          <a:lstStyle/>
          <a:p>
            <a:fld id="{A835747A-C39F-44BB-84B1-FC844E9EC5A6}" type="slidenum">
              <a:rPr lang="ru-RU" smtClean="0"/>
              <a:t>‹#›</a:t>
            </a:fld>
            <a:endParaRPr lang="ru-RU"/>
          </a:p>
        </p:txBody>
      </p:sp>
    </p:spTree>
    <p:extLst>
      <p:ext uri="{BB962C8B-B14F-4D97-AF65-F5344CB8AC3E}">
        <p14:creationId xmlns:p14="http://schemas.microsoft.com/office/powerpoint/2010/main" val="1299176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577256-7138-4AFF-AF5A-1522385DFD1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A51B4D00-339E-41A2-9A88-4FA32A6CF0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D287E151-97C2-4843-93A8-BA54980D69F1}"/>
              </a:ext>
            </a:extLst>
          </p:cNvPr>
          <p:cNvSpPr>
            <a:spLocks noGrp="1"/>
          </p:cNvSpPr>
          <p:nvPr>
            <p:ph type="dt" sz="half" idx="10"/>
          </p:nvPr>
        </p:nvSpPr>
        <p:spPr/>
        <p:txBody>
          <a:bodyPr/>
          <a:lstStyle/>
          <a:p>
            <a:fld id="{39A1887A-A433-46DC-940C-4B7890E43B69}" type="datetimeFigureOut">
              <a:rPr lang="ru-RU" smtClean="0"/>
              <a:t>09.12.2021</a:t>
            </a:fld>
            <a:endParaRPr lang="ru-RU"/>
          </a:p>
        </p:txBody>
      </p:sp>
      <p:sp>
        <p:nvSpPr>
          <p:cNvPr id="5" name="Нижний колонтитул 4">
            <a:extLst>
              <a:ext uri="{FF2B5EF4-FFF2-40B4-BE49-F238E27FC236}">
                <a16:creationId xmlns:a16="http://schemas.microsoft.com/office/drawing/2014/main" id="{ACDAFF91-138C-4712-8807-84616552B5C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EE7F086-237A-479A-BA41-700F57213054}"/>
              </a:ext>
            </a:extLst>
          </p:cNvPr>
          <p:cNvSpPr>
            <a:spLocks noGrp="1"/>
          </p:cNvSpPr>
          <p:nvPr>
            <p:ph type="sldNum" sz="quarter" idx="12"/>
          </p:nvPr>
        </p:nvSpPr>
        <p:spPr/>
        <p:txBody>
          <a:bodyPr/>
          <a:lstStyle/>
          <a:p>
            <a:fld id="{A835747A-C39F-44BB-84B1-FC844E9EC5A6}" type="slidenum">
              <a:rPr lang="ru-RU" smtClean="0"/>
              <a:t>‹#›</a:t>
            </a:fld>
            <a:endParaRPr lang="ru-RU"/>
          </a:p>
        </p:txBody>
      </p:sp>
    </p:spTree>
    <p:extLst>
      <p:ext uri="{BB962C8B-B14F-4D97-AF65-F5344CB8AC3E}">
        <p14:creationId xmlns:p14="http://schemas.microsoft.com/office/powerpoint/2010/main" val="3047028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370FAC-3F6A-4F8A-8E1B-7ACC0982753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FA7119E-FDB6-4E09-8C24-842B1AD71E0A}"/>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3B538BF7-2CFE-4D69-B091-4CCDD29E5C5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C9C77F7-47E6-4B17-B03C-42E5C3A7B33F}"/>
              </a:ext>
            </a:extLst>
          </p:cNvPr>
          <p:cNvSpPr>
            <a:spLocks noGrp="1"/>
          </p:cNvSpPr>
          <p:nvPr>
            <p:ph type="dt" sz="half" idx="10"/>
          </p:nvPr>
        </p:nvSpPr>
        <p:spPr/>
        <p:txBody>
          <a:bodyPr/>
          <a:lstStyle/>
          <a:p>
            <a:fld id="{39A1887A-A433-46DC-940C-4B7890E43B69}" type="datetimeFigureOut">
              <a:rPr lang="ru-RU" smtClean="0"/>
              <a:t>09.12.2021</a:t>
            </a:fld>
            <a:endParaRPr lang="ru-RU"/>
          </a:p>
        </p:txBody>
      </p:sp>
      <p:sp>
        <p:nvSpPr>
          <p:cNvPr id="6" name="Нижний колонтитул 5">
            <a:extLst>
              <a:ext uri="{FF2B5EF4-FFF2-40B4-BE49-F238E27FC236}">
                <a16:creationId xmlns:a16="http://schemas.microsoft.com/office/drawing/2014/main" id="{F3FEDAD8-40D1-4233-8C71-11D84A33E3F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7637D4B-6735-4B53-8D2B-719A4964DFDD}"/>
              </a:ext>
            </a:extLst>
          </p:cNvPr>
          <p:cNvSpPr>
            <a:spLocks noGrp="1"/>
          </p:cNvSpPr>
          <p:nvPr>
            <p:ph type="sldNum" sz="quarter" idx="12"/>
          </p:nvPr>
        </p:nvSpPr>
        <p:spPr/>
        <p:txBody>
          <a:bodyPr/>
          <a:lstStyle/>
          <a:p>
            <a:fld id="{A835747A-C39F-44BB-84B1-FC844E9EC5A6}" type="slidenum">
              <a:rPr lang="ru-RU" smtClean="0"/>
              <a:t>‹#›</a:t>
            </a:fld>
            <a:endParaRPr lang="ru-RU"/>
          </a:p>
        </p:txBody>
      </p:sp>
    </p:spTree>
    <p:extLst>
      <p:ext uri="{BB962C8B-B14F-4D97-AF65-F5344CB8AC3E}">
        <p14:creationId xmlns:p14="http://schemas.microsoft.com/office/powerpoint/2010/main" val="3217183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79DB2B-08D1-4E8B-89BE-A85C21D65DB0}"/>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2AC8A0FA-151E-4CED-8F66-0420E01ECE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4D918DD9-E8C2-49C9-97C0-9FA19170C59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FB2DBBEB-A9D3-47ED-AFF8-0777D65D87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A98926D9-FCC8-4644-8079-A3C1FFEDD9C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31BBB641-AA71-46C6-9AA7-7BA206F6100D}"/>
              </a:ext>
            </a:extLst>
          </p:cNvPr>
          <p:cNvSpPr>
            <a:spLocks noGrp="1"/>
          </p:cNvSpPr>
          <p:nvPr>
            <p:ph type="dt" sz="half" idx="10"/>
          </p:nvPr>
        </p:nvSpPr>
        <p:spPr/>
        <p:txBody>
          <a:bodyPr/>
          <a:lstStyle/>
          <a:p>
            <a:fld id="{39A1887A-A433-46DC-940C-4B7890E43B69}" type="datetimeFigureOut">
              <a:rPr lang="ru-RU" smtClean="0"/>
              <a:t>09.12.2021</a:t>
            </a:fld>
            <a:endParaRPr lang="ru-RU"/>
          </a:p>
        </p:txBody>
      </p:sp>
      <p:sp>
        <p:nvSpPr>
          <p:cNvPr id="8" name="Нижний колонтитул 7">
            <a:extLst>
              <a:ext uri="{FF2B5EF4-FFF2-40B4-BE49-F238E27FC236}">
                <a16:creationId xmlns:a16="http://schemas.microsoft.com/office/drawing/2014/main" id="{9E8FD3AB-5265-476F-9446-2D1ABA15AFAA}"/>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46AD1282-4CDE-4A0E-B5F2-5E0E4A7C7219}"/>
              </a:ext>
            </a:extLst>
          </p:cNvPr>
          <p:cNvSpPr>
            <a:spLocks noGrp="1"/>
          </p:cNvSpPr>
          <p:nvPr>
            <p:ph type="sldNum" sz="quarter" idx="12"/>
          </p:nvPr>
        </p:nvSpPr>
        <p:spPr/>
        <p:txBody>
          <a:bodyPr/>
          <a:lstStyle/>
          <a:p>
            <a:fld id="{A835747A-C39F-44BB-84B1-FC844E9EC5A6}" type="slidenum">
              <a:rPr lang="ru-RU" smtClean="0"/>
              <a:t>‹#›</a:t>
            </a:fld>
            <a:endParaRPr lang="ru-RU"/>
          </a:p>
        </p:txBody>
      </p:sp>
    </p:spTree>
    <p:extLst>
      <p:ext uri="{BB962C8B-B14F-4D97-AF65-F5344CB8AC3E}">
        <p14:creationId xmlns:p14="http://schemas.microsoft.com/office/powerpoint/2010/main" val="7553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BCCB90-E8AA-46CD-9D1B-FF83A38BA58F}"/>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46262EDD-B085-47FD-A575-B9479C26808A}"/>
              </a:ext>
            </a:extLst>
          </p:cNvPr>
          <p:cNvSpPr>
            <a:spLocks noGrp="1"/>
          </p:cNvSpPr>
          <p:nvPr>
            <p:ph type="dt" sz="half" idx="10"/>
          </p:nvPr>
        </p:nvSpPr>
        <p:spPr/>
        <p:txBody>
          <a:bodyPr/>
          <a:lstStyle/>
          <a:p>
            <a:fld id="{39A1887A-A433-46DC-940C-4B7890E43B69}" type="datetimeFigureOut">
              <a:rPr lang="ru-RU" smtClean="0"/>
              <a:t>09.12.2021</a:t>
            </a:fld>
            <a:endParaRPr lang="ru-RU"/>
          </a:p>
        </p:txBody>
      </p:sp>
      <p:sp>
        <p:nvSpPr>
          <p:cNvPr id="4" name="Нижний колонтитул 3">
            <a:extLst>
              <a:ext uri="{FF2B5EF4-FFF2-40B4-BE49-F238E27FC236}">
                <a16:creationId xmlns:a16="http://schemas.microsoft.com/office/drawing/2014/main" id="{7DEA9860-4994-4B5D-ABFA-055E6D186F02}"/>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4596BB10-619F-424F-9189-FC6C687B5BDF}"/>
              </a:ext>
            </a:extLst>
          </p:cNvPr>
          <p:cNvSpPr>
            <a:spLocks noGrp="1"/>
          </p:cNvSpPr>
          <p:nvPr>
            <p:ph type="sldNum" sz="quarter" idx="12"/>
          </p:nvPr>
        </p:nvSpPr>
        <p:spPr/>
        <p:txBody>
          <a:bodyPr/>
          <a:lstStyle/>
          <a:p>
            <a:fld id="{A835747A-C39F-44BB-84B1-FC844E9EC5A6}" type="slidenum">
              <a:rPr lang="ru-RU" smtClean="0"/>
              <a:t>‹#›</a:t>
            </a:fld>
            <a:endParaRPr lang="ru-RU"/>
          </a:p>
        </p:txBody>
      </p:sp>
    </p:spTree>
    <p:extLst>
      <p:ext uri="{BB962C8B-B14F-4D97-AF65-F5344CB8AC3E}">
        <p14:creationId xmlns:p14="http://schemas.microsoft.com/office/powerpoint/2010/main" val="1683566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01C80BE2-AC7A-4C26-9D4C-018D48DA22BF}"/>
              </a:ext>
            </a:extLst>
          </p:cNvPr>
          <p:cNvSpPr>
            <a:spLocks noGrp="1"/>
          </p:cNvSpPr>
          <p:nvPr>
            <p:ph type="dt" sz="half" idx="10"/>
          </p:nvPr>
        </p:nvSpPr>
        <p:spPr/>
        <p:txBody>
          <a:bodyPr/>
          <a:lstStyle/>
          <a:p>
            <a:fld id="{39A1887A-A433-46DC-940C-4B7890E43B69}" type="datetimeFigureOut">
              <a:rPr lang="ru-RU" smtClean="0"/>
              <a:t>09.12.2021</a:t>
            </a:fld>
            <a:endParaRPr lang="ru-RU"/>
          </a:p>
        </p:txBody>
      </p:sp>
      <p:sp>
        <p:nvSpPr>
          <p:cNvPr id="3" name="Нижний колонтитул 2">
            <a:extLst>
              <a:ext uri="{FF2B5EF4-FFF2-40B4-BE49-F238E27FC236}">
                <a16:creationId xmlns:a16="http://schemas.microsoft.com/office/drawing/2014/main" id="{C5B01E29-4DDA-4A39-9828-7AAB06853CB0}"/>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1F66C235-3E67-48BB-8730-22DA55B791E2}"/>
              </a:ext>
            </a:extLst>
          </p:cNvPr>
          <p:cNvSpPr>
            <a:spLocks noGrp="1"/>
          </p:cNvSpPr>
          <p:nvPr>
            <p:ph type="sldNum" sz="quarter" idx="12"/>
          </p:nvPr>
        </p:nvSpPr>
        <p:spPr/>
        <p:txBody>
          <a:bodyPr/>
          <a:lstStyle/>
          <a:p>
            <a:fld id="{A835747A-C39F-44BB-84B1-FC844E9EC5A6}" type="slidenum">
              <a:rPr lang="ru-RU" smtClean="0"/>
              <a:t>‹#›</a:t>
            </a:fld>
            <a:endParaRPr lang="ru-RU"/>
          </a:p>
        </p:txBody>
      </p:sp>
    </p:spTree>
    <p:extLst>
      <p:ext uri="{BB962C8B-B14F-4D97-AF65-F5344CB8AC3E}">
        <p14:creationId xmlns:p14="http://schemas.microsoft.com/office/powerpoint/2010/main" val="30486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174011-1D42-4FDD-872E-E1555C0A0EF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6EAC7D74-321D-40A4-AD14-326CE73D5E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100AAF5A-6A45-46AE-827C-F577BD7E17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21E1F34-C9CD-4547-AC26-BC7763819C8C}"/>
              </a:ext>
            </a:extLst>
          </p:cNvPr>
          <p:cNvSpPr>
            <a:spLocks noGrp="1"/>
          </p:cNvSpPr>
          <p:nvPr>
            <p:ph type="dt" sz="half" idx="10"/>
          </p:nvPr>
        </p:nvSpPr>
        <p:spPr/>
        <p:txBody>
          <a:bodyPr/>
          <a:lstStyle/>
          <a:p>
            <a:fld id="{39A1887A-A433-46DC-940C-4B7890E43B69}" type="datetimeFigureOut">
              <a:rPr lang="ru-RU" smtClean="0"/>
              <a:t>09.12.2021</a:t>
            </a:fld>
            <a:endParaRPr lang="ru-RU"/>
          </a:p>
        </p:txBody>
      </p:sp>
      <p:sp>
        <p:nvSpPr>
          <p:cNvPr id="6" name="Нижний колонтитул 5">
            <a:extLst>
              <a:ext uri="{FF2B5EF4-FFF2-40B4-BE49-F238E27FC236}">
                <a16:creationId xmlns:a16="http://schemas.microsoft.com/office/drawing/2014/main" id="{9137C746-31C5-4EA8-9CB0-537A2A0A348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C8F1803-BE53-4E5A-B814-DA4EA4BB607D}"/>
              </a:ext>
            </a:extLst>
          </p:cNvPr>
          <p:cNvSpPr>
            <a:spLocks noGrp="1"/>
          </p:cNvSpPr>
          <p:nvPr>
            <p:ph type="sldNum" sz="quarter" idx="12"/>
          </p:nvPr>
        </p:nvSpPr>
        <p:spPr/>
        <p:txBody>
          <a:bodyPr/>
          <a:lstStyle/>
          <a:p>
            <a:fld id="{A835747A-C39F-44BB-84B1-FC844E9EC5A6}" type="slidenum">
              <a:rPr lang="ru-RU" smtClean="0"/>
              <a:t>‹#›</a:t>
            </a:fld>
            <a:endParaRPr lang="ru-RU"/>
          </a:p>
        </p:txBody>
      </p:sp>
    </p:spTree>
    <p:extLst>
      <p:ext uri="{BB962C8B-B14F-4D97-AF65-F5344CB8AC3E}">
        <p14:creationId xmlns:p14="http://schemas.microsoft.com/office/powerpoint/2010/main" val="2347552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B5C4EF-8FAE-4ECD-91FE-4A049840B47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E71A62BD-E2FA-44A0-B9A3-56825120B1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5F2D92DB-C1D7-410A-BE57-43D3B7E694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E280577-EE56-4EFD-B0CA-55000F63D5B7}"/>
              </a:ext>
            </a:extLst>
          </p:cNvPr>
          <p:cNvSpPr>
            <a:spLocks noGrp="1"/>
          </p:cNvSpPr>
          <p:nvPr>
            <p:ph type="dt" sz="half" idx="10"/>
          </p:nvPr>
        </p:nvSpPr>
        <p:spPr/>
        <p:txBody>
          <a:bodyPr/>
          <a:lstStyle/>
          <a:p>
            <a:fld id="{39A1887A-A433-46DC-940C-4B7890E43B69}" type="datetimeFigureOut">
              <a:rPr lang="ru-RU" smtClean="0"/>
              <a:t>09.12.2021</a:t>
            </a:fld>
            <a:endParaRPr lang="ru-RU"/>
          </a:p>
        </p:txBody>
      </p:sp>
      <p:sp>
        <p:nvSpPr>
          <p:cNvPr id="6" name="Нижний колонтитул 5">
            <a:extLst>
              <a:ext uri="{FF2B5EF4-FFF2-40B4-BE49-F238E27FC236}">
                <a16:creationId xmlns:a16="http://schemas.microsoft.com/office/drawing/2014/main" id="{DF3FBCA3-D6D2-42FB-A264-22AA4A899F4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64D8519-D065-4172-B644-730C2910FC8D}"/>
              </a:ext>
            </a:extLst>
          </p:cNvPr>
          <p:cNvSpPr>
            <a:spLocks noGrp="1"/>
          </p:cNvSpPr>
          <p:nvPr>
            <p:ph type="sldNum" sz="quarter" idx="12"/>
          </p:nvPr>
        </p:nvSpPr>
        <p:spPr/>
        <p:txBody>
          <a:bodyPr/>
          <a:lstStyle/>
          <a:p>
            <a:fld id="{A835747A-C39F-44BB-84B1-FC844E9EC5A6}" type="slidenum">
              <a:rPr lang="ru-RU" smtClean="0"/>
              <a:t>‹#›</a:t>
            </a:fld>
            <a:endParaRPr lang="ru-RU"/>
          </a:p>
        </p:txBody>
      </p:sp>
    </p:spTree>
    <p:extLst>
      <p:ext uri="{BB962C8B-B14F-4D97-AF65-F5344CB8AC3E}">
        <p14:creationId xmlns:p14="http://schemas.microsoft.com/office/powerpoint/2010/main" val="2853942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E5BD50-FEB2-48E8-9A9C-A838268AA3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90773BD7-6A0A-4D36-AE9E-2C4D301140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088165B-744E-4EB2-A226-27D64F85D4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A1887A-A433-46DC-940C-4B7890E43B69}" type="datetimeFigureOut">
              <a:rPr lang="ru-RU" smtClean="0"/>
              <a:t>09.12.2021</a:t>
            </a:fld>
            <a:endParaRPr lang="ru-RU"/>
          </a:p>
        </p:txBody>
      </p:sp>
      <p:sp>
        <p:nvSpPr>
          <p:cNvPr id="5" name="Нижний колонтитул 4">
            <a:extLst>
              <a:ext uri="{FF2B5EF4-FFF2-40B4-BE49-F238E27FC236}">
                <a16:creationId xmlns:a16="http://schemas.microsoft.com/office/drawing/2014/main" id="{3BE51321-2913-4FE7-85F8-F9F4DB8ACA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B9D40D42-A75F-4776-B1E5-1C1935C787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5747A-C39F-44BB-84B1-FC844E9EC5A6}" type="slidenum">
              <a:rPr lang="ru-RU" smtClean="0"/>
              <a:t>‹#›</a:t>
            </a:fld>
            <a:endParaRPr lang="ru-RU"/>
          </a:p>
        </p:txBody>
      </p:sp>
    </p:spTree>
    <p:extLst>
      <p:ext uri="{BB962C8B-B14F-4D97-AF65-F5344CB8AC3E}">
        <p14:creationId xmlns:p14="http://schemas.microsoft.com/office/powerpoint/2010/main" val="1796548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g"/><Relationship Id="rId11" Type="http://schemas.openxmlformats.org/officeDocument/2006/relationships/image" Target="../media/image7.png"/><Relationship Id="rId5" Type="http://schemas.openxmlformats.org/officeDocument/2006/relationships/image" Target="../media/image12.jpeg"/><Relationship Id="rId10" Type="http://schemas.openxmlformats.org/officeDocument/2006/relationships/image" Target="../media/image4.png"/><Relationship Id="rId4" Type="http://schemas.openxmlformats.org/officeDocument/2006/relationships/image" Target="../media/image11.svg"/><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g"/><Relationship Id="rId11" Type="http://schemas.openxmlformats.org/officeDocument/2006/relationships/image" Target="../media/image7.png"/><Relationship Id="rId5" Type="http://schemas.openxmlformats.org/officeDocument/2006/relationships/image" Target="../media/image12.jpeg"/><Relationship Id="rId10" Type="http://schemas.openxmlformats.org/officeDocument/2006/relationships/image" Target="../media/image4.png"/><Relationship Id="rId4" Type="http://schemas.openxmlformats.org/officeDocument/2006/relationships/image" Target="../media/image11.sv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g"/><Relationship Id="rId11" Type="http://schemas.openxmlformats.org/officeDocument/2006/relationships/image" Target="../media/image7.png"/><Relationship Id="rId5" Type="http://schemas.openxmlformats.org/officeDocument/2006/relationships/image" Target="../media/image12.jpeg"/><Relationship Id="rId10" Type="http://schemas.openxmlformats.org/officeDocument/2006/relationships/image" Target="../media/image4.png"/><Relationship Id="rId4" Type="http://schemas.openxmlformats.org/officeDocument/2006/relationships/image" Target="../media/image11.svg"/><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g"/><Relationship Id="rId11" Type="http://schemas.openxmlformats.org/officeDocument/2006/relationships/image" Target="../media/image7.png"/><Relationship Id="rId5" Type="http://schemas.openxmlformats.org/officeDocument/2006/relationships/image" Target="../media/image12.jpeg"/><Relationship Id="rId10" Type="http://schemas.openxmlformats.org/officeDocument/2006/relationships/image" Target="../media/image4.png"/><Relationship Id="rId4" Type="http://schemas.openxmlformats.org/officeDocument/2006/relationships/image" Target="../media/image11.svg"/><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g"/><Relationship Id="rId11" Type="http://schemas.openxmlformats.org/officeDocument/2006/relationships/image" Target="../media/image7.png"/><Relationship Id="rId5" Type="http://schemas.openxmlformats.org/officeDocument/2006/relationships/image" Target="../media/image12.jpeg"/><Relationship Id="rId10" Type="http://schemas.openxmlformats.org/officeDocument/2006/relationships/image" Target="../media/image4.png"/><Relationship Id="rId4" Type="http://schemas.openxmlformats.org/officeDocument/2006/relationships/image" Target="../media/image11.svg"/><Relationship Id="rId9"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g"/><Relationship Id="rId11" Type="http://schemas.openxmlformats.org/officeDocument/2006/relationships/image" Target="../media/image7.png"/><Relationship Id="rId5" Type="http://schemas.openxmlformats.org/officeDocument/2006/relationships/image" Target="../media/image12.jpeg"/><Relationship Id="rId10" Type="http://schemas.openxmlformats.org/officeDocument/2006/relationships/image" Target="../media/image4.png"/><Relationship Id="rId4" Type="http://schemas.openxmlformats.org/officeDocument/2006/relationships/image" Target="../media/image11.svg"/><Relationship Id="rId9"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g"/><Relationship Id="rId11" Type="http://schemas.openxmlformats.org/officeDocument/2006/relationships/image" Target="../media/image7.png"/><Relationship Id="rId5" Type="http://schemas.openxmlformats.org/officeDocument/2006/relationships/image" Target="../media/image12.jpeg"/><Relationship Id="rId10" Type="http://schemas.openxmlformats.org/officeDocument/2006/relationships/image" Target="../media/image4.png"/><Relationship Id="rId4" Type="http://schemas.openxmlformats.org/officeDocument/2006/relationships/image" Target="../media/image11.svg"/><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g"/><Relationship Id="rId11" Type="http://schemas.openxmlformats.org/officeDocument/2006/relationships/image" Target="../media/image7.png"/><Relationship Id="rId5" Type="http://schemas.openxmlformats.org/officeDocument/2006/relationships/image" Target="../media/image12.jpeg"/><Relationship Id="rId15" Type="http://schemas.openxmlformats.org/officeDocument/2006/relationships/image" Target="../media/image17.svg"/><Relationship Id="rId10" Type="http://schemas.openxmlformats.org/officeDocument/2006/relationships/image" Target="../media/image4.png"/><Relationship Id="rId4" Type="http://schemas.openxmlformats.org/officeDocument/2006/relationships/image" Target="../media/image11.svg"/><Relationship Id="rId9" Type="http://schemas.openxmlformats.org/officeDocument/2006/relationships/image" Target="../media/image6.png"/><Relationship Id="rId1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leanprover.github.io/logic_and_proof/propositional_logic.html" TargetMode="External"/><Relationship Id="rId2" Type="http://schemas.openxmlformats.org/officeDocument/2006/relationships/hyperlink" Target="https://leanprover.github.io/logic_and_proof/introduction.html" TargetMode="External"/><Relationship Id="rId1" Type="http://schemas.openxmlformats.org/officeDocument/2006/relationships/slideLayout" Target="../slideLayouts/slideLayout2.xml"/><Relationship Id="rId4" Type="http://schemas.openxmlformats.org/officeDocument/2006/relationships/hyperlink" Target="https://leanprover.github.io/logic_and_proof/natural_deduction_for_propositional_logic.html"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eg"/><Relationship Id="rId10" Type="http://schemas.openxmlformats.org/officeDocument/2006/relationships/image" Target="../media/image4.png"/><Relationship Id="rId4" Type="http://schemas.openxmlformats.org/officeDocument/2006/relationships/image" Target="../media/image11.sv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F8EBC3-9CF5-40EB-BEA0-ECB1FE43BBD7}"/>
              </a:ext>
            </a:extLst>
          </p:cNvPr>
          <p:cNvSpPr>
            <a:spLocks noGrp="1"/>
          </p:cNvSpPr>
          <p:nvPr>
            <p:ph type="ctrTitle"/>
          </p:nvPr>
        </p:nvSpPr>
        <p:spPr/>
        <p:txBody>
          <a:bodyPr/>
          <a:lstStyle/>
          <a:p>
            <a:r>
              <a:rPr lang="en-US" dirty="0"/>
              <a:t>Logic and proof</a:t>
            </a:r>
            <a:endParaRPr lang="ru-RU" dirty="0"/>
          </a:p>
        </p:txBody>
      </p:sp>
      <p:sp>
        <p:nvSpPr>
          <p:cNvPr id="3" name="Подзаголовок 2">
            <a:extLst>
              <a:ext uri="{FF2B5EF4-FFF2-40B4-BE49-F238E27FC236}">
                <a16:creationId xmlns:a16="http://schemas.microsoft.com/office/drawing/2014/main" id="{BB3C5B9A-69DF-4D50-80E3-AC1A421EA776}"/>
              </a:ext>
            </a:extLst>
          </p:cNvPr>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1887502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D99603-9BD0-4D5D-9204-E17C25A69A7D}"/>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15F0E225-CCF2-44AD-A776-0E0221716877}"/>
              </a:ext>
            </a:extLst>
          </p:cNvPr>
          <p:cNvSpPr>
            <a:spLocks noGrp="1"/>
          </p:cNvSpPr>
          <p:nvPr>
            <p:ph idx="1"/>
          </p:nvPr>
        </p:nvSpPr>
        <p:spPr/>
        <p:txBody>
          <a:bodyPr/>
          <a:lstStyle/>
          <a:p>
            <a:r>
              <a:rPr lang="en-US" dirty="0"/>
              <a:t>Man and Woman in the bar, Killer and Victim on the beach, Child alone</a:t>
            </a:r>
          </a:p>
          <a:p>
            <a:r>
              <a:rPr lang="en-US" dirty="0"/>
              <a:t>Either Alice’s husband was in the bar and Alice was on the beach, or Alice was in the bar and Alice’s husband was on the beach</a:t>
            </a:r>
          </a:p>
        </p:txBody>
      </p:sp>
    </p:spTree>
    <p:extLst>
      <p:ext uri="{BB962C8B-B14F-4D97-AF65-F5344CB8AC3E}">
        <p14:creationId xmlns:p14="http://schemas.microsoft.com/office/powerpoint/2010/main" val="4128064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E02A11-5CAE-4F72-917E-FA79EEA05BE3}"/>
              </a:ext>
            </a:extLst>
          </p:cNvPr>
          <p:cNvSpPr>
            <a:spLocks noGrp="1"/>
          </p:cNvSpPr>
          <p:nvPr>
            <p:ph type="title"/>
          </p:nvPr>
        </p:nvSpPr>
        <p:spPr/>
        <p:txBody>
          <a:bodyPr/>
          <a:lstStyle/>
          <a:p>
            <a:endParaRPr lang="ru-RU"/>
          </a:p>
        </p:txBody>
      </p:sp>
      <p:pic>
        <p:nvPicPr>
          <p:cNvPr id="2052" name="Picture 4" descr="BAR DE RETRO, Barcelona - Gracia - Restaurant Reviews, Photos &amp;amp; Phone  Number - Tripadvisor">
            <a:extLst>
              <a:ext uri="{FF2B5EF4-FFF2-40B4-BE49-F238E27FC236}">
                <a16:creationId xmlns:a16="http://schemas.microsoft.com/office/drawing/2014/main" id="{9E99B8CA-69CA-4DCB-85CD-32D279E574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22249"/>
            <a:ext cx="3273580" cy="3273580"/>
          </a:xfrm>
          <a:prstGeom prst="rect">
            <a:avLst/>
          </a:prstGeom>
          <a:noFill/>
          <a:extLst>
            <a:ext uri="{909E8E84-426E-40DD-AFC4-6F175D3DCCD1}">
              <a14:hiddenFill xmlns:a14="http://schemas.microsoft.com/office/drawing/2010/main">
                <a:solidFill>
                  <a:srgbClr val="FFFFFF"/>
                </a:solidFill>
              </a14:hiddenFill>
            </a:ext>
          </a:extLst>
        </p:spPr>
      </p:pic>
      <p:pic>
        <p:nvPicPr>
          <p:cNvPr id="5" name="Объект 4" descr="Социальные дистанЦинг со сплошной заливкой">
            <a:extLst>
              <a:ext uri="{FF2B5EF4-FFF2-40B4-BE49-F238E27FC236}">
                <a16:creationId xmlns:a16="http://schemas.microsoft.com/office/drawing/2014/main" id="{D762F862-4103-410D-9E0A-276370919ED1}"/>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54580" y="3338629"/>
            <a:ext cx="914400" cy="914400"/>
          </a:xfrm>
        </p:spPr>
      </p:pic>
      <p:pic>
        <p:nvPicPr>
          <p:cNvPr id="2054" name="Picture 6" descr="150,142 Beach Night Stock Photos, Pictures &amp;amp; Royalty-Free Images - iStock">
            <a:extLst>
              <a:ext uri="{FF2B5EF4-FFF2-40B4-BE49-F238E27FC236}">
                <a16:creationId xmlns:a16="http://schemas.microsoft.com/office/drawing/2014/main" id="{DC50251F-5382-46C1-90C4-FD86661C44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0635" y="508521"/>
            <a:ext cx="3803865" cy="2535910"/>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D85A9482-8468-4E3B-86CB-4588335D76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91447" y="2453966"/>
            <a:ext cx="1019935" cy="1110069"/>
          </a:xfrm>
          <a:prstGeom prst="rect">
            <a:avLst/>
          </a:prstGeom>
          <a:ln>
            <a:solidFill>
              <a:schemeClr val="bg2">
                <a:lumMod val="10000"/>
              </a:schemeClr>
            </a:solidFill>
          </a:ln>
        </p:spPr>
      </p:pic>
      <p:pic>
        <p:nvPicPr>
          <p:cNvPr id="9" name="Рисунок 8" descr="Младенец со сплошной заливкой">
            <a:extLst>
              <a:ext uri="{FF2B5EF4-FFF2-40B4-BE49-F238E27FC236}">
                <a16:creationId xmlns:a16="http://schemas.microsoft.com/office/drawing/2014/main" id="{F469837C-D411-482F-AB21-E0115CBFF2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2011" y="5303557"/>
            <a:ext cx="914400" cy="914400"/>
          </a:xfrm>
          <a:prstGeom prst="rect">
            <a:avLst/>
          </a:prstGeom>
        </p:spPr>
      </p:pic>
      <p:pic>
        <p:nvPicPr>
          <p:cNvPr id="13" name="Рисунок 12" descr="Изображение выглядит как мужчина, стоит, темный, брючный&#10;&#10;Автоматически созданное описание">
            <a:extLst>
              <a:ext uri="{FF2B5EF4-FFF2-40B4-BE49-F238E27FC236}">
                <a16:creationId xmlns:a16="http://schemas.microsoft.com/office/drawing/2014/main" id="{CC7BCEAA-909B-4715-99A0-11928FA70979}"/>
              </a:ext>
            </a:extLst>
          </p:cNvPr>
          <p:cNvPicPr>
            <a:picLocks noChangeAspect="1"/>
          </p:cNvPicPr>
          <p:nvPr/>
        </p:nvPicPr>
        <p:blipFill rotWithShape="1">
          <a:blip r:embed="rId9">
            <a:extLst>
              <a:ext uri="{28A0092B-C50C-407E-A947-70E740481C1C}">
                <a14:useLocalDpi xmlns:a14="http://schemas.microsoft.com/office/drawing/2010/main" val="0"/>
              </a:ext>
            </a:extLst>
          </a:blip>
          <a:srcRect l="30195" r="29231"/>
          <a:stretch/>
        </p:blipFill>
        <p:spPr>
          <a:xfrm>
            <a:off x="499759" y="5005952"/>
            <a:ext cx="676882" cy="1668251"/>
          </a:xfrm>
          <a:prstGeom prst="rect">
            <a:avLst/>
          </a:prstGeom>
        </p:spPr>
      </p:pic>
      <p:pic>
        <p:nvPicPr>
          <p:cNvPr id="14" name="Рисунок 13" descr="Изображение выглядит как человек, женщина, платье, одежда&#10;&#10;Автоматически созданное описание">
            <a:extLst>
              <a:ext uri="{FF2B5EF4-FFF2-40B4-BE49-F238E27FC236}">
                <a16:creationId xmlns:a16="http://schemas.microsoft.com/office/drawing/2014/main" id="{D65F9AE5-8D26-4010-B8A1-2D282C3941A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47917" y="5005952"/>
            <a:ext cx="834085" cy="1574165"/>
          </a:xfrm>
          <a:prstGeom prst="rect">
            <a:avLst/>
          </a:prstGeom>
        </p:spPr>
      </p:pic>
      <p:sp>
        <p:nvSpPr>
          <p:cNvPr id="10" name="Молния 9">
            <a:extLst>
              <a:ext uri="{FF2B5EF4-FFF2-40B4-BE49-F238E27FC236}">
                <a16:creationId xmlns:a16="http://schemas.microsoft.com/office/drawing/2014/main" id="{31697C49-FF54-4C90-9A9D-EA009C6459BD}"/>
              </a:ext>
            </a:extLst>
          </p:cNvPr>
          <p:cNvSpPr/>
          <p:nvPr/>
        </p:nvSpPr>
        <p:spPr>
          <a:xfrm rot="1167840">
            <a:off x="949930" y="4910173"/>
            <a:ext cx="678174" cy="1252031"/>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a:extLst>
              <a:ext uri="{FF2B5EF4-FFF2-40B4-BE49-F238E27FC236}">
                <a16:creationId xmlns:a16="http://schemas.microsoft.com/office/drawing/2014/main" id="{C3F12A5B-F8E8-487E-A667-69AD8C7277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5764" y="4589558"/>
            <a:ext cx="1817322" cy="1977923"/>
          </a:xfrm>
          <a:prstGeom prst="rect">
            <a:avLst/>
          </a:prstGeom>
          <a:ln>
            <a:solidFill>
              <a:schemeClr val="bg2">
                <a:lumMod val="10000"/>
              </a:schemeClr>
            </a:solidFill>
          </a:ln>
        </p:spPr>
      </p:pic>
      <p:sp>
        <p:nvSpPr>
          <p:cNvPr id="18" name="TextBox 17">
            <a:extLst>
              <a:ext uri="{FF2B5EF4-FFF2-40B4-BE49-F238E27FC236}">
                <a16:creationId xmlns:a16="http://schemas.microsoft.com/office/drawing/2014/main" id="{A5A39CB0-098F-4761-AB12-F2AF4BEBE3B6}"/>
              </a:ext>
            </a:extLst>
          </p:cNvPr>
          <p:cNvSpPr txBox="1"/>
          <p:nvPr/>
        </p:nvSpPr>
        <p:spPr>
          <a:xfrm>
            <a:off x="4451580" y="6461474"/>
            <a:ext cx="1013465" cy="369332"/>
          </a:xfrm>
          <a:prstGeom prst="rect">
            <a:avLst/>
          </a:prstGeom>
          <a:noFill/>
        </p:spPr>
        <p:txBody>
          <a:bodyPr wrap="square">
            <a:spAutoFit/>
          </a:bodyPr>
          <a:lstStyle/>
          <a:p>
            <a:r>
              <a:rPr lang="en-US" dirty="0"/>
              <a:t>Younger</a:t>
            </a:r>
          </a:p>
        </p:txBody>
      </p:sp>
      <p:sp>
        <p:nvSpPr>
          <p:cNvPr id="19" name="TextBox 18">
            <a:extLst>
              <a:ext uri="{FF2B5EF4-FFF2-40B4-BE49-F238E27FC236}">
                <a16:creationId xmlns:a16="http://schemas.microsoft.com/office/drawing/2014/main" id="{CB34345D-FF49-48BE-A7D7-F7D056C26F6E}"/>
              </a:ext>
            </a:extLst>
          </p:cNvPr>
          <p:cNvSpPr txBox="1"/>
          <p:nvPr/>
        </p:nvSpPr>
        <p:spPr>
          <a:xfrm>
            <a:off x="3944848" y="4268625"/>
            <a:ext cx="1013465" cy="369332"/>
          </a:xfrm>
          <a:prstGeom prst="rect">
            <a:avLst/>
          </a:prstGeom>
          <a:noFill/>
        </p:spPr>
        <p:txBody>
          <a:bodyPr wrap="square">
            <a:spAutoFit/>
          </a:bodyPr>
          <a:lstStyle/>
          <a:p>
            <a:r>
              <a:rPr lang="en-US" dirty="0"/>
              <a:t>Older</a:t>
            </a:r>
          </a:p>
        </p:txBody>
      </p:sp>
      <p:cxnSp>
        <p:nvCxnSpPr>
          <p:cNvPr id="15" name="Прямая соединительная линия 14">
            <a:extLst>
              <a:ext uri="{FF2B5EF4-FFF2-40B4-BE49-F238E27FC236}">
                <a16:creationId xmlns:a16="http://schemas.microsoft.com/office/drawing/2014/main" id="{37488287-C1D4-4780-A9D7-C1FA6387971D}"/>
              </a:ext>
            </a:extLst>
          </p:cNvPr>
          <p:cNvCxnSpPr>
            <a:cxnSpLocks/>
          </p:cNvCxnSpPr>
          <p:nvPr/>
        </p:nvCxnSpPr>
        <p:spPr>
          <a:xfrm>
            <a:off x="5384800" y="0"/>
            <a:ext cx="80245" cy="6830806"/>
          </a:xfrm>
          <a:prstGeom prst="line">
            <a:avLst/>
          </a:prstGeom>
        </p:spPr>
        <p:style>
          <a:lnRef idx="3">
            <a:schemeClr val="dk1"/>
          </a:lnRef>
          <a:fillRef idx="0">
            <a:schemeClr val="dk1"/>
          </a:fillRef>
          <a:effectRef idx="2">
            <a:schemeClr val="dk1"/>
          </a:effectRef>
          <a:fontRef idx="minor">
            <a:schemeClr val="tx1"/>
          </a:fontRef>
        </p:style>
      </p:cxnSp>
      <p:cxnSp>
        <p:nvCxnSpPr>
          <p:cNvPr id="23" name="Прямая соединительная линия 22">
            <a:extLst>
              <a:ext uri="{FF2B5EF4-FFF2-40B4-BE49-F238E27FC236}">
                <a16:creationId xmlns:a16="http://schemas.microsoft.com/office/drawing/2014/main" id="{FC3C1A2D-799B-4DA3-B05B-568EF8FF2052}"/>
              </a:ext>
            </a:extLst>
          </p:cNvPr>
          <p:cNvCxnSpPr>
            <a:cxnSpLocks/>
          </p:cNvCxnSpPr>
          <p:nvPr/>
        </p:nvCxnSpPr>
        <p:spPr>
          <a:xfrm>
            <a:off x="0" y="4229948"/>
            <a:ext cx="5424922" cy="23081"/>
          </a:xfrm>
          <a:prstGeom prst="line">
            <a:avLst/>
          </a:prstGeom>
        </p:spPr>
        <p:style>
          <a:lnRef idx="3">
            <a:schemeClr val="dk1"/>
          </a:lnRef>
          <a:fillRef idx="0">
            <a:schemeClr val="dk1"/>
          </a:fillRef>
          <a:effectRef idx="2">
            <a:schemeClr val="dk1"/>
          </a:effectRef>
          <a:fontRef idx="minor">
            <a:schemeClr val="tx1"/>
          </a:fontRef>
        </p:style>
      </p:cxnSp>
      <p:cxnSp>
        <p:nvCxnSpPr>
          <p:cNvPr id="25" name="Прямая соединительная линия 24">
            <a:extLst>
              <a:ext uri="{FF2B5EF4-FFF2-40B4-BE49-F238E27FC236}">
                <a16:creationId xmlns:a16="http://schemas.microsoft.com/office/drawing/2014/main" id="{021E411B-36E2-479A-956B-376F79214980}"/>
              </a:ext>
            </a:extLst>
          </p:cNvPr>
          <p:cNvCxnSpPr>
            <a:cxnSpLocks/>
          </p:cNvCxnSpPr>
          <p:nvPr/>
        </p:nvCxnSpPr>
        <p:spPr>
          <a:xfrm flipV="1">
            <a:off x="5416428" y="4176230"/>
            <a:ext cx="6775572" cy="61413"/>
          </a:xfrm>
          <a:prstGeom prst="line">
            <a:avLst/>
          </a:prstGeom>
        </p:spPr>
        <p:style>
          <a:lnRef idx="3">
            <a:schemeClr val="dk1"/>
          </a:lnRef>
          <a:fillRef idx="0">
            <a:schemeClr val="dk1"/>
          </a:fillRef>
          <a:effectRef idx="2">
            <a:schemeClr val="dk1"/>
          </a:effectRef>
          <a:fontRef idx="minor">
            <a:schemeClr val="tx1"/>
          </a:fontRef>
        </p:style>
      </p:cxnSp>
      <p:cxnSp>
        <p:nvCxnSpPr>
          <p:cNvPr id="30" name="Прямая соединительная линия 29">
            <a:extLst>
              <a:ext uri="{FF2B5EF4-FFF2-40B4-BE49-F238E27FC236}">
                <a16:creationId xmlns:a16="http://schemas.microsoft.com/office/drawing/2014/main" id="{41328E83-4725-49BD-A313-337835CCDA31}"/>
              </a:ext>
            </a:extLst>
          </p:cNvPr>
          <p:cNvCxnSpPr>
            <a:cxnSpLocks/>
          </p:cNvCxnSpPr>
          <p:nvPr/>
        </p:nvCxnSpPr>
        <p:spPr>
          <a:xfrm>
            <a:off x="2881085" y="4229948"/>
            <a:ext cx="0" cy="2628052"/>
          </a:xfrm>
          <a:prstGeom prst="line">
            <a:avLst/>
          </a:prstGeom>
        </p:spPr>
        <p:style>
          <a:lnRef idx="3">
            <a:schemeClr val="dk1"/>
          </a:lnRef>
          <a:fillRef idx="0">
            <a:schemeClr val="dk1"/>
          </a:fillRef>
          <a:effectRef idx="2">
            <a:schemeClr val="dk1"/>
          </a:effectRef>
          <a:fontRef idx="minor">
            <a:schemeClr val="tx1"/>
          </a:fontRef>
        </p:style>
      </p:cxnSp>
      <p:cxnSp>
        <p:nvCxnSpPr>
          <p:cNvPr id="37" name="Прямая соединительная линия 36">
            <a:extLst>
              <a:ext uri="{FF2B5EF4-FFF2-40B4-BE49-F238E27FC236}">
                <a16:creationId xmlns:a16="http://schemas.microsoft.com/office/drawing/2014/main" id="{BB62C6E0-2C24-4953-80DA-F1C8BD1EEAEA}"/>
              </a:ext>
            </a:extLst>
          </p:cNvPr>
          <p:cNvCxnSpPr>
            <a:cxnSpLocks/>
          </p:cNvCxnSpPr>
          <p:nvPr/>
        </p:nvCxnSpPr>
        <p:spPr>
          <a:xfrm>
            <a:off x="9791447" y="4206936"/>
            <a:ext cx="0" cy="2628052"/>
          </a:xfrm>
          <a:prstGeom prst="line">
            <a:avLst/>
          </a:prstGeom>
        </p:spPr>
        <p:style>
          <a:lnRef idx="3">
            <a:schemeClr val="dk1"/>
          </a:lnRef>
          <a:fillRef idx="0">
            <a:schemeClr val="dk1"/>
          </a:fillRef>
          <a:effectRef idx="2">
            <a:schemeClr val="dk1"/>
          </a:effectRef>
          <a:fontRef idx="minor">
            <a:schemeClr val="tx1"/>
          </a:fontRef>
        </p:style>
      </p:cxnSp>
      <p:pic>
        <p:nvPicPr>
          <p:cNvPr id="38" name="Рисунок 37">
            <a:extLst>
              <a:ext uri="{FF2B5EF4-FFF2-40B4-BE49-F238E27FC236}">
                <a16:creationId xmlns:a16="http://schemas.microsoft.com/office/drawing/2014/main" id="{0298BE69-EC38-4B4B-926F-5038BE42B8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4778" y="4736082"/>
            <a:ext cx="1817322" cy="1977923"/>
          </a:xfrm>
          <a:prstGeom prst="rect">
            <a:avLst/>
          </a:prstGeom>
          <a:ln>
            <a:solidFill>
              <a:schemeClr val="bg2">
                <a:lumMod val="10000"/>
              </a:schemeClr>
            </a:solidFill>
          </a:ln>
        </p:spPr>
      </p:pic>
      <p:sp>
        <p:nvSpPr>
          <p:cNvPr id="40" name="TextBox 39">
            <a:extLst>
              <a:ext uri="{FF2B5EF4-FFF2-40B4-BE49-F238E27FC236}">
                <a16:creationId xmlns:a16="http://schemas.microsoft.com/office/drawing/2014/main" id="{0DF15E24-5A68-446E-A8CE-FBCEF3D5EE2C}"/>
              </a:ext>
            </a:extLst>
          </p:cNvPr>
          <p:cNvSpPr txBox="1"/>
          <p:nvPr/>
        </p:nvSpPr>
        <p:spPr>
          <a:xfrm>
            <a:off x="8220951" y="5643197"/>
            <a:ext cx="1013465" cy="923330"/>
          </a:xfrm>
          <a:prstGeom prst="rect">
            <a:avLst/>
          </a:prstGeom>
          <a:noFill/>
        </p:spPr>
        <p:txBody>
          <a:bodyPr wrap="square">
            <a:spAutoFit/>
          </a:bodyPr>
          <a:lstStyle/>
          <a:p>
            <a:r>
              <a:rPr lang="en-US" dirty="0"/>
              <a:t>Not victim’s twin</a:t>
            </a:r>
          </a:p>
        </p:txBody>
      </p:sp>
      <p:pic>
        <p:nvPicPr>
          <p:cNvPr id="21" name="Рисунок 20" descr="Изображение выглядит как мужчина, стоит, темный, брючный&#10;&#10;Автоматически созданное описание">
            <a:extLst>
              <a:ext uri="{FF2B5EF4-FFF2-40B4-BE49-F238E27FC236}">
                <a16:creationId xmlns:a16="http://schemas.microsoft.com/office/drawing/2014/main" id="{BC012D3B-F35F-4179-A012-EA2ADCE08B9A}"/>
              </a:ext>
            </a:extLst>
          </p:cNvPr>
          <p:cNvPicPr>
            <a:picLocks noChangeAspect="1"/>
          </p:cNvPicPr>
          <p:nvPr/>
        </p:nvPicPr>
        <p:blipFill rotWithShape="1">
          <a:blip r:embed="rId9">
            <a:extLst>
              <a:ext uri="{28A0092B-C50C-407E-A947-70E740481C1C}">
                <a14:useLocalDpi xmlns:a14="http://schemas.microsoft.com/office/drawing/2010/main" val="0"/>
              </a:ext>
            </a:extLst>
          </a:blip>
          <a:srcRect l="30195" r="29231"/>
          <a:stretch/>
        </p:blipFill>
        <p:spPr>
          <a:xfrm>
            <a:off x="4097188" y="1956871"/>
            <a:ext cx="572570" cy="1411163"/>
          </a:xfrm>
          <a:prstGeom prst="rect">
            <a:avLst/>
          </a:prstGeom>
          <a:ln w="28575">
            <a:solidFill>
              <a:srgbClr val="00B050"/>
            </a:solidFill>
          </a:ln>
        </p:spPr>
      </p:pic>
      <p:pic>
        <p:nvPicPr>
          <p:cNvPr id="22" name="Рисунок 21" descr="Изображение выглядит как одежда, человек, женщина, стоит&#10;&#10;Автоматически созданное описание">
            <a:extLst>
              <a:ext uri="{FF2B5EF4-FFF2-40B4-BE49-F238E27FC236}">
                <a16:creationId xmlns:a16="http://schemas.microsoft.com/office/drawing/2014/main" id="{8DD78DB3-535D-4117-8D23-8B325A4EBABA}"/>
              </a:ext>
            </a:extLst>
          </p:cNvPr>
          <p:cNvPicPr>
            <a:picLocks noChangeAspect="1"/>
          </p:cNvPicPr>
          <p:nvPr/>
        </p:nvPicPr>
        <p:blipFill rotWithShape="1">
          <a:blip r:embed="rId11">
            <a:extLst>
              <a:ext uri="{28A0092B-C50C-407E-A947-70E740481C1C}">
                <a14:useLocalDpi xmlns:a14="http://schemas.microsoft.com/office/drawing/2010/main" val="0"/>
              </a:ext>
            </a:extLst>
          </a:blip>
          <a:srcRect l="16599" r="26478"/>
          <a:stretch/>
        </p:blipFill>
        <p:spPr>
          <a:xfrm>
            <a:off x="4763083" y="2055813"/>
            <a:ext cx="517242" cy="1331550"/>
          </a:xfrm>
          <a:prstGeom prst="rect">
            <a:avLst/>
          </a:prstGeom>
          <a:ln w="28575">
            <a:solidFill>
              <a:srgbClr val="00B050"/>
            </a:solidFill>
          </a:ln>
        </p:spPr>
      </p:pic>
      <p:pic>
        <p:nvPicPr>
          <p:cNvPr id="24" name="Рисунок 23" descr="Изображение выглядит как человек, стоит, в позе&#10;&#10;Автоматически созданное описание">
            <a:extLst>
              <a:ext uri="{FF2B5EF4-FFF2-40B4-BE49-F238E27FC236}">
                <a16:creationId xmlns:a16="http://schemas.microsoft.com/office/drawing/2014/main" id="{F3BDF2D5-AAFD-4B3B-85D8-A9A48D312C9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060231" y="4998304"/>
            <a:ext cx="587138" cy="1567853"/>
          </a:xfrm>
          <a:prstGeom prst="rect">
            <a:avLst/>
          </a:prstGeom>
          <a:ln w="28575">
            <a:solidFill>
              <a:srgbClr val="00B050"/>
            </a:solidFill>
          </a:ln>
        </p:spPr>
      </p:pic>
      <p:pic>
        <p:nvPicPr>
          <p:cNvPr id="26" name="Объект 15" descr="Изображение выглядит как человек, галстук, мужчина, костюм&#10;&#10;Автоматически созданное описание">
            <a:extLst>
              <a:ext uri="{FF2B5EF4-FFF2-40B4-BE49-F238E27FC236}">
                <a16:creationId xmlns:a16="http://schemas.microsoft.com/office/drawing/2014/main" id="{23BC7389-8131-4775-8426-7B24BBEDA57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43099" y="2779151"/>
            <a:ext cx="410701" cy="1325563"/>
          </a:xfrm>
          <a:prstGeom prst="rect">
            <a:avLst/>
          </a:prstGeom>
          <a:ln w="28575">
            <a:solidFill>
              <a:srgbClr val="00B050"/>
            </a:solidFill>
          </a:ln>
        </p:spPr>
      </p:pic>
      <p:pic>
        <p:nvPicPr>
          <p:cNvPr id="27" name="Рисунок 26" descr="Изображение выглядит как человек, женщина, платье, одежда&#10;&#10;Автоматически созданное описание">
            <a:extLst>
              <a:ext uri="{FF2B5EF4-FFF2-40B4-BE49-F238E27FC236}">
                <a16:creationId xmlns:a16="http://schemas.microsoft.com/office/drawing/2014/main" id="{5993C341-9FC8-40C9-827D-F7A888ACBA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10924" y="1156193"/>
            <a:ext cx="635484" cy="1199345"/>
          </a:xfrm>
          <a:prstGeom prst="rect">
            <a:avLst/>
          </a:prstGeom>
          <a:ln w="28575">
            <a:solidFill>
              <a:srgbClr val="00B050"/>
            </a:solidFill>
          </a:ln>
        </p:spPr>
      </p:pic>
    </p:spTree>
    <p:extLst>
      <p:ext uri="{BB962C8B-B14F-4D97-AF65-F5344CB8AC3E}">
        <p14:creationId xmlns:p14="http://schemas.microsoft.com/office/powerpoint/2010/main" val="695816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E02A11-5CAE-4F72-917E-FA79EEA05BE3}"/>
              </a:ext>
            </a:extLst>
          </p:cNvPr>
          <p:cNvSpPr>
            <a:spLocks noGrp="1"/>
          </p:cNvSpPr>
          <p:nvPr>
            <p:ph type="title"/>
          </p:nvPr>
        </p:nvSpPr>
        <p:spPr/>
        <p:txBody>
          <a:bodyPr/>
          <a:lstStyle/>
          <a:p>
            <a:endParaRPr lang="ru-RU"/>
          </a:p>
        </p:txBody>
      </p:sp>
      <p:pic>
        <p:nvPicPr>
          <p:cNvPr id="2052" name="Picture 4" descr="BAR DE RETRO, Barcelona - Gracia - Restaurant Reviews, Photos &amp;amp; Phone  Number - Tripadvisor">
            <a:extLst>
              <a:ext uri="{FF2B5EF4-FFF2-40B4-BE49-F238E27FC236}">
                <a16:creationId xmlns:a16="http://schemas.microsoft.com/office/drawing/2014/main" id="{9E99B8CA-69CA-4DCB-85CD-32D279E574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22249"/>
            <a:ext cx="3273580" cy="3273580"/>
          </a:xfrm>
          <a:prstGeom prst="rect">
            <a:avLst/>
          </a:prstGeom>
          <a:noFill/>
          <a:extLst>
            <a:ext uri="{909E8E84-426E-40DD-AFC4-6F175D3DCCD1}">
              <a14:hiddenFill xmlns:a14="http://schemas.microsoft.com/office/drawing/2010/main">
                <a:solidFill>
                  <a:srgbClr val="FFFFFF"/>
                </a:solidFill>
              </a14:hiddenFill>
            </a:ext>
          </a:extLst>
        </p:spPr>
      </p:pic>
      <p:pic>
        <p:nvPicPr>
          <p:cNvPr id="5" name="Объект 4" descr="Социальные дистанЦинг со сплошной заливкой">
            <a:extLst>
              <a:ext uri="{FF2B5EF4-FFF2-40B4-BE49-F238E27FC236}">
                <a16:creationId xmlns:a16="http://schemas.microsoft.com/office/drawing/2014/main" id="{D762F862-4103-410D-9E0A-276370919ED1}"/>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54580" y="3338629"/>
            <a:ext cx="914400" cy="914400"/>
          </a:xfrm>
        </p:spPr>
      </p:pic>
      <p:pic>
        <p:nvPicPr>
          <p:cNvPr id="2054" name="Picture 6" descr="150,142 Beach Night Stock Photos, Pictures &amp;amp; Royalty-Free Images - iStock">
            <a:extLst>
              <a:ext uri="{FF2B5EF4-FFF2-40B4-BE49-F238E27FC236}">
                <a16:creationId xmlns:a16="http://schemas.microsoft.com/office/drawing/2014/main" id="{DC50251F-5382-46C1-90C4-FD86661C44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0635" y="508521"/>
            <a:ext cx="3803865" cy="2535910"/>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D85A9482-8468-4E3B-86CB-4588335D76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91447" y="2453966"/>
            <a:ext cx="1019935" cy="1110069"/>
          </a:xfrm>
          <a:prstGeom prst="rect">
            <a:avLst/>
          </a:prstGeom>
          <a:ln>
            <a:solidFill>
              <a:schemeClr val="bg2">
                <a:lumMod val="10000"/>
              </a:schemeClr>
            </a:solidFill>
          </a:ln>
        </p:spPr>
      </p:pic>
      <p:pic>
        <p:nvPicPr>
          <p:cNvPr id="9" name="Рисунок 8" descr="Младенец со сплошной заливкой">
            <a:extLst>
              <a:ext uri="{FF2B5EF4-FFF2-40B4-BE49-F238E27FC236}">
                <a16:creationId xmlns:a16="http://schemas.microsoft.com/office/drawing/2014/main" id="{F469837C-D411-482F-AB21-E0115CBFF2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2011" y="5303557"/>
            <a:ext cx="914400" cy="914400"/>
          </a:xfrm>
          <a:prstGeom prst="rect">
            <a:avLst/>
          </a:prstGeom>
        </p:spPr>
      </p:pic>
      <p:pic>
        <p:nvPicPr>
          <p:cNvPr id="13" name="Рисунок 12" descr="Изображение выглядит как мужчина, стоит, темный, брючный&#10;&#10;Автоматически созданное описание">
            <a:extLst>
              <a:ext uri="{FF2B5EF4-FFF2-40B4-BE49-F238E27FC236}">
                <a16:creationId xmlns:a16="http://schemas.microsoft.com/office/drawing/2014/main" id="{CC7BCEAA-909B-4715-99A0-11928FA70979}"/>
              </a:ext>
            </a:extLst>
          </p:cNvPr>
          <p:cNvPicPr>
            <a:picLocks noChangeAspect="1"/>
          </p:cNvPicPr>
          <p:nvPr/>
        </p:nvPicPr>
        <p:blipFill rotWithShape="1">
          <a:blip r:embed="rId9">
            <a:extLst>
              <a:ext uri="{28A0092B-C50C-407E-A947-70E740481C1C}">
                <a14:useLocalDpi xmlns:a14="http://schemas.microsoft.com/office/drawing/2010/main" val="0"/>
              </a:ext>
            </a:extLst>
          </a:blip>
          <a:srcRect l="30195" r="29231"/>
          <a:stretch/>
        </p:blipFill>
        <p:spPr>
          <a:xfrm>
            <a:off x="499759" y="5005952"/>
            <a:ext cx="676882" cy="1668251"/>
          </a:xfrm>
          <a:prstGeom prst="rect">
            <a:avLst/>
          </a:prstGeom>
        </p:spPr>
      </p:pic>
      <p:pic>
        <p:nvPicPr>
          <p:cNvPr id="14" name="Рисунок 13" descr="Изображение выглядит как человек, женщина, платье, одежда&#10;&#10;Автоматически созданное описание">
            <a:extLst>
              <a:ext uri="{FF2B5EF4-FFF2-40B4-BE49-F238E27FC236}">
                <a16:creationId xmlns:a16="http://schemas.microsoft.com/office/drawing/2014/main" id="{D65F9AE5-8D26-4010-B8A1-2D282C3941A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47917" y="5005952"/>
            <a:ext cx="834085" cy="1574165"/>
          </a:xfrm>
          <a:prstGeom prst="rect">
            <a:avLst/>
          </a:prstGeom>
        </p:spPr>
      </p:pic>
      <p:sp>
        <p:nvSpPr>
          <p:cNvPr id="10" name="Молния 9">
            <a:extLst>
              <a:ext uri="{FF2B5EF4-FFF2-40B4-BE49-F238E27FC236}">
                <a16:creationId xmlns:a16="http://schemas.microsoft.com/office/drawing/2014/main" id="{31697C49-FF54-4C90-9A9D-EA009C6459BD}"/>
              </a:ext>
            </a:extLst>
          </p:cNvPr>
          <p:cNvSpPr/>
          <p:nvPr/>
        </p:nvSpPr>
        <p:spPr>
          <a:xfrm rot="1167840">
            <a:off x="949930" y="4910173"/>
            <a:ext cx="678174" cy="1252031"/>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a:extLst>
              <a:ext uri="{FF2B5EF4-FFF2-40B4-BE49-F238E27FC236}">
                <a16:creationId xmlns:a16="http://schemas.microsoft.com/office/drawing/2014/main" id="{C3F12A5B-F8E8-487E-A667-69AD8C7277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5764" y="4589558"/>
            <a:ext cx="1817322" cy="1977923"/>
          </a:xfrm>
          <a:prstGeom prst="rect">
            <a:avLst/>
          </a:prstGeom>
          <a:ln>
            <a:solidFill>
              <a:schemeClr val="bg2">
                <a:lumMod val="10000"/>
              </a:schemeClr>
            </a:solidFill>
          </a:ln>
        </p:spPr>
      </p:pic>
      <p:sp>
        <p:nvSpPr>
          <p:cNvPr id="18" name="TextBox 17">
            <a:extLst>
              <a:ext uri="{FF2B5EF4-FFF2-40B4-BE49-F238E27FC236}">
                <a16:creationId xmlns:a16="http://schemas.microsoft.com/office/drawing/2014/main" id="{A5A39CB0-098F-4761-AB12-F2AF4BEBE3B6}"/>
              </a:ext>
            </a:extLst>
          </p:cNvPr>
          <p:cNvSpPr txBox="1"/>
          <p:nvPr/>
        </p:nvSpPr>
        <p:spPr>
          <a:xfrm>
            <a:off x="4451580" y="6461474"/>
            <a:ext cx="1013465" cy="369332"/>
          </a:xfrm>
          <a:prstGeom prst="rect">
            <a:avLst/>
          </a:prstGeom>
          <a:noFill/>
        </p:spPr>
        <p:txBody>
          <a:bodyPr wrap="square">
            <a:spAutoFit/>
          </a:bodyPr>
          <a:lstStyle/>
          <a:p>
            <a:r>
              <a:rPr lang="en-US" dirty="0"/>
              <a:t>Younger</a:t>
            </a:r>
          </a:p>
        </p:txBody>
      </p:sp>
      <p:sp>
        <p:nvSpPr>
          <p:cNvPr id="19" name="TextBox 18">
            <a:extLst>
              <a:ext uri="{FF2B5EF4-FFF2-40B4-BE49-F238E27FC236}">
                <a16:creationId xmlns:a16="http://schemas.microsoft.com/office/drawing/2014/main" id="{CB34345D-FF49-48BE-A7D7-F7D056C26F6E}"/>
              </a:ext>
            </a:extLst>
          </p:cNvPr>
          <p:cNvSpPr txBox="1"/>
          <p:nvPr/>
        </p:nvSpPr>
        <p:spPr>
          <a:xfrm>
            <a:off x="3944848" y="4268625"/>
            <a:ext cx="1013465" cy="369332"/>
          </a:xfrm>
          <a:prstGeom prst="rect">
            <a:avLst/>
          </a:prstGeom>
          <a:noFill/>
        </p:spPr>
        <p:txBody>
          <a:bodyPr wrap="square">
            <a:spAutoFit/>
          </a:bodyPr>
          <a:lstStyle/>
          <a:p>
            <a:r>
              <a:rPr lang="en-US" dirty="0"/>
              <a:t>Older</a:t>
            </a:r>
          </a:p>
        </p:txBody>
      </p:sp>
      <p:cxnSp>
        <p:nvCxnSpPr>
          <p:cNvPr id="15" name="Прямая соединительная линия 14">
            <a:extLst>
              <a:ext uri="{FF2B5EF4-FFF2-40B4-BE49-F238E27FC236}">
                <a16:creationId xmlns:a16="http://schemas.microsoft.com/office/drawing/2014/main" id="{37488287-C1D4-4780-A9D7-C1FA6387971D}"/>
              </a:ext>
            </a:extLst>
          </p:cNvPr>
          <p:cNvCxnSpPr>
            <a:cxnSpLocks/>
          </p:cNvCxnSpPr>
          <p:nvPr/>
        </p:nvCxnSpPr>
        <p:spPr>
          <a:xfrm>
            <a:off x="5384800" y="0"/>
            <a:ext cx="80245" cy="6830806"/>
          </a:xfrm>
          <a:prstGeom prst="line">
            <a:avLst/>
          </a:prstGeom>
        </p:spPr>
        <p:style>
          <a:lnRef idx="3">
            <a:schemeClr val="dk1"/>
          </a:lnRef>
          <a:fillRef idx="0">
            <a:schemeClr val="dk1"/>
          </a:fillRef>
          <a:effectRef idx="2">
            <a:schemeClr val="dk1"/>
          </a:effectRef>
          <a:fontRef idx="minor">
            <a:schemeClr val="tx1"/>
          </a:fontRef>
        </p:style>
      </p:cxnSp>
      <p:cxnSp>
        <p:nvCxnSpPr>
          <p:cNvPr id="23" name="Прямая соединительная линия 22">
            <a:extLst>
              <a:ext uri="{FF2B5EF4-FFF2-40B4-BE49-F238E27FC236}">
                <a16:creationId xmlns:a16="http://schemas.microsoft.com/office/drawing/2014/main" id="{FC3C1A2D-799B-4DA3-B05B-568EF8FF2052}"/>
              </a:ext>
            </a:extLst>
          </p:cNvPr>
          <p:cNvCxnSpPr>
            <a:cxnSpLocks/>
          </p:cNvCxnSpPr>
          <p:nvPr/>
        </p:nvCxnSpPr>
        <p:spPr>
          <a:xfrm>
            <a:off x="0" y="4229948"/>
            <a:ext cx="5424922" cy="23081"/>
          </a:xfrm>
          <a:prstGeom prst="line">
            <a:avLst/>
          </a:prstGeom>
        </p:spPr>
        <p:style>
          <a:lnRef idx="3">
            <a:schemeClr val="dk1"/>
          </a:lnRef>
          <a:fillRef idx="0">
            <a:schemeClr val="dk1"/>
          </a:fillRef>
          <a:effectRef idx="2">
            <a:schemeClr val="dk1"/>
          </a:effectRef>
          <a:fontRef idx="minor">
            <a:schemeClr val="tx1"/>
          </a:fontRef>
        </p:style>
      </p:cxnSp>
      <p:cxnSp>
        <p:nvCxnSpPr>
          <p:cNvPr id="25" name="Прямая соединительная линия 24">
            <a:extLst>
              <a:ext uri="{FF2B5EF4-FFF2-40B4-BE49-F238E27FC236}">
                <a16:creationId xmlns:a16="http://schemas.microsoft.com/office/drawing/2014/main" id="{021E411B-36E2-479A-956B-376F79214980}"/>
              </a:ext>
            </a:extLst>
          </p:cNvPr>
          <p:cNvCxnSpPr>
            <a:cxnSpLocks/>
          </p:cNvCxnSpPr>
          <p:nvPr/>
        </p:nvCxnSpPr>
        <p:spPr>
          <a:xfrm flipV="1">
            <a:off x="5416428" y="4176230"/>
            <a:ext cx="6775572" cy="61413"/>
          </a:xfrm>
          <a:prstGeom prst="line">
            <a:avLst/>
          </a:prstGeom>
        </p:spPr>
        <p:style>
          <a:lnRef idx="3">
            <a:schemeClr val="dk1"/>
          </a:lnRef>
          <a:fillRef idx="0">
            <a:schemeClr val="dk1"/>
          </a:fillRef>
          <a:effectRef idx="2">
            <a:schemeClr val="dk1"/>
          </a:effectRef>
          <a:fontRef idx="minor">
            <a:schemeClr val="tx1"/>
          </a:fontRef>
        </p:style>
      </p:cxnSp>
      <p:cxnSp>
        <p:nvCxnSpPr>
          <p:cNvPr id="30" name="Прямая соединительная линия 29">
            <a:extLst>
              <a:ext uri="{FF2B5EF4-FFF2-40B4-BE49-F238E27FC236}">
                <a16:creationId xmlns:a16="http://schemas.microsoft.com/office/drawing/2014/main" id="{41328E83-4725-49BD-A313-337835CCDA31}"/>
              </a:ext>
            </a:extLst>
          </p:cNvPr>
          <p:cNvCxnSpPr>
            <a:cxnSpLocks/>
          </p:cNvCxnSpPr>
          <p:nvPr/>
        </p:nvCxnSpPr>
        <p:spPr>
          <a:xfrm>
            <a:off x="2881085" y="4229948"/>
            <a:ext cx="0" cy="2628052"/>
          </a:xfrm>
          <a:prstGeom prst="line">
            <a:avLst/>
          </a:prstGeom>
        </p:spPr>
        <p:style>
          <a:lnRef idx="3">
            <a:schemeClr val="dk1"/>
          </a:lnRef>
          <a:fillRef idx="0">
            <a:schemeClr val="dk1"/>
          </a:fillRef>
          <a:effectRef idx="2">
            <a:schemeClr val="dk1"/>
          </a:effectRef>
          <a:fontRef idx="minor">
            <a:schemeClr val="tx1"/>
          </a:fontRef>
        </p:style>
      </p:cxnSp>
      <p:cxnSp>
        <p:nvCxnSpPr>
          <p:cNvPr id="37" name="Прямая соединительная линия 36">
            <a:extLst>
              <a:ext uri="{FF2B5EF4-FFF2-40B4-BE49-F238E27FC236}">
                <a16:creationId xmlns:a16="http://schemas.microsoft.com/office/drawing/2014/main" id="{BB62C6E0-2C24-4953-80DA-F1C8BD1EEAEA}"/>
              </a:ext>
            </a:extLst>
          </p:cNvPr>
          <p:cNvCxnSpPr>
            <a:cxnSpLocks/>
          </p:cNvCxnSpPr>
          <p:nvPr/>
        </p:nvCxnSpPr>
        <p:spPr>
          <a:xfrm>
            <a:off x="9791447" y="4206936"/>
            <a:ext cx="0" cy="2628052"/>
          </a:xfrm>
          <a:prstGeom prst="line">
            <a:avLst/>
          </a:prstGeom>
        </p:spPr>
        <p:style>
          <a:lnRef idx="3">
            <a:schemeClr val="dk1"/>
          </a:lnRef>
          <a:fillRef idx="0">
            <a:schemeClr val="dk1"/>
          </a:fillRef>
          <a:effectRef idx="2">
            <a:schemeClr val="dk1"/>
          </a:effectRef>
          <a:fontRef idx="minor">
            <a:schemeClr val="tx1"/>
          </a:fontRef>
        </p:style>
      </p:cxnSp>
      <p:pic>
        <p:nvPicPr>
          <p:cNvPr id="38" name="Рисунок 37">
            <a:extLst>
              <a:ext uri="{FF2B5EF4-FFF2-40B4-BE49-F238E27FC236}">
                <a16:creationId xmlns:a16="http://schemas.microsoft.com/office/drawing/2014/main" id="{0298BE69-EC38-4B4B-926F-5038BE42B8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4778" y="4736082"/>
            <a:ext cx="1817322" cy="1977923"/>
          </a:xfrm>
          <a:prstGeom prst="rect">
            <a:avLst/>
          </a:prstGeom>
          <a:ln>
            <a:solidFill>
              <a:schemeClr val="bg2">
                <a:lumMod val="10000"/>
              </a:schemeClr>
            </a:solidFill>
          </a:ln>
        </p:spPr>
      </p:pic>
      <p:sp>
        <p:nvSpPr>
          <p:cNvPr id="40" name="TextBox 39">
            <a:extLst>
              <a:ext uri="{FF2B5EF4-FFF2-40B4-BE49-F238E27FC236}">
                <a16:creationId xmlns:a16="http://schemas.microsoft.com/office/drawing/2014/main" id="{0DF15E24-5A68-446E-A8CE-FBCEF3D5EE2C}"/>
              </a:ext>
            </a:extLst>
          </p:cNvPr>
          <p:cNvSpPr txBox="1"/>
          <p:nvPr/>
        </p:nvSpPr>
        <p:spPr>
          <a:xfrm>
            <a:off x="8220951" y="5643197"/>
            <a:ext cx="1013465" cy="923330"/>
          </a:xfrm>
          <a:prstGeom prst="rect">
            <a:avLst/>
          </a:prstGeom>
          <a:noFill/>
        </p:spPr>
        <p:txBody>
          <a:bodyPr wrap="square">
            <a:spAutoFit/>
          </a:bodyPr>
          <a:lstStyle/>
          <a:p>
            <a:r>
              <a:rPr lang="en-US" dirty="0"/>
              <a:t>Not victim’s twin</a:t>
            </a:r>
          </a:p>
        </p:txBody>
      </p:sp>
      <p:pic>
        <p:nvPicPr>
          <p:cNvPr id="21" name="Рисунок 20" descr="Изображение выглядит как мужчина, стоит, темный, брючный&#10;&#10;Автоматически созданное описание">
            <a:extLst>
              <a:ext uri="{FF2B5EF4-FFF2-40B4-BE49-F238E27FC236}">
                <a16:creationId xmlns:a16="http://schemas.microsoft.com/office/drawing/2014/main" id="{BC012D3B-F35F-4179-A012-EA2ADCE08B9A}"/>
              </a:ext>
            </a:extLst>
          </p:cNvPr>
          <p:cNvPicPr>
            <a:picLocks noChangeAspect="1"/>
          </p:cNvPicPr>
          <p:nvPr/>
        </p:nvPicPr>
        <p:blipFill rotWithShape="1">
          <a:blip r:embed="rId9">
            <a:extLst>
              <a:ext uri="{28A0092B-C50C-407E-A947-70E740481C1C}">
                <a14:useLocalDpi xmlns:a14="http://schemas.microsoft.com/office/drawing/2010/main" val="0"/>
              </a:ext>
            </a:extLst>
          </a:blip>
          <a:srcRect l="30195" r="29231"/>
          <a:stretch/>
        </p:blipFill>
        <p:spPr>
          <a:xfrm>
            <a:off x="4097188" y="1956871"/>
            <a:ext cx="572570" cy="1411163"/>
          </a:xfrm>
          <a:prstGeom prst="rect">
            <a:avLst/>
          </a:prstGeom>
          <a:ln w="28575">
            <a:solidFill>
              <a:srgbClr val="00B050"/>
            </a:solidFill>
          </a:ln>
        </p:spPr>
      </p:pic>
      <p:pic>
        <p:nvPicPr>
          <p:cNvPr id="22" name="Рисунок 21" descr="Изображение выглядит как одежда, человек, женщина, стоит&#10;&#10;Автоматически созданное описание">
            <a:extLst>
              <a:ext uri="{FF2B5EF4-FFF2-40B4-BE49-F238E27FC236}">
                <a16:creationId xmlns:a16="http://schemas.microsoft.com/office/drawing/2014/main" id="{8DD78DB3-535D-4117-8D23-8B325A4EBABA}"/>
              </a:ext>
            </a:extLst>
          </p:cNvPr>
          <p:cNvPicPr>
            <a:picLocks noChangeAspect="1"/>
          </p:cNvPicPr>
          <p:nvPr/>
        </p:nvPicPr>
        <p:blipFill rotWithShape="1">
          <a:blip r:embed="rId11">
            <a:extLst>
              <a:ext uri="{28A0092B-C50C-407E-A947-70E740481C1C}">
                <a14:useLocalDpi xmlns:a14="http://schemas.microsoft.com/office/drawing/2010/main" val="0"/>
              </a:ext>
            </a:extLst>
          </a:blip>
          <a:srcRect l="16599" r="26478"/>
          <a:stretch/>
        </p:blipFill>
        <p:spPr>
          <a:xfrm>
            <a:off x="4763083" y="2055813"/>
            <a:ext cx="517242" cy="1331550"/>
          </a:xfrm>
          <a:prstGeom prst="rect">
            <a:avLst/>
          </a:prstGeom>
          <a:ln w="28575">
            <a:solidFill>
              <a:srgbClr val="00B050"/>
            </a:solidFill>
          </a:ln>
        </p:spPr>
      </p:pic>
      <p:pic>
        <p:nvPicPr>
          <p:cNvPr id="24" name="Рисунок 23" descr="Изображение выглядит как человек, стоит, в позе&#10;&#10;Автоматически созданное описание">
            <a:extLst>
              <a:ext uri="{FF2B5EF4-FFF2-40B4-BE49-F238E27FC236}">
                <a16:creationId xmlns:a16="http://schemas.microsoft.com/office/drawing/2014/main" id="{F3BDF2D5-AAFD-4B3B-85D8-A9A48D312C9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060231" y="4998304"/>
            <a:ext cx="587138" cy="1567853"/>
          </a:xfrm>
          <a:prstGeom prst="rect">
            <a:avLst/>
          </a:prstGeom>
          <a:ln w="28575">
            <a:solidFill>
              <a:srgbClr val="00B050"/>
            </a:solidFill>
          </a:ln>
        </p:spPr>
      </p:pic>
      <p:pic>
        <p:nvPicPr>
          <p:cNvPr id="26" name="Объект 15" descr="Изображение выглядит как человек, галстук, мужчина, костюм&#10;&#10;Автоматически созданное описание">
            <a:extLst>
              <a:ext uri="{FF2B5EF4-FFF2-40B4-BE49-F238E27FC236}">
                <a16:creationId xmlns:a16="http://schemas.microsoft.com/office/drawing/2014/main" id="{23BC7389-8131-4775-8426-7B24BBEDA57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43099" y="2779151"/>
            <a:ext cx="410701" cy="1325563"/>
          </a:xfrm>
          <a:prstGeom prst="rect">
            <a:avLst/>
          </a:prstGeom>
          <a:ln w="28575">
            <a:solidFill>
              <a:srgbClr val="00B050"/>
            </a:solidFill>
          </a:ln>
        </p:spPr>
      </p:pic>
      <p:pic>
        <p:nvPicPr>
          <p:cNvPr id="27" name="Рисунок 26" descr="Изображение выглядит как человек, женщина, платье, одежда&#10;&#10;Автоматически созданное описание">
            <a:extLst>
              <a:ext uri="{FF2B5EF4-FFF2-40B4-BE49-F238E27FC236}">
                <a16:creationId xmlns:a16="http://schemas.microsoft.com/office/drawing/2014/main" id="{5993C341-9FC8-40C9-827D-F7A888ACBA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10924" y="1156193"/>
            <a:ext cx="635484" cy="1199345"/>
          </a:xfrm>
          <a:prstGeom prst="rect">
            <a:avLst/>
          </a:prstGeom>
          <a:ln w="28575">
            <a:solidFill>
              <a:srgbClr val="00B050"/>
            </a:solidFill>
          </a:ln>
        </p:spPr>
      </p:pic>
      <p:sp>
        <p:nvSpPr>
          <p:cNvPr id="28" name="Прямоугольник 27">
            <a:extLst>
              <a:ext uri="{FF2B5EF4-FFF2-40B4-BE49-F238E27FC236}">
                <a16:creationId xmlns:a16="http://schemas.microsoft.com/office/drawing/2014/main" id="{97BE4316-08A7-4605-A1B5-766CECA81E0C}"/>
              </a:ext>
            </a:extLst>
          </p:cNvPr>
          <p:cNvSpPr/>
          <p:nvPr/>
        </p:nvSpPr>
        <p:spPr>
          <a:xfrm>
            <a:off x="6250728" y="4382145"/>
            <a:ext cx="2983687" cy="2500583"/>
          </a:xfrm>
          <a:prstGeom prst="rect">
            <a:avLst/>
          </a:prstGeom>
          <a:noFill/>
          <a:ln w="381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1211006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E02A11-5CAE-4F72-917E-FA79EEA05BE3}"/>
              </a:ext>
            </a:extLst>
          </p:cNvPr>
          <p:cNvSpPr>
            <a:spLocks noGrp="1"/>
          </p:cNvSpPr>
          <p:nvPr>
            <p:ph type="title"/>
          </p:nvPr>
        </p:nvSpPr>
        <p:spPr/>
        <p:txBody>
          <a:bodyPr/>
          <a:lstStyle/>
          <a:p>
            <a:endParaRPr lang="ru-RU"/>
          </a:p>
        </p:txBody>
      </p:sp>
      <p:pic>
        <p:nvPicPr>
          <p:cNvPr id="2052" name="Picture 4" descr="BAR DE RETRO, Barcelona - Gracia - Restaurant Reviews, Photos &amp;amp; Phone  Number - Tripadvisor">
            <a:extLst>
              <a:ext uri="{FF2B5EF4-FFF2-40B4-BE49-F238E27FC236}">
                <a16:creationId xmlns:a16="http://schemas.microsoft.com/office/drawing/2014/main" id="{9E99B8CA-69CA-4DCB-85CD-32D279E574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22249"/>
            <a:ext cx="3273580" cy="3273580"/>
          </a:xfrm>
          <a:prstGeom prst="rect">
            <a:avLst/>
          </a:prstGeom>
          <a:noFill/>
          <a:extLst>
            <a:ext uri="{909E8E84-426E-40DD-AFC4-6F175D3DCCD1}">
              <a14:hiddenFill xmlns:a14="http://schemas.microsoft.com/office/drawing/2010/main">
                <a:solidFill>
                  <a:srgbClr val="FFFFFF"/>
                </a:solidFill>
              </a14:hiddenFill>
            </a:ext>
          </a:extLst>
        </p:spPr>
      </p:pic>
      <p:pic>
        <p:nvPicPr>
          <p:cNvPr id="5" name="Объект 4" descr="Социальные дистанЦинг со сплошной заливкой">
            <a:extLst>
              <a:ext uri="{FF2B5EF4-FFF2-40B4-BE49-F238E27FC236}">
                <a16:creationId xmlns:a16="http://schemas.microsoft.com/office/drawing/2014/main" id="{D762F862-4103-410D-9E0A-276370919ED1}"/>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54580" y="3338629"/>
            <a:ext cx="914400" cy="914400"/>
          </a:xfrm>
        </p:spPr>
      </p:pic>
      <p:pic>
        <p:nvPicPr>
          <p:cNvPr id="2054" name="Picture 6" descr="150,142 Beach Night Stock Photos, Pictures &amp;amp; Royalty-Free Images - iStock">
            <a:extLst>
              <a:ext uri="{FF2B5EF4-FFF2-40B4-BE49-F238E27FC236}">
                <a16:creationId xmlns:a16="http://schemas.microsoft.com/office/drawing/2014/main" id="{DC50251F-5382-46C1-90C4-FD86661C44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0635" y="508521"/>
            <a:ext cx="3803865" cy="2535910"/>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D85A9482-8468-4E3B-86CB-4588335D76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91447" y="2453966"/>
            <a:ext cx="1019935" cy="1110069"/>
          </a:xfrm>
          <a:prstGeom prst="rect">
            <a:avLst/>
          </a:prstGeom>
          <a:ln>
            <a:solidFill>
              <a:schemeClr val="bg2">
                <a:lumMod val="10000"/>
              </a:schemeClr>
            </a:solidFill>
          </a:ln>
        </p:spPr>
      </p:pic>
      <p:pic>
        <p:nvPicPr>
          <p:cNvPr id="9" name="Рисунок 8" descr="Младенец со сплошной заливкой">
            <a:extLst>
              <a:ext uri="{FF2B5EF4-FFF2-40B4-BE49-F238E27FC236}">
                <a16:creationId xmlns:a16="http://schemas.microsoft.com/office/drawing/2014/main" id="{F469837C-D411-482F-AB21-E0115CBFF2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2011" y="5303557"/>
            <a:ext cx="914400" cy="914400"/>
          </a:xfrm>
          <a:prstGeom prst="rect">
            <a:avLst/>
          </a:prstGeom>
        </p:spPr>
      </p:pic>
      <p:pic>
        <p:nvPicPr>
          <p:cNvPr id="13" name="Рисунок 12" descr="Изображение выглядит как мужчина, стоит, темный, брючный&#10;&#10;Автоматически созданное описание">
            <a:extLst>
              <a:ext uri="{FF2B5EF4-FFF2-40B4-BE49-F238E27FC236}">
                <a16:creationId xmlns:a16="http://schemas.microsoft.com/office/drawing/2014/main" id="{CC7BCEAA-909B-4715-99A0-11928FA70979}"/>
              </a:ext>
            </a:extLst>
          </p:cNvPr>
          <p:cNvPicPr>
            <a:picLocks noChangeAspect="1"/>
          </p:cNvPicPr>
          <p:nvPr/>
        </p:nvPicPr>
        <p:blipFill rotWithShape="1">
          <a:blip r:embed="rId9">
            <a:extLst>
              <a:ext uri="{28A0092B-C50C-407E-A947-70E740481C1C}">
                <a14:useLocalDpi xmlns:a14="http://schemas.microsoft.com/office/drawing/2010/main" val="0"/>
              </a:ext>
            </a:extLst>
          </a:blip>
          <a:srcRect l="30195" r="29231"/>
          <a:stretch/>
        </p:blipFill>
        <p:spPr>
          <a:xfrm>
            <a:off x="499759" y="5005952"/>
            <a:ext cx="676882" cy="1668251"/>
          </a:xfrm>
          <a:prstGeom prst="rect">
            <a:avLst/>
          </a:prstGeom>
        </p:spPr>
      </p:pic>
      <p:pic>
        <p:nvPicPr>
          <p:cNvPr id="14" name="Рисунок 13" descr="Изображение выглядит как человек, женщина, платье, одежда&#10;&#10;Автоматически созданное описание">
            <a:extLst>
              <a:ext uri="{FF2B5EF4-FFF2-40B4-BE49-F238E27FC236}">
                <a16:creationId xmlns:a16="http://schemas.microsoft.com/office/drawing/2014/main" id="{D65F9AE5-8D26-4010-B8A1-2D282C3941A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47917" y="5005952"/>
            <a:ext cx="834085" cy="1574165"/>
          </a:xfrm>
          <a:prstGeom prst="rect">
            <a:avLst/>
          </a:prstGeom>
        </p:spPr>
      </p:pic>
      <p:sp>
        <p:nvSpPr>
          <p:cNvPr id="10" name="Молния 9">
            <a:extLst>
              <a:ext uri="{FF2B5EF4-FFF2-40B4-BE49-F238E27FC236}">
                <a16:creationId xmlns:a16="http://schemas.microsoft.com/office/drawing/2014/main" id="{31697C49-FF54-4C90-9A9D-EA009C6459BD}"/>
              </a:ext>
            </a:extLst>
          </p:cNvPr>
          <p:cNvSpPr/>
          <p:nvPr/>
        </p:nvSpPr>
        <p:spPr>
          <a:xfrm rot="1167840">
            <a:off x="949930" y="4910173"/>
            <a:ext cx="678174" cy="1252031"/>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a:extLst>
              <a:ext uri="{FF2B5EF4-FFF2-40B4-BE49-F238E27FC236}">
                <a16:creationId xmlns:a16="http://schemas.microsoft.com/office/drawing/2014/main" id="{C3F12A5B-F8E8-487E-A667-69AD8C7277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5764" y="4589558"/>
            <a:ext cx="1817322" cy="1977923"/>
          </a:xfrm>
          <a:prstGeom prst="rect">
            <a:avLst/>
          </a:prstGeom>
          <a:ln>
            <a:solidFill>
              <a:schemeClr val="bg2">
                <a:lumMod val="10000"/>
              </a:schemeClr>
            </a:solidFill>
          </a:ln>
        </p:spPr>
      </p:pic>
      <p:sp>
        <p:nvSpPr>
          <p:cNvPr id="18" name="TextBox 17">
            <a:extLst>
              <a:ext uri="{FF2B5EF4-FFF2-40B4-BE49-F238E27FC236}">
                <a16:creationId xmlns:a16="http://schemas.microsoft.com/office/drawing/2014/main" id="{A5A39CB0-098F-4761-AB12-F2AF4BEBE3B6}"/>
              </a:ext>
            </a:extLst>
          </p:cNvPr>
          <p:cNvSpPr txBox="1"/>
          <p:nvPr/>
        </p:nvSpPr>
        <p:spPr>
          <a:xfrm>
            <a:off x="4451580" y="6461474"/>
            <a:ext cx="1013465" cy="369332"/>
          </a:xfrm>
          <a:prstGeom prst="rect">
            <a:avLst/>
          </a:prstGeom>
          <a:noFill/>
        </p:spPr>
        <p:txBody>
          <a:bodyPr wrap="square">
            <a:spAutoFit/>
          </a:bodyPr>
          <a:lstStyle/>
          <a:p>
            <a:r>
              <a:rPr lang="en-US" dirty="0"/>
              <a:t>Younger</a:t>
            </a:r>
          </a:p>
        </p:txBody>
      </p:sp>
      <p:sp>
        <p:nvSpPr>
          <p:cNvPr id="19" name="TextBox 18">
            <a:extLst>
              <a:ext uri="{FF2B5EF4-FFF2-40B4-BE49-F238E27FC236}">
                <a16:creationId xmlns:a16="http://schemas.microsoft.com/office/drawing/2014/main" id="{CB34345D-FF49-48BE-A7D7-F7D056C26F6E}"/>
              </a:ext>
            </a:extLst>
          </p:cNvPr>
          <p:cNvSpPr txBox="1"/>
          <p:nvPr/>
        </p:nvSpPr>
        <p:spPr>
          <a:xfrm>
            <a:off x="3944848" y="4268625"/>
            <a:ext cx="1013465" cy="369332"/>
          </a:xfrm>
          <a:prstGeom prst="rect">
            <a:avLst/>
          </a:prstGeom>
          <a:noFill/>
        </p:spPr>
        <p:txBody>
          <a:bodyPr wrap="square">
            <a:spAutoFit/>
          </a:bodyPr>
          <a:lstStyle/>
          <a:p>
            <a:r>
              <a:rPr lang="en-US" dirty="0"/>
              <a:t>Older</a:t>
            </a:r>
          </a:p>
        </p:txBody>
      </p:sp>
      <p:cxnSp>
        <p:nvCxnSpPr>
          <p:cNvPr id="15" name="Прямая соединительная линия 14">
            <a:extLst>
              <a:ext uri="{FF2B5EF4-FFF2-40B4-BE49-F238E27FC236}">
                <a16:creationId xmlns:a16="http://schemas.microsoft.com/office/drawing/2014/main" id="{37488287-C1D4-4780-A9D7-C1FA6387971D}"/>
              </a:ext>
            </a:extLst>
          </p:cNvPr>
          <p:cNvCxnSpPr>
            <a:cxnSpLocks/>
          </p:cNvCxnSpPr>
          <p:nvPr/>
        </p:nvCxnSpPr>
        <p:spPr>
          <a:xfrm>
            <a:off x="5384800" y="0"/>
            <a:ext cx="80245" cy="6830806"/>
          </a:xfrm>
          <a:prstGeom prst="line">
            <a:avLst/>
          </a:prstGeom>
        </p:spPr>
        <p:style>
          <a:lnRef idx="3">
            <a:schemeClr val="dk1"/>
          </a:lnRef>
          <a:fillRef idx="0">
            <a:schemeClr val="dk1"/>
          </a:fillRef>
          <a:effectRef idx="2">
            <a:schemeClr val="dk1"/>
          </a:effectRef>
          <a:fontRef idx="minor">
            <a:schemeClr val="tx1"/>
          </a:fontRef>
        </p:style>
      </p:cxnSp>
      <p:cxnSp>
        <p:nvCxnSpPr>
          <p:cNvPr id="23" name="Прямая соединительная линия 22">
            <a:extLst>
              <a:ext uri="{FF2B5EF4-FFF2-40B4-BE49-F238E27FC236}">
                <a16:creationId xmlns:a16="http://schemas.microsoft.com/office/drawing/2014/main" id="{FC3C1A2D-799B-4DA3-B05B-568EF8FF2052}"/>
              </a:ext>
            </a:extLst>
          </p:cNvPr>
          <p:cNvCxnSpPr>
            <a:cxnSpLocks/>
          </p:cNvCxnSpPr>
          <p:nvPr/>
        </p:nvCxnSpPr>
        <p:spPr>
          <a:xfrm>
            <a:off x="0" y="4229948"/>
            <a:ext cx="5424922" cy="23081"/>
          </a:xfrm>
          <a:prstGeom prst="line">
            <a:avLst/>
          </a:prstGeom>
        </p:spPr>
        <p:style>
          <a:lnRef idx="3">
            <a:schemeClr val="dk1"/>
          </a:lnRef>
          <a:fillRef idx="0">
            <a:schemeClr val="dk1"/>
          </a:fillRef>
          <a:effectRef idx="2">
            <a:schemeClr val="dk1"/>
          </a:effectRef>
          <a:fontRef idx="minor">
            <a:schemeClr val="tx1"/>
          </a:fontRef>
        </p:style>
      </p:cxnSp>
      <p:cxnSp>
        <p:nvCxnSpPr>
          <p:cNvPr id="25" name="Прямая соединительная линия 24">
            <a:extLst>
              <a:ext uri="{FF2B5EF4-FFF2-40B4-BE49-F238E27FC236}">
                <a16:creationId xmlns:a16="http://schemas.microsoft.com/office/drawing/2014/main" id="{021E411B-36E2-479A-956B-376F79214980}"/>
              </a:ext>
            </a:extLst>
          </p:cNvPr>
          <p:cNvCxnSpPr>
            <a:cxnSpLocks/>
          </p:cNvCxnSpPr>
          <p:nvPr/>
        </p:nvCxnSpPr>
        <p:spPr>
          <a:xfrm flipV="1">
            <a:off x="5416428" y="4176230"/>
            <a:ext cx="6775572" cy="61413"/>
          </a:xfrm>
          <a:prstGeom prst="line">
            <a:avLst/>
          </a:prstGeom>
        </p:spPr>
        <p:style>
          <a:lnRef idx="3">
            <a:schemeClr val="dk1"/>
          </a:lnRef>
          <a:fillRef idx="0">
            <a:schemeClr val="dk1"/>
          </a:fillRef>
          <a:effectRef idx="2">
            <a:schemeClr val="dk1"/>
          </a:effectRef>
          <a:fontRef idx="minor">
            <a:schemeClr val="tx1"/>
          </a:fontRef>
        </p:style>
      </p:cxnSp>
      <p:cxnSp>
        <p:nvCxnSpPr>
          <p:cNvPr id="30" name="Прямая соединительная линия 29">
            <a:extLst>
              <a:ext uri="{FF2B5EF4-FFF2-40B4-BE49-F238E27FC236}">
                <a16:creationId xmlns:a16="http://schemas.microsoft.com/office/drawing/2014/main" id="{41328E83-4725-49BD-A313-337835CCDA31}"/>
              </a:ext>
            </a:extLst>
          </p:cNvPr>
          <p:cNvCxnSpPr>
            <a:cxnSpLocks/>
          </p:cNvCxnSpPr>
          <p:nvPr/>
        </p:nvCxnSpPr>
        <p:spPr>
          <a:xfrm>
            <a:off x="2881085" y="4229948"/>
            <a:ext cx="0" cy="2628052"/>
          </a:xfrm>
          <a:prstGeom prst="line">
            <a:avLst/>
          </a:prstGeom>
        </p:spPr>
        <p:style>
          <a:lnRef idx="3">
            <a:schemeClr val="dk1"/>
          </a:lnRef>
          <a:fillRef idx="0">
            <a:schemeClr val="dk1"/>
          </a:fillRef>
          <a:effectRef idx="2">
            <a:schemeClr val="dk1"/>
          </a:effectRef>
          <a:fontRef idx="minor">
            <a:schemeClr val="tx1"/>
          </a:fontRef>
        </p:style>
      </p:cxnSp>
      <p:cxnSp>
        <p:nvCxnSpPr>
          <p:cNvPr id="37" name="Прямая соединительная линия 36">
            <a:extLst>
              <a:ext uri="{FF2B5EF4-FFF2-40B4-BE49-F238E27FC236}">
                <a16:creationId xmlns:a16="http://schemas.microsoft.com/office/drawing/2014/main" id="{BB62C6E0-2C24-4953-80DA-F1C8BD1EEAEA}"/>
              </a:ext>
            </a:extLst>
          </p:cNvPr>
          <p:cNvCxnSpPr>
            <a:cxnSpLocks/>
          </p:cNvCxnSpPr>
          <p:nvPr/>
        </p:nvCxnSpPr>
        <p:spPr>
          <a:xfrm>
            <a:off x="9791447" y="4206936"/>
            <a:ext cx="0" cy="2628052"/>
          </a:xfrm>
          <a:prstGeom prst="line">
            <a:avLst/>
          </a:prstGeom>
        </p:spPr>
        <p:style>
          <a:lnRef idx="3">
            <a:schemeClr val="dk1"/>
          </a:lnRef>
          <a:fillRef idx="0">
            <a:schemeClr val="dk1"/>
          </a:fillRef>
          <a:effectRef idx="2">
            <a:schemeClr val="dk1"/>
          </a:effectRef>
          <a:fontRef idx="minor">
            <a:schemeClr val="tx1"/>
          </a:fontRef>
        </p:style>
      </p:cxnSp>
      <p:pic>
        <p:nvPicPr>
          <p:cNvPr id="38" name="Рисунок 37">
            <a:extLst>
              <a:ext uri="{FF2B5EF4-FFF2-40B4-BE49-F238E27FC236}">
                <a16:creationId xmlns:a16="http://schemas.microsoft.com/office/drawing/2014/main" id="{0298BE69-EC38-4B4B-926F-5038BE42B8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4778" y="4736082"/>
            <a:ext cx="1817322" cy="1977923"/>
          </a:xfrm>
          <a:prstGeom prst="rect">
            <a:avLst/>
          </a:prstGeom>
          <a:ln>
            <a:solidFill>
              <a:schemeClr val="bg2">
                <a:lumMod val="10000"/>
              </a:schemeClr>
            </a:solidFill>
          </a:ln>
        </p:spPr>
      </p:pic>
      <p:sp>
        <p:nvSpPr>
          <p:cNvPr id="40" name="TextBox 39">
            <a:extLst>
              <a:ext uri="{FF2B5EF4-FFF2-40B4-BE49-F238E27FC236}">
                <a16:creationId xmlns:a16="http://schemas.microsoft.com/office/drawing/2014/main" id="{0DF15E24-5A68-446E-A8CE-FBCEF3D5EE2C}"/>
              </a:ext>
            </a:extLst>
          </p:cNvPr>
          <p:cNvSpPr txBox="1"/>
          <p:nvPr/>
        </p:nvSpPr>
        <p:spPr>
          <a:xfrm>
            <a:off x="8220951" y="5643197"/>
            <a:ext cx="1013465" cy="923330"/>
          </a:xfrm>
          <a:prstGeom prst="rect">
            <a:avLst/>
          </a:prstGeom>
          <a:noFill/>
        </p:spPr>
        <p:txBody>
          <a:bodyPr wrap="square">
            <a:spAutoFit/>
          </a:bodyPr>
          <a:lstStyle/>
          <a:p>
            <a:r>
              <a:rPr lang="en-US" dirty="0"/>
              <a:t>Not victim’s twin</a:t>
            </a:r>
          </a:p>
        </p:txBody>
      </p:sp>
      <p:pic>
        <p:nvPicPr>
          <p:cNvPr id="21" name="Рисунок 20" descr="Изображение выглядит как мужчина, стоит, темный, брючный&#10;&#10;Автоматически созданное описание">
            <a:extLst>
              <a:ext uri="{FF2B5EF4-FFF2-40B4-BE49-F238E27FC236}">
                <a16:creationId xmlns:a16="http://schemas.microsoft.com/office/drawing/2014/main" id="{BC012D3B-F35F-4179-A012-EA2ADCE08B9A}"/>
              </a:ext>
            </a:extLst>
          </p:cNvPr>
          <p:cNvPicPr>
            <a:picLocks noChangeAspect="1"/>
          </p:cNvPicPr>
          <p:nvPr/>
        </p:nvPicPr>
        <p:blipFill rotWithShape="1">
          <a:blip r:embed="rId9">
            <a:extLst>
              <a:ext uri="{28A0092B-C50C-407E-A947-70E740481C1C}">
                <a14:useLocalDpi xmlns:a14="http://schemas.microsoft.com/office/drawing/2010/main" val="0"/>
              </a:ext>
            </a:extLst>
          </a:blip>
          <a:srcRect l="30195" r="29231"/>
          <a:stretch/>
        </p:blipFill>
        <p:spPr>
          <a:xfrm>
            <a:off x="4097188" y="1956871"/>
            <a:ext cx="572570" cy="1411163"/>
          </a:xfrm>
          <a:prstGeom prst="rect">
            <a:avLst/>
          </a:prstGeom>
          <a:ln w="28575">
            <a:solidFill>
              <a:srgbClr val="00B050"/>
            </a:solidFill>
          </a:ln>
        </p:spPr>
      </p:pic>
      <p:pic>
        <p:nvPicPr>
          <p:cNvPr id="22" name="Рисунок 21" descr="Изображение выглядит как одежда, человек, женщина, стоит&#10;&#10;Автоматически созданное описание">
            <a:extLst>
              <a:ext uri="{FF2B5EF4-FFF2-40B4-BE49-F238E27FC236}">
                <a16:creationId xmlns:a16="http://schemas.microsoft.com/office/drawing/2014/main" id="{8DD78DB3-535D-4117-8D23-8B325A4EBABA}"/>
              </a:ext>
            </a:extLst>
          </p:cNvPr>
          <p:cNvPicPr>
            <a:picLocks noChangeAspect="1"/>
          </p:cNvPicPr>
          <p:nvPr/>
        </p:nvPicPr>
        <p:blipFill rotWithShape="1">
          <a:blip r:embed="rId11">
            <a:extLst>
              <a:ext uri="{28A0092B-C50C-407E-A947-70E740481C1C}">
                <a14:useLocalDpi xmlns:a14="http://schemas.microsoft.com/office/drawing/2010/main" val="0"/>
              </a:ext>
            </a:extLst>
          </a:blip>
          <a:srcRect l="16599" r="26478"/>
          <a:stretch/>
        </p:blipFill>
        <p:spPr>
          <a:xfrm>
            <a:off x="4763083" y="2055813"/>
            <a:ext cx="517242" cy="1331550"/>
          </a:xfrm>
          <a:prstGeom prst="rect">
            <a:avLst/>
          </a:prstGeom>
          <a:ln w="28575">
            <a:solidFill>
              <a:srgbClr val="00B050"/>
            </a:solidFill>
          </a:ln>
        </p:spPr>
      </p:pic>
      <p:pic>
        <p:nvPicPr>
          <p:cNvPr id="24" name="Рисунок 23" descr="Изображение выглядит как человек, стоит, в позе&#10;&#10;Автоматически созданное описание">
            <a:extLst>
              <a:ext uri="{FF2B5EF4-FFF2-40B4-BE49-F238E27FC236}">
                <a16:creationId xmlns:a16="http://schemas.microsoft.com/office/drawing/2014/main" id="{F3BDF2D5-AAFD-4B3B-85D8-A9A48D312C9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060231" y="4998304"/>
            <a:ext cx="587138" cy="1567853"/>
          </a:xfrm>
          <a:prstGeom prst="rect">
            <a:avLst/>
          </a:prstGeom>
          <a:ln w="28575">
            <a:solidFill>
              <a:srgbClr val="00B050"/>
            </a:solidFill>
          </a:ln>
        </p:spPr>
      </p:pic>
      <p:pic>
        <p:nvPicPr>
          <p:cNvPr id="26" name="Объект 15" descr="Изображение выглядит как человек, галстук, мужчина, костюм&#10;&#10;Автоматически созданное описание">
            <a:extLst>
              <a:ext uri="{FF2B5EF4-FFF2-40B4-BE49-F238E27FC236}">
                <a16:creationId xmlns:a16="http://schemas.microsoft.com/office/drawing/2014/main" id="{23BC7389-8131-4775-8426-7B24BBEDA57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43099" y="2779151"/>
            <a:ext cx="410701" cy="1325563"/>
          </a:xfrm>
          <a:prstGeom prst="rect">
            <a:avLst/>
          </a:prstGeom>
          <a:ln w="28575">
            <a:solidFill>
              <a:srgbClr val="00B050"/>
            </a:solidFill>
          </a:ln>
        </p:spPr>
      </p:pic>
      <p:pic>
        <p:nvPicPr>
          <p:cNvPr id="27" name="Рисунок 26" descr="Изображение выглядит как человек, женщина, платье, одежда&#10;&#10;Автоматически созданное описание">
            <a:extLst>
              <a:ext uri="{FF2B5EF4-FFF2-40B4-BE49-F238E27FC236}">
                <a16:creationId xmlns:a16="http://schemas.microsoft.com/office/drawing/2014/main" id="{5993C341-9FC8-40C9-827D-F7A888ACBA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10924" y="1156193"/>
            <a:ext cx="635484" cy="1199345"/>
          </a:xfrm>
          <a:prstGeom prst="rect">
            <a:avLst/>
          </a:prstGeom>
          <a:ln w="28575">
            <a:solidFill>
              <a:srgbClr val="00B050"/>
            </a:solidFill>
          </a:ln>
        </p:spPr>
      </p:pic>
      <p:sp>
        <p:nvSpPr>
          <p:cNvPr id="28" name="Прямоугольник 27">
            <a:extLst>
              <a:ext uri="{FF2B5EF4-FFF2-40B4-BE49-F238E27FC236}">
                <a16:creationId xmlns:a16="http://schemas.microsoft.com/office/drawing/2014/main" id="{97BE4316-08A7-4605-A1B5-766CECA81E0C}"/>
              </a:ext>
            </a:extLst>
          </p:cNvPr>
          <p:cNvSpPr/>
          <p:nvPr/>
        </p:nvSpPr>
        <p:spPr>
          <a:xfrm>
            <a:off x="6250728" y="4382145"/>
            <a:ext cx="2983687" cy="2500583"/>
          </a:xfrm>
          <a:prstGeom prst="rect">
            <a:avLst/>
          </a:prstGeom>
          <a:noFill/>
          <a:ln w="381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ru-RU"/>
          </a:p>
        </p:txBody>
      </p:sp>
      <p:sp>
        <p:nvSpPr>
          <p:cNvPr id="29" name="Знак умножения 28">
            <a:extLst>
              <a:ext uri="{FF2B5EF4-FFF2-40B4-BE49-F238E27FC236}">
                <a16:creationId xmlns:a16="http://schemas.microsoft.com/office/drawing/2014/main" id="{D531A384-DA78-4238-9155-3C0B3073A848}"/>
              </a:ext>
            </a:extLst>
          </p:cNvPr>
          <p:cNvSpPr/>
          <p:nvPr/>
        </p:nvSpPr>
        <p:spPr>
          <a:xfrm>
            <a:off x="2063677" y="790030"/>
            <a:ext cx="6996294" cy="6257835"/>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12942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E02A11-5CAE-4F72-917E-FA79EEA05BE3}"/>
              </a:ext>
            </a:extLst>
          </p:cNvPr>
          <p:cNvSpPr>
            <a:spLocks noGrp="1"/>
          </p:cNvSpPr>
          <p:nvPr>
            <p:ph type="title"/>
          </p:nvPr>
        </p:nvSpPr>
        <p:spPr/>
        <p:txBody>
          <a:bodyPr/>
          <a:lstStyle/>
          <a:p>
            <a:endParaRPr lang="ru-RU"/>
          </a:p>
        </p:txBody>
      </p:sp>
      <p:pic>
        <p:nvPicPr>
          <p:cNvPr id="2052" name="Picture 4" descr="BAR DE RETRO, Barcelona - Gracia - Restaurant Reviews, Photos &amp;amp; Phone  Number - Tripadvisor">
            <a:extLst>
              <a:ext uri="{FF2B5EF4-FFF2-40B4-BE49-F238E27FC236}">
                <a16:creationId xmlns:a16="http://schemas.microsoft.com/office/drawing/2014/main" id="{9E99B8CA-69CA-4DCB-85CD-32D279E574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22249"/>
            <a:ext cx="3273580" cy="3273580"/>
          </a:xfrm>
          <a:prstGeom prst="rect">
            <a:avLst/>
          </a:prstGeom>
          <a:noFill/>
          <a:extLst>
            <a:ext uri="{909E8E84-426E-40DD-AFC4-6F175D3DCCD1}">
              <a14:hiddenFill xmlns:a14="http://schemas.microsoft.com/office/drawing/2010/main">
                <a:solidFill>
                  <a:srgbClr val="FFFFFF"/>
                </a:solidFill>
              </a14:hiddenFill>
            </a:ext>
          </a:extLst>
        </p:spPr>
      </p:pic>
      <p:pic>
        <p:nvPicPr>
          <p:cNvPr id="5" name="Объект 4" descr="Социальные дистанЦинг со сплошной заливкой">
            <a:extLst>
              <a:ext uri="{FF2B5EF4-FFF2-40B4-BE49-F238E27FC236}">
                <a16:creationId xmlns:a16="http://schemas.microsoft.com/office/drawing/2014/main" id="{D762F862-4103-410D-9E0A-276370919ED1}"/>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54580" y="3338629"/>
            <a:ext cx="914400" cy="914400"/>
          </a:xfrm>
        </p:spPr>
      </p:pic>
      <p:pic>
        <p:nvPicPr>
          <p:cNvPr id="2054" name="Picture 6" descr="150,142 Beach Night Stock Photos, Pictures &amp;amp; Royalty-Free Images - iStock">
            <a:extLst>
              <a:ext uri="{FF2B5EF4-FFF2-40B4-BE49-F238E27FC236}">
                <a16:creationId xmlns:a16="http://schemas.microsoft.com/office/drawing/2014/main" id="{DC50251F-5382-46C1-90C4-FD86661C44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0635" y="508521"/>
            <a:ext cx="3803865" cy="2535910"/>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D85A9482-8468-4E3B-86CB-4588335D76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91447" y="2453966"/>
            <a:ext cx="1019935" cy="1110069"/>
          </a:xfrm>
          <a:prstGeom prst="rect">
            <a:avLst/>
          </a:prstGeom>
          <a:ln>
            <a:solidFill>
              <a:schemeClr val="bg2">
                <a:lumMod val="10000"/>
              </a:schemeClr>
            </a:solidFill>
          </a:ln>
        </p:spPr>
      </p:pic>
      <p:pic>
        <p:nvPicPr>
          <p:cNvPr id="9" name="Рисунок 8" descr="Младенец со сплошной заливкой">
            <a:extLst>
              <a:ext uri="{FF2B5EF4-FFF2-40B4-BE49-F238E27FC236}">
                <a16:creationId xmlns:a16="http://schemas.microsoft.com/office/drawing/2014/main" id="{F469837C-D411-482F-AB21-E0115CBFF2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2011" y="5303557"/>
            <a:ext cx="914400" cy="914400"/>
          </a:xfrm>
          <a:prstGeom prst="rect">
            <a:avLst/>
          </a:prstGeom>
        </p:spPr>
      </p:pic>
      <p:pic>
        <p:nvPicPr>
          <p:cNvPr id="13" name="Рисунок 12" descr="Изображение выглядит как мужчина, стоит, темный, брючный&#10;&#10;Автоматически созданное описание">
            <a:extLst>
              <a:ext uri="{FF2B5EF4-FFF2-40B4-BE49-F238E27FC236}">
                <a16:creationId xmlns:a16="http://schemas.microsoft.com/office/drawing/2014/main" id="{CC7BCEAA-909B-4715-99A0-11928FA70979}"/>
              </a:ext>
            </a:extLst>
          </p:cNvPr>
          <p:cNvPicPr>
            <a:picLocks noChangeAspect="1"/>
          </p:cNvPicPr>
          <p:nvPr/>
        </p:nvPicPr>
        <p:blipFill rotWithShape="1">
          <a:blip r:embed="rId9">
            <a:extLst>
              <a:ext uri="{28A0092B-C50C-407E-A947-70E740481C1C}">
                <a14:useLocalDpi xmlns:a14="http://schemas.microsoft.com/office/drawing/2010/main" val="0"/>
              </a:ext>
            </a:extLst>
          </a:blip>
          <a:srcRect l="30195" r="29231"/>
          <a:stretch/>
        </p:blipFill>
        <p:spPr>
          <a:xfrm>
            <a:off x="499759" y="5005952"/>
            <a:ext cx="676882" cy="1668251"/>
          </a:xfrm>
          <a:prstGeom prst="rect">
            <a:avLst/>
          </a:prstGeom>
        </p:spPr>
      </p:pic>
      <p:pic>
        <p:nvPicPr>
          <p:cNvPr id="14" name="Рисунок 13" descr="Изображение выглядит как человек, женщина, платье, одежда&#10;&#10;Автоматически созданное описание">
            <a:extLst>
              <a:ext uri="{FF2B5EF4-FFF2-40B4-BE49-F238E27FC236}">
                <a16:creationId xmlns:a16="http://schemas.microsoft.com/office/drawing/2014/main" id="{D65F9AE5-8D26-4010-B8A1-2D282C3941A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47917" y="5005952"/>
            <a:ext cx="834085" cy="1574165"/>
          </a:xfrm>
          <a:prstGeom prst="rect">
            <a:avLst/>
          </a:prstGeom>
        </p:spPr>
      </p:pic>
      <p:sp>
        <p:nvSpPr>
          <p:cNvPr id="10" name="Молния 9">
            <a:extLst>
              <a:ext uri="{FF2B5EF4-FFF2-40B4-BE49-F238E27FC236}">
                <a16:creationId xmlns:a16="http://schemas.microsoft.com/office/drawing/2014/main" id="{31697C49-FF54-4C90-9A9D-EA009C6459BD}"/>
              </a:ext>
            </a:extLst>
          </p:cNvPr>
          <p:cNvSpPr/>
          <p:nvPr/>
        </p:nvSpPr>
        <p:spPr>
          <a:xfrm rot="1167840">
            <a:off x="949930" y="4910173"/>
            <a:ext cx="678174" cy="1252031"/>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a:extLst>
              <a:ext uri="{FF2B5EF4-FFF2-40B4-BE49-F238E27FC236}">
                <a16:creationId xmlns:a16="http://schemas.microsoft.com/office/drawing/2014/main" id="{C3F12A5B-F8E8-487E-A667-69AD8C7277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5764" y="4589558"/>
            <a:ext cx="1817322" cy="1977923"/>
          </a:xfrm>
          <a:prstGeom prst="rect">
            <a:avLst/>
          </a:prstGeom>
          <a:ln>
            <a:solidFill>
              <a:schemeClr val="bg2">
                <a:lumMod val="10000"/>
              </a:schemeClr>
            </a:solidFill>
          </a:ln>
        </p:spPr>
      </p:pic>
      <p:sp>
        <p:nvSpPr>
          <p:cNvPr id="18" name="TextBox 17">
            <a:extLst>
              <a:ext uri="{FF2B5EF4-FFF2-40B4-BE49-F238E27FC236}">
                <a16:creationId xmlns:a16="http://schemas.microsoft.com/office/drawing/2014/main" id="{A5A39CB0-098F-4761-AB12-F2AF4BEBE3B6}"/>
              </a:ext>
            </a:extLst>
          </p:cNvPr>
          <p:cNvSpPr txBox="1"/>
          <p:nvPr/>
        </p:nvSpPr>
        <p:spPr>
          <a:xfrm>
            <a:off x="4451580" y="6461474"/>
            <a:ext cx="1013465" cy="369332"/>
          </a:xfrm>
          <a:prstGeom prst="rect">
            <a:avLst/>
          </a:prstGeom>
          <a:noFill/>
        </p:spPr>
        <p:txBody>
          <a:bodyPr wrap="square">
            <a:spAutoFit/>
          </a:bodyPr>
          <a:lstStyle/>
          <a:p>
            <a:r>
              <a:rPr lang="en-US" dirty="0"/>
              <a:t>Younger</a:t>
            </a:r>
          </a:p>
        </p:txBody>
      </p:sp>
      <p:sp>
        <p:nvSpPr>
          <p:cNvPr id="19" name="TextBox 18">
            <a:extLst>
              <a:ext uri="{FF2B5EF4-FFF2-40B4-BE49-F238E27FC236}">
                <a16:creationId xmlns:a16="http://schemas.microsoft.com/office/drawing/2014/main" id="{CB34345D-FF49-48BE-A7D7-F7D056C26F6E}"/>
              </a:ext>
            </a:extLst>
          </p:cNvPr>
          <p:cNvSpPr txBox="1"/>
          <p:nvPr/>
        </p:nvSpPr>
        <p:spPr>
          <a:xfrm>
            <a:off x="3944848" y="4268625"/>
            <a:ext cx="1013465" cy="369332"/>
          </a:xfrm>
          <a:prstGeom prst="rect">
            <a:avLst/>
          </a:prstGeom>
          <a:noFill/>
        </p:spPr>
        <p:txBody>
          <a:bodyPr wrap="square">
            <a:spAutoFit/>
          </a:bodyPr>
          <a:lstStyle/>
          <a:p>
            <a:r>
              <a:rPr lang="en-US" dirty="0"/>
              <a:t>Older</a:t>
            </a:r>
          </a:p>
        </p:txBody>
      </p:sp>
      <p:cxnSp>
        <p:nvCxnSpPr>
          <p:cNvPr id="15" name="Прямая соединительная линия 14">
            <a:extLst>
              <a:ext uri="{FF2B5EF4-FFF2-40B4-BE49-F238E27FC236}">
                <a16:creationId xmlns:a16="http://schemas.microsoft.com/office/drawing/2014/main" id="{37488287-C1D4-4780-A9D7-C1FA6387971D}"/>
              </a:ext>
            </a:extLst>
          </p:cNvPr>
          <p:cNvCxnSpPr>
            <a:cxnSpLocks/>
          </p:cNvCxnSpPr>
          <p:nvPr/>
        </p:nvCxnSpPr>
        <p:spPr>
          <a:xfrm>
            <a:off x="5384800" y="0"/>
            <a:ext cx="80245" cy="6830806"/>
          </a:xfrm>
          <a:prstGeom prst="line">
            <a:avLst/>
          </a:prstGeom>
        </p:spPr>
        <p:style>
          <a:lnRef idx="3">
            <a:schemeClr val="dk1"/>
          </a:lnRef>
          <a:fillRef idx="0">
            <a:schemeClr val="dk1"/>
          </a:fillRef>
          <a:effectRef idx="2">
            <a:schemeClr val="dk1"/>
          </a:effectRef>
          <a:fontRef idx="minor">
            <a:schemeClr val="tx1"/>
          </a:fontRef>
        </p:style>
      </p:cxnSp>
      <p:cxnSp>
        <p:nvCxnSpPr>
          <p:cNvPr id="23" name="Прямая соединительная линия 22">
            <a:extLst>
              <a:ext uri="{FF2B5EF4-FFF2-40B4-BE49-F238E27FC236}">
                <a16:creationId xmlns:a16="http://schemas.microsoft.com/office/drawing/2014/main" id="{FC3C1A2D-799B-4DA3-B05B-568EF8FF2052}"/>
              </a:ext>
            </a:extLst>
          </p:cNvPr>
          <p:cNvCxnSpPr>
            <a:cxnSpLocks/>
          </p:cNvCxnSpPr>
          <p:nvPr/>
        </p:nvCxnSpPr>
        <p:spPr>
          <a:xfrm>
            <a:off x="0" y="4229948"/>
            <a:ext cx="5424922" cy="23081"/>
          </a:xfrm>
          <a:prstGeom prst="line">
            <a:avLst/>
          </a:prstGeom>
        </p:spPr>
        <p:style>
          <a:lnRef idx="3">
            <a:schemeClr val="dk1"/>
          </a:lnRef>
          <a:fillRef idx="0">
            <a:schemeClr val="dk1"/>
          </a:fillRef>
          <a:effectRef idx="2">
            <a:schemeClr val="dk1"/>
          </a:effectRef>
          <a:fontRef idx="minor">
            <a:schemeClr val="tx1"/>
          </a:fontRef>
        </p:style>
      </p:cxnSp>
      <p:cxnSp>
        <p:nvCxnSpPr>
          <p:cNvPr id="25" name="Прямая соединительная линия 24">
            <a:extLst>
              <a:ext uri="{FF2B5EF4-FFF2-40B4-BE49-F238E27FC236}">
                <a16:creationId xmlns:a16="http://schemas.microsoft.com/office/drawing/2014/main" id="{021E411B-36E2-479A-956B-376F79214980}"/>
              </a:ext>
            </a:extLst>
          </p:cNvPr>
          <p:cNvCxnSpPr>
            <a:cxnSpLocks/>
          </p:cNvCxnSpPr>
          <p:nvPr/>
        </p:nvCxnSpPr>
        <p:spPr>
          <a:xfrm flipV="1">
            <a:off x="5416428" y="4176230"/>
            <a:ext cx="6775572" cy="61413"/>
          </a:xfrm>
          <a:prstGeom prst="line">
            <a:avLst/>
          </a:prstGeom>
        </p:spPr>
        <p:style>
          <a:lnRef idx="3">
            <a:schemeClr val="dk1"/>
          </a:lnRef>
          <a:fillRef idx="0">
            <a:schemeClr val="dk1"/>
          </a:fillRef>
          <a:effectRef idx="2">
            <a:schemeClr val="dk1"/>
          </a:effectRef>
          <a:fontRef idx="minor">
            <a:schemeClr val="tx1"/>
          </a:fontRef>
        </p:style>
      </p:cxnSp>
      <p:cxnSp>
        <p:nvCxnSpPr>
          <p:cNvPr id="30" name="Прямая соединительная линия 29">
            <a:extLst>
              <a:ext uri="{FF2B5EF4-FFF2-40B4-BE49-F238E27FC236}">
                <a16:creationId xmlns:a16="http://schemas.microsoft.com/office/drawing/2014/main" id="{41328E83-4725-49BD-A313-337835CCDA31}"/>
              </a:ext>
            </a:extLst>
          </p:cNvPr>
          <p:cNvCxnSpPr>
            <a:cxnSpLocks/>
          </p:cNvCxnSpPr>
          <p:nvPr/>
        </p:nvCxnSpPr>
        <p:spPr>
          <a:xfrm>
            <a:off x="2881085" y="4229948"/>
            <a:ext cx="0" cy="2628052"/>
          </a:xfrm>
          <a:prstGeom prst="line">
            <a:avLst/>
          </a:prstGeom>
        </p:spPr>
        <p:style>
          <a:lnRef idx="3">
            <a:schemeClr val="dk1"/>
          </a:lnRef>
          <a:fillRef idx="0">
            <a:schemeClr val="dk1"/>
          </a:fillRef>
          <a:effectRef idx="2">
            <a:schemeClr val="dk1"/>
          </a:effectRef>
          <a:fontRef idx="minor">
            <a:schemeClr val="tx1"/>
          </a:fontRef>
        </p:style>
      </p:cxnSp>
      <p:cxnSp>
        <p:nvCxnSpPr>
          <p:cNvPr id="37" name="Прямая соединительная линия 36">
            <a:extLst>
              <a:ext uri="{FF2B5EF4-FFF2-40B4-BE49-F238E27FC236}">
                <a16:creationId xmlns:a16="http://schemas.microsoft.com/office/drawing/2014/main" id="{BB62C6E0-2C24-4953-80DA-F1C8BD1EEAEA}"/>
              </a:ext>
            </a:extLst>
          </p:cNvPr>
          <p:cNvCxnSpPr>
            <a:cxnSpLocks/>
          </p:cNvCxnSpPr>
          <p:nvPr/>
        </p:nvCxnSpPr>
        <p:spPr>
          <a:xfrm>
            <a:off x="9791447" y="4206936"/>
            <a:ext cx="0" cy="2628052"/>
          </a:xfrm>
          <a:prstGeom prst="line">
            <a:avLst/>
          </a:prstGeom>
        </p:spPr>
        <p:style>
          <a:lnRef idx="3">
            <a:schemeClr val="dk1"/>
          </a:lnRef>
          <a:fillRef idx="0">
            <a:schemeClr val="dk1"/>
          </a:fillRef>
          <a:effectRef idx="2">
            <a:schemeClr val="dk1"/>
          </a:effectRef>
          <a:fontRef idx="minor">
            <a:schemeClr val="tx1"/>
          </a:fontRef>
        </p:style>
      </p:cxnSp>
      <p:pic>
        <p:nvPicPr>
          <p:cNvPr id="38" name="Рисунок 37">
            <a:extLst>
              <a:ext uri="{FF2B5EF4-FFF2-40B4-BE49-F238E27FC236}">
                <a16:creationId xmlns:a16="http://schemas.microsoft.com/office/drawing/2014/main" id="{0298BE69-EC38-4B4B-926F-5038BE42B8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4778" y="4736082"/>
            <a:ext cx="1817322" cy="1977923"/>
          </a:xfrm>
          <a:prstGeom prst="rect">
            <a:avLst/>
          </a:prstGeom>
          <a:ln>
            <a:solidFill>
              <a:schemeClr val="bg2">
                <a:lumMod val="10000"/>
              </a:schemeClr>
            </a:solidFill>
          </a:ln>
        </p:spPr>
      </p:pic>
      <p:sp>
        <p:nvSpPr>
          <p:cNvPr id="40" name="TextBox 39">
            <a:extLst>
              <a:ext uri="{FF2B5EF4-FFF2-40B4-BE49-F238E27FC236}">
                <a16:creationId xmlns:a16="http://schemas.microsoft.com/office/drawing/2014/main" id="{0DF15E24-5A68-446E-A8CE-FBCEF3D5EE2C}"/>
              </a:ext>
            </a:extLst>
          </p:cNvPr>
          <p:cNvSpPr txBox="1"/>
          <p:nvPr/>
        </p:nvSpPr>
        <p:spPr>
          <a:xfrm>
            <a:off x="8220951" y="5643197"/>
            <a:ext cx="1013465" cy="923330"/>
          </a:xfrm>
          <a:prstGeom prst="rect">
            <a:avLst/>
          </a:prstGeom>
          <a:noFill/>
        </p:spPr>
        <p:txBody>
          <a:bodyPr wrap="square">
            <a:spAutoFit/>
          </a:bodyPr>
          <a:lstStyle/>
          <a:p>
            <a:r>
              <a:rPr lang="en-US" dirty="0"/>
              <a:t>Not victim’s twin</a:t>
            </a:r>
          </a:p>
        </p:txBody>
      </p:sp>
      <p:pic>
        <p:nvPicPr>
          <p:cNvPr id="21" name="Рисунок 20" descr="Изображение выглядит как мужчина, стоит, темный, брючный&#10;&#10;Автоматически созданное описание">
            <a:extLst>
              <a:ext uri="{FF2B5EF4-FFF2-40B4-BE49-F238E27FC236}">
                <a16:creationId xmlns:a16="http://schemas.microsoft.com/office/drawing/2014/main" id="{BC012D3B-F35F-4179-A012-EA2ADCE08B9A}"/>
              </a:ext>
            </a:extLst>
          </p:cNvPr>
          <p:cNvPicPr>
            <a:picLocks noChangeAspect="1"/>
          </p:cNvPicPr>
          <p:nvPr/>
        </p:nvPicPr>
        <p:blipFill rotWithShape="1">
          <a:blip r:embed="rId9">
            <a:extLst>
              <a:ext uri="{28A0092B-C50C-407E-A947-70E740481C1C}">
                <a14:useLocalDpi xmlns:a14="http://schemas.microsoft.com/office/drawing/2010/main" val="0"/>
              </a:ext>
            </a:extLst>
          </a:blip>
          <a:srcRect l="30195" r="29231"/>
          <a:stretch/>
        </p:blipFill>
        <p:spPr>
          <a:xfrm>
            <a:off x="10860634" y="2770676"/>
            <a:ext cx="572570" cy="1411163"/>
          </a:xfrm>
          <a:prstGeom prst="rect">
            <a:avLst/>
          </a:prstGeom>
          <a:ln w="28575">
            <a:solidFill>
              <a:srgbClr val="00B050"/>
            </a:solidFill>
          </a:ln>
        </p:spPr>
      </p:pic>
      <p:pic>
        <p:nvPicPr>
          <p:cNvPr id="22" name="Рисунок 21" descr="Изображение выглядит как одежда, человек, женщина, стоит&#10;&#10;Автоматически созданное описание">
            <a:extLst>
              <a:ext uri="{FF2B5EF4-FFF2-40B4-BE49-F238E27FC236}">
                <a16:creationId xmlns:a16="http://schemas.microsoft.com/office/drawing/2014/main" id="{8DD78DB3-535D-4117-8D23-8B325A4EBABA}"/>
              </a:ext>
            </a:extLst>
          </p:cNvPr>
          <p:cNvPicPr>
            <a:picLocks noChangeAspect="1"/>
          </p:cNvPicPr>
          <p:nvPr/>
        </p:nvPicPr>
        <p:blipFill rotWithShape="1">
          <a:blip r:embed="rId11">
            <a:extLst>
              <a:ext uri="{28A0092B-C50C-407E-A947-70E740481C1C}">
                <a14:useLocalDpi xmlns:a14="http://schemas.microsoft.com/office/drawing/2010/main" val="0"/>
              </a:ext>
            </a:extLst>
          </a:blip>
          <a:srcRect l="16599" r="26478"/>
          <a:stretch/>
        </p:blipFill>
        <p:spPr>
          <a:xfrm>
            <a:off x="11020541" y="827489"/>
            <a:ext cx="517242" cy="1331550"/>
          </a:xfrm>
          <a:prstGeom prst="rect">
            <a:avLst/>
          </a:prstGeom>
          <a:ln w="28575">
            <a:solidFill>
              <a:srgbClr val="00B050"/>
            </a:solidFill>
          </a:ln>
        </p:spPr>
      </p:pic>
      <p:pic>
        <p:nvPicPr>
          <p:cNvPr id="24" name="Рисунок 23" descr="Изображение выглядит как человек, стоит, в позе&#10;&#10;Автоматически созданное описание">
            <a:extLst>
              <a:ext uri="{FF2B5EF4-FFF2-40B4-BE49-F238E27FC236}">
                <a16:creationId xmlns:a16="http://schemas.microsoft.com/office/drawing/2014/main" id="{F3BDF2D5-AAFD-4B3B-85D8-A9A48D312C9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005803" y="799207"/>
            <a:ext cx="587138" cy="1567853"/>
          </a:xfrm>
          <a:prstGeom prst="rect">
            <a:avLst/>
          </a:prstGeom>
          <a:ln w="28575">
            <a:solidFill>
              <a:srgbClr val="00B050"/>
            </a:solidFill>
          </a:ln>
        </p:spPr>
      </p:pic>
      <p:pic>
        <p:nvPicPr>
          <p:cNvPr id="26" name="Объект 15" descr="Изображение выглядит как человек, галстук, мужчина, костюм&#10;&#10;Автоматически созданное описание">
            <a:extLst>
              <a:ext uri="{FF2B5EF4-FFF2-40B4-BE49-F238E27FC236}">
                <a16:creationId xmlns:a16="http://schemas.microsoft.com/office/drawing/2014/main" id="{23BC7389-8131-4775-8426-7B24BBEDA57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90116" y="2055777"/>
            <a:ext cx="410701" cy="1325563"/>
          </a:xfrm>
          <a:prstGeom prst="rect">
            <a:avLst/>
          </a:prstGeom>
          <a:ln w="28575">
            <a:solidFill>
              <a:srgbClr val="00B050"/>
            </a:solidFill>
          </a:ln>
        </p:spPr>
      </p:pic>
      <p:pic>
        <p:nvPicPr>
          <p:cNvPr id="27" name="Рисунок 26" descr="Изображение выглядит как человек, женщина, платье, одежда&#10;&#10;Автоматически созданное описание">
            <a:extLst>
              <a:ext uri="{FF2B5EF4-FFF2-40B4-BE49-F238E27FC236}">
                <a16:creationId xmlns:a16="http://schemas.microsoft.com/office/drawing/2014/main" id="{5993C341-9FC8-40C9-827D-F7A888ACBA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42461" y="2055777"/>
            <a:ext cx="635484" cy="1199345"/>
          </a:xfrm>
          <a:prstGeom prst="rect">
            <a:avLst/>
          </a:prstGeom>
          <a:ln w="28575">
            <a:solidFill>
              <a:srgbClr val="00B050"/>
            </a:solidFill>
          </a:ln>
        </p:spPr>
      </p:pic>
      <p:sp>
        <p:nvSpPr>
          <p:cNvPr id="28" name="TextBox 27">
            <a:extLst>
              <a:ext uri="{FF2B5EF4-FFF2-40B4-BE49-F238E27FC236}">
                <a16:creationId xmlns:a16="http://schemas.microsoft.com/office/drawing/2014/main" id="{5EB3534F-C558-48DB-A76D-27FA8CF084E4}"/>
              </a:ext>
            </a:extLst>
          </p:cNvPr>
          <p:cNvSpPr txBox="1"/>
          <p:nvPr/>
        </p:nvSpPr>
        <p:spPr>
          <a:xfrm>
            <a:off x="10592941" y="1457322"/>
            <a:ext cx="1866449" cy="553998"/>
          </a:xfrm>
          <a:prstGeom prst="rect">
            <a:avLst/>
          </a:prstGeom>
          <a:noFill/>
        </p:spPr>
        <p:txBody>
          <a:bodyPr wrap="square">
            <a:spAutoFit/>
          </a:bodyPr>
          <a:lstStyle/>
          <a:p>
            <a:r>
              <a:rPr lang="en-US" sz="3000" dirty="0">
                <a:solidFill>
                  <a:srgbClr val="00B050"/>
                </a:solidFill>
              </a:rPr>
              <a:t>?</a:t>
            </a:r>
            <a:endParaRPr lang="ru-RU" sz="3000" dirty="0">
              <a:solidFill>
                <a:srgbClr val="00B050"/>
              </a:solidFill>
            </a:endParaRPr>
          </a:p>
        </p:txBody>
      </p:sp>
    </p:spTree>
    <p:extLst>
      <p:ext uri="{BB962C8B-B14F-4D97-AF65-F5344CB8AC3E}">
        <p14:creationId xmlns:p14="http://schemas.microsoft.com/office/powerpoint/2010/main" val="1192870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E02A11-5CAE-4F72-917E-FA79EEA05BE3}"/>
              </a:ext>
            </a:extLst>
          </p:cNvPr>
          <p:cNvSpPr>
            <a:spLocks noGrp="1"/>
          </p:cNvSpPr>
          <p:nvPr>
            <p:ph type="title"/>
          </p:nvPr>
        </p:nvSpPr>
        <p:spPr/>
        <p:txBody>
          <a:bodyPr/>
          <a:lstStyle/>
          <a:p>
            <a:endParaRPr lang="ru-RU"/>
          </a:p>
        </p:txBody>
      </p:sp>
      <p:pic>
        <p:nvPicPr>
          <p:cNvPr id="2052" name="Picture 4" descr="BAR DE RETRO, Barcelona - Gracia - Restaurant Reviews, Photos &amp;amp; Phone  Number - Tripadvisor">
            <a:extLst>
              <a:ext uri="{FF2B5EF4-FFF2-40B4-BE49-F238E27FC236}">
                <a16:creationId xmlns:a16="http://schemas.microsoft.com/office/drawing/2014/main" id="{9E99B8CA-69CA-4DCB-85CD-32D279E574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22249"/>
            <a:ext cx="3273580" cy="3273580"/>
          </a:xfrm>
          <a:prstGeom prst="rect">
            <a:avLst/>
          </a:prstGeom>
          <a:noFill/>
          <a:extLst>
            <a:ext uri="{909E8E84-426E-40DD-AFC4-6F175D3DCCD1}">
              <a14:hiddenFill xmlns:a14="http://schemas.microsoft.com/office/drawing/2010/main">
                <a:solidFill>
                  <a:srgbClr val="FFFFFF"/>
                </a:solidFill>
              </a14:hiddenFill>
            </a:ext>
          </a:extLst>
        </p:spPr>
      </p:pic>
      <p:pic>
        <p:nvPicPr>
          <p:cNvPr id="5" name="Объект 4" descr="Социальные дистанЦинг со сплошной заливкой">
            <a:extLst>
              <a:ext uri="{FF2B5EF4-FFF2-40B4-BE49-F238E27FC236}">
                <a16:creationId xmlns:a16="http://schemas.microsoft.com/office/drawing/2014/main" id="{D762F862-4103-410D-9E0A-276370919ED1}"/>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54580" y="3338629"/>
            <a:ext cx="914400" cy="914400"/>
          </a:xfrm>
        </p:spPr>
      </p:pic>
      <p:pic>
        <p:nvPicPr>
          <p:cNvPr id="2054" name="Picture 6" descr="150,142 Beach Night Stock Photos, Pictures &amp;amp; Royalty-Free Images - iStock">
            <a:extLst>
              <a:ext uri="{FF2B5EF4-FFF2-40B4-BE49-F238E27FC236}">
                <a16:creationId xmlns:a16="http://schemas.microsoft.com/office/drawing/2014/main" id="{DC50251F-5382-46C1-90C4-FD86661C44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0635" y="508521"/>
            <a:ext cx="3803865" cy="2535910"/>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D85A9482-8468-4E3B-86CB-4588335D76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91447" y="2453966"/>
            <a:ext cx="1019935" cy="1110069"/>
          </a:xfrm>
          <a:prstGeom prst="rect">
            <a:avLst/>
          </a:prstGeom>
          <a:ln>
            <a:solidFill>
              <a:schemeClr val="bg2">
                <a:lumMod val="10000"/>
              </a:schemeClr>
            </a:solidFill>
          </a:ln>
        </p:spPr>
      </p:pic>
      <p:pic>
        <p:nvPicPr>
          <p:cNvPr id="9" name="Рисунок 8" descr="Младенец со сплошной заливкой">
            <a:extLst>
              <a:ext uri="{FF2B5EF4-FFF2-40B4-BE49-F238E27FC236}">
                <a16:creationId xmlns:a16="http://schemas.microsoft.com/office/drawing/2014/main" id="{F469837C-D411-482F-AB21-E0115CBFF2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2011" y="5303557"/>
            <a:ext cx="914400" cy="914400"/>
          </a:xfrm>
          <a:prstGeom prst="rect">
            <a:avLst/>
          </a:prstGeom>
        </p:spPr>
      </p:pic>
      <p:pic>
        <p:nvPicPr>
          <p:cNvPr id="13" name="Рисунок 12" descr="Изображение выглядит как мужчина, стоит, темный, брючный&#10;&#10;Автоматически созданное описание">
            <a:extLst>
              <a:ext uri="{FF2B5EF4-FFF2-40B4-BE49-F238E27FC236}">
                <a16:creationId xmlns:a16="http://schemas.microsoft.com/office/drawing/2014/main" id="{CC7BCEAA-909B-4715-99A0-11928FA70979}"/>
              </a:ext>
            </a:extLst>
          </p:cNvPr>
          <p:cNvPicPr>
            <a:picLocks noChangeAspect="1"/>
          </p:cNvPicPr>
          <p:nvPr/>
        </p:nvPicPr>
        <p:blipFill rotWithShape="1">
          <a:blip r:embed="rId9">
            <a:extLst>
              <a:ext uri="{28A0092B-C50C-407E-A947-70E740481C1C}">
                <a14:useLocalDpi xmlns:a14="http://schemas.microsoft.com/office/drawing/2010/main" val="0"/>
              </a:ext>
            </a:extLst>
          </a:blip>
          <a:srcRect l="30195" r="29231"/>
          <a:stretch/>
        </p:blipFill>
        <p:spPr>
          <a:xfrm>
            <a:off x="499759" y="5005952"/>
            <a:ext cx="676882" cy="1668251"/>
          </a:xfrm>
          <a:prstGeom prst="rect">
            <a:avLst/>
          </a:prstGeom>
        </p:spPr>
      </p:pic>
      <p:pic>
        <p:nvPicPr>
          <p:cNvPr id="14" name="Рисунок 13" descr="Изображение выглядит как человек, женщина, платье, одежда&#10;&#10;Автоматически созданное описание">
            <a:extLst>
              <a:ext uri="{FF2B5EF4-FFF2-40B4-BE49-F238E27FC236}">
                <a16:creationId xmlns:a16="http://schemas.microsoft.com/office/drawing/2014/main" id="{D65F9AE5-8D26-4010-B8A1-2D282C3941A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47917" y="5005952"/>
            <a:ext cx="834085" cy="1574165"/>
          </a:xfrm>
          <a:prstGeom prst="rect">
            <a:avLst/>
          </a:prstGeom>
        </p:spPr>
      </p:pic>
      <p:sp>
        <p:nvSpPr>
          <p:cNvPr id="10" name="Молния 9">
            <a:extLst>
              <a:ext uri="{FF2B5EF4-FFF2-40B4-BE49-F238E27FC236}">
                <a16:creationId xmlns:a16="http://schemas.microsoft.com/office/drawing/2014/main" id="{31697C49-FF54-4C90-9A9D-EA009C6459BD}"/>
              </a:ext>
            </a:extLst>
          </p:cNvPr>
          <p:cNvSpPr/>
          <p:nvPr/>
        </p:nvSpPr>
        <p:spPr>
          <a:xfrm rot="1167840">
            <a:off x="949930" y="4910173"/>
            <a:ext cx="678174" cy="1252031"/>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a:extLst>
              <a:ext uri="{FF2B5EF4-FFF2-40B4-BE49-F238E27FC236}">
                <a16:creationId xmlns:a16="http://schemas.microsoft.com/office/drawing/2014/main" id="{C3F12A5B-F8E8-487E-A667-69AD8C7277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5764" y="4589558"/>
            <a:ext cx="1817322" cy="1977923"/>
          </a:xfrm>
          <a:prstGeom prst="rect">
            <a:avLst/>
          </a:prstGeom>
          <a:ln>
            <a:solidFill>
              <a:schemeClr val="bg2">
                <a:lumMod val="10000"/>
              </a:schemeClr>
            </a:solidFill>
          </a:ln>
        </p:spPr>
      </p:pic>
      <p:sp>
        <p:nvSpPr>
          <p:cNvPr id="18" name="TextBox 17">
            <a:extLst>
              <a:ext uri="{FF2B5EF4-FFF2-40B4-BE49-F238E27FC236}">
                <a16:creationId xmlns:a16="http://schemas.microsoft.com/office/drawing/2014/main" id="{A5A39CB0-098F-4761-AB12-F2AF4BEBE3B6}"/>
              </a:ext>
            </a:extLst>
          </p:cNvPr>
          <p:cNvSpPr txBox="1"/>
          <p:nvPr/>
        </p:nvSpPr>
        <p:spPr>
          <a:xfrm>
            <a:off x="4451580" y="6461474"/>
            <a:ext cx="1013465" cy="369332"/>
          </a:xfrm>
          <a:prstGeom prst="rect">
            <a:avLst/>
          </a:prstGeom>
          <a:noFill/>
        </p:spPr>
        <p:txBody>
          <a:bodyPr wrap="square">
            <a:spAutoFit/>
          </a:bodyPr>
          <a:lstStyle/>
          <a:p>
            <a:r>
              <a:rPr lang="en-US" dirty="0"/>
              <a:t>Younger</a:t>
            </a:r>
          </a:p>
        </p:txBody>
      </p:sp>
      <p:sp>
        <p:nvSpPr>
          <p:cNvPr id="19" name="TextBox 18">
            <a:extLst>
              <a:ext uri="{FF2B5EF4-FFF2-40B4-BE49-F238E27FC236}">
                <a16:creationId xmlns:a16="http://schemas.microsoft.com/office/drawing/2014/main" id="{CB34345D-FF49-48BE-A7D7-F7D056C26F6E}"/>
              </a:ext>
            </a:extLst>
          </p:cNvPr>
          <p:cNvSpPr txBox="1"/>
          <p:nvPr/>
        </p:nvSpPr>
        <p:spPr>
          <a:xfrm>
            <a:off x="3944848" y="4268625"/>
            <a:ext cx="1013465" cy="369332"/>
          </a:xfrm>
          <a:prstGeom prst="rect">
            <a:avLst/>
          </a:prstGeom>
          <a:noFill/>
        </p:spPr>
        <p:txBody>
          <a:bodyPr wrap="square">
            <a:spAutoFit/>
          </a:bodyPr>
          <a:lstStyle/>
          <a:p>
            <a:r>
              <a:rPr lang="en-US" dirty="0"/>
              <a:t>Older</a:t>
            </a:r>
          </a:p>
        </p:txBody>
      </p:sp>
      <p:cxnSp>
        <p:nvCxnSpPr>
          <p:cNvPr id="15" name="Прямая соединительная линия 14">
            <a:extLst>
              <a:ext uri="{FF2B5EF4-FFF2-40B4-BE49-F238E27FC236}">
                <a16:creationId xmlns:a16="http://schemas.microsoft.com/office/drawing/2014/main" id="{37488287-C1D4-4780-A9D7-C1FA6387971D}"/>
              </a:ext>
            </a:extLst>
          </p:cNvPr>
          <p:cNvCxnSpPr>
            <a:cxnSpLocks/>
          </p:cNvCxnSpPr>
          <p:nvPr/>
        </p:nvCxnSpPr>
        <p:spPr>
          <a:xfrm>
            <a:off x="5384800" y="0"/>
            <a:ext cx="80245" cy="6830806"/>
          </a:xfrm>
          <a:prstGeom prst="line">
            <a:avLst/>
          </a:prstGeom>
        </p:spPr>
        <p:style>
          <a:lnRef idx="3">
            <a:schemeClr val="dk1"/>
          </a:lnRef>
          <a:fillRef idx="0">
            <a:schemeClr val="dk1"/>
          </a:fillRef>
          <a:effectRef idx="2">
            <a:schemeClr val="dk1"/>
          </a:effectRef>
          <a:fontRef idx="minor">
            <a:schemeClr val="tx1"/>
          </a:fontRef>
        </p:style>
      </p:cxnSp>
      <p:cxnSp>
        <p:nvCxnSpPr>
          <p:cNvPr id="23" name="Прямая соединительная линия 22">
            <a:extLst>
              <a:ext uri="{FF2B5EF4-FFF2-40B4-BE49-F238E27FC236}">
                <a16:creationId xmlns:a16="http://schemas.microsoft.com/office/drawing/2014/main" id="{FC3C1A2D-799B-4DA3-B05B-568EF8FF2052}"/>
              </a:ext>
            </a:extLst>
          </p:cNvPr>
          <p:cNvCxnSpPr>
            <a:cxnSpLocks/>
          </p:cNvCxnSpPr>
          <p:nvPr/>
        </p:nvCxnSpPr>
        <p:spPr>
          <a:xfrm>
            <a:off x="0" y="4229948"/>
            <a:ext cx="5424922" cy="23081"/>
          </a:xfrm>
          <a:prstGeom prst="line">
            <a:avLst/>
          </a:prstGeom>
        </p:spPr>
        <p:style>
          <a:lnRef idx="3">
            <a:schemeClr val="dk1"/>
          </a:lnRef>
          <a:fillRef idx="0">
            <a:schemeClr val="dk1"/>
          </a:fillRef>
          <a:effectRef idx="2">
            <a:schemeClr val="dk1"/>
          </a:effectRef>
          <a:fontRef idx="minor">
            <a:schemeClr val="tx1"/>
          </a:fontRef>
        </p:style>
      </p:cxnSp>
      <p:cxnSp>
        <p:nvCxnSpPr>
          <p:cNvPr id="25" name="Прямая соединительная линия 24">
            <a:extLst>
              <a:ext uri="{FF2B5EF4-FFF2-40B4-BE49-F238E27FC236}">
                <a16:creationId xmlns:a16="http://schemas.microsoft.com/office/drawing/2014/main" id="{021E411B-36E2-479A-956B-376F79214980}"/>
              </a:ext>
            </a:extLst>
          </p:cNvPr>
          <p:cNvCxnSpPr>
            <a:cxnSpLocks/>
          </p:cNvCxnSpPr>
          <p:nvPr/>
        </p:nvCxnSpPr>
        <p:spPr>
          <a:xfrm flipV="1">
            <a:off x="5416428" y="4176230"/>
            <a:ext cx="6775572" cy="61413"/>
          </a:xfrm>
          <a:prstGeom prst="line">
            <a:avLst/>
          </a:prstGeom>
        </p:spPr>
        <p:style>
          <a:lnRef idx="3">
            <a:schemeClr val="dk1"/>
          </a:lnRef>
          <a:fillRef idx="0">
            <a:schemeClr val="dk1"/>
          </a:fillRef>
          <a:effectRef idx="2">
            <a:schemeClr val="dk1"/>
          </a:effectRef>
          <a:fontRef idx="minor">
            <a:schemeClr val="tx1"/>
          </a:fontRef>
        </p:style>
      </p:cxnSp>
      <p:cxnSp>
        <p:nvCxnSpPr>
          <p:cNvPr id="30" name="Прямая соединительная линия 29">
            <a:extLst>
              <a:ext uri="{FF2B5EF4-FFF2-40B4-BE49-F238E27FC236}">
                <a16:creationId xmlns:a16="http://schemas.microsoft.com/office/drawing/2014/main" id="{41328E83-4725-49BD-A313-337835CCDA31}"/>
              </a:ext>
            </a:extLst>
          </p:cNvPr>
          <p:cNvCxnSpPr>
            <a:cxnSpLocks/>
          </p:cNvCxnSpPr>
          <p:nvPr/>
        </p:nvCxnSpPr>
        <p:spPr>
          <a:xfrm>
            <a:off x="2881085" y="4229948"/>
            <a:ext cx="0" cy="2628052"/>
          </a:xfrm>
          <a:prstGeom prst="line">
            <a:avLst/>
          </a:prstGeom>
        </p:spPr>
        <p:style>
          <a:lnRef idx="3">
            <a:schemeClr val="dk1"/>
          </a:lnRef>
          <a:fillRef idx="0">
            <a:schemeClr val="dk1"/>
          </a:fillRef>
          <a:effectRef idx="2">
            <a:schemeClr val="dk1"/>
          </a:effectRef>
          <a:fontRef idx="minor">
            <a:schemeClr val="tx1"/>
          </a:fontRef>
        </p:style>
      </p:cxnSp>
      <p:cxnSp>
        <p:nvCxnSpPr>
          <p:cNvPr id="37" name="Прямая соединительная линия 36">
            <a:extLst>
              <a:ext uri="{FF2B5EF4-FFF2-40B4-BE49-F238E27FC236}">
                <a16:creationId xmlns:a16="http://schemas.microsoft.com/office/drawing/2014/main" id="{BB62C6E0-2C24-4953-80DA-F1C8BD1EEAEA}"/>
              </a:ext>
            </a:extLst>
          </p:cNvPr>
          <p:cNvCxnSpPr>
            <a:cxnSpLocks/>
          </p:cNvCxnSpPr>
          <p:nvPr/>
        </p:nvCxnSpPr>
        <p:spPr>
          <a:xfrm>
            <a:off x="9791447" y="4206936"/>
            <a:ext cx="0" cy="2628052"/>
          </a:xfrm>
          <a:prstGeom prst="line">
            <a:avLst/>
          </a:prstGeom>
        </p:spPr>
        <p:style>
          <a:lnRef idx="3">
            <a:schemeClr val="dk1"/>
          </a:lnRef>
          <a:fillRef idx="0">
            <a:schemeClr val="dk1"/>
          </a:fillRef>
          <a:effectRef idx="2">
            <a:schemeClr val="dk1"/>
          </a:effectRef>
          <a:fontRef idx="minor">
            <a:schemeClr val="tx1"/>
          </a:fontRef>
        </p:style>
      </p:cxnSp>
      <p:pic>
        <p:nvPicPr>
          <p:cNvPr id="38" name="Рисунок 37">
            <a:extLst>
              <a:ext uri="{FF2B5EF4-FFF2-40B4-BE49-F238E27FC236}">
                <a16:creationId xmlns:a16="http://schemas.microsoft.com/office/drawing/2014/main" id="{0298BE69-EC38-4B4B-926F-5038BE42B8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4778" y="4736082"/>
            <a:ext cx="1817322" cy="1977923"/>
          </a:xfrm>
          <a:prstGeom prst="rect">
            <a:avLst/>
          </a:prstGeom>
          <a:ln>
            <a:solidFill>
              <a:schemeClr val="bg2">
                <a:lumMod val="10000"/>
              </a:schemeClr>
            </a:solidFill>
          </a:ln>
        </p:spPr>
      </p:pic>
      <p:sp>
        <p:nvSpPr>
          <p:cNvPr id="40" name="TextBox 39">
            <a:extLst>
              <a:ext uri="{FF2B5EF4-FFF2-40B4-BE49-F238E27FC236}">
                <a16:creationId xmlns:a16="http://schemas.microsoft.com/office/drawing/2014/main" id="{0DF15E24-5A68-446E-A8CE-FBCEF3D5EE2C}"/>
              </a:ext>
            </a:extLst>
          </p:cNvPr>
          <p:cNvSpPr txBox="1"/>
          <p:nvPr/>
        </p:nvSpPr>
        <p:spPr>
          <a:xfrm>
            <a:off x="8220951" y="5643197"/>
            <a:ext cx="1013465" cy="923330"/>
          </a:xfrm>
          <a:prstGeom prst="rect">
            <a:avLst/>
          </a:prstGeom>
          <a:noFill/>
        </p:spPr>
        <p:txBody>
          <a:bodyPr wrap="square">
            <a:spAutoFit/>
          </a:bodyPr>
          <a:lstStyle/>
          <a:p>
            <a:r>
              <a:rPr lang="en-US" dirty="0"/>
              <a:t>Not victim’s twin</a:t>
            </a:r>
          </a:p>
        </p:txBody>
      </p:sp>
      <p:pic>
        <p:nvPicPr>
          <p:cNvPr id="21" name="Рисунок 20" descr="Изображение выглядит как мужчина, стоит, темный, брючный&#10;&#10;Автоматически созданное описание">
            <a:extLst>
              <a:ext uri="{FF2B5EF4-FFF2-40B4-BE49-F238E27FC236}">
                <a16:creationId xmlns:a16="http://schemas.microsoft.com/office/drawing/2014/main" id="{BC012D3B-F35F-4179-A012-EA2ADCE08B9A}"/>
              </a:ext>
            </a:extLst>
          </p:cNvPr>
          <p:cNvPicPr>
            <a:picLocks noChangeAspect="1"/>
          </p:cNvPicPr>
          <p:nvPr/>
        </p:nvPicPr>
        <p:blipFill rotWithShape="1">
          <a:blip r:embed="rId9">
            <a:extLst>
              <a:ext uri="{28A0092B-C50C-407E-A947-70E740481C1C}">
                <a14:useLocalDpi xmlns:a14="http://schemas.microsoft.com/office/drawing/2010/main" val="0"/>
              </a:ext>
            </a:extLst>
          </a:blip>
          <a:srcRect l="30195" r="29231"/>
          <a:stretch/>
        </p:blipFill>
        <p:spPr>
          <a:xfrm>
            <a:off x="10860634" y="2770676"/>
            <a:ext cx="572570" cy="1411163"/>
          </a:xfrm>
          <a:prstGeom prst="rect">
            <a:avLst/>
          </a:prstGeom>
          <a:ln w="28575">
            <a:solidFill>
              <a:srgbClr val="00B050"/>
            </a:solidFill>
          </a:ln>
        </p:spPr>
      </p:pic>
      <p:pic>
        <p:nvPicPr>
          <p:cNvPr id="22" name="Рисунок 21" descr="Изображение выглядит как одежда, человек, женщина, стоит&#10;&#10;Автоматически созданное описание">
            <a:extLst>
              <a:ext uri="{FF2B5EF4-FFF2-40B4-BE49-F238E27FC236}">
                <a16:creationId xmlns:a16="http://schemas.microsoft.com/office/drawing/2014/main" id="{8DD78DB3-535D-4117-8D23-8B325A4EBABA}"/>
              </a:ext>
            </a:extLst>
          </p:cNvPr>
          <p:cNvPicPr>
            <a:picLocks noChangeAspect="1"/>
          </p:cNvPicPr>
          <p:nvPr/>
        </p:nvPicPr>
        <p:blipFill rotWithShape="1">
          <a:blip r:embed="rId11">
            <a:extLst>
              <a:ext uri="{28A0092B-C50C-407E-A947-70E740481C1C}">
                <a14:useLocalDpi xmlns:a14="http://schemas.microsoft.com/office/drawing/2010/main" val="0"/>
              </a:ext>
            </a:extLst>
          </a:blip>
          <a:srcRect l="16599" r="26478"/>
          <a:stretch/>
        </p:blipFill>
        <p:spPr>
          <a:xfrm>
            <a:off x="11020541" y="827489"/>
            <a:ext cx="517242" cy="1331550"/>
          </a:xfrm>
          <a:prstGeom prst="rect">
            <a:avLst/>
          </a:prstGeom>
          <a:ln w="28575">
            <a:solidFill>
              <a:srgbClr val="00B050"/>
            </a:solidFill>
          </a:ln>
        </p:spPr>
      </p:pic>
      <p:pic>
        <p:nvPicPr>
          <p:cNvPr id="24" name="Рисунок 23" descr="Изображение выглядит как человек, стоит, в позе&#10;&#10;Автоматически созданное описание">
            <a:extLst>
              <a:ext uri="{FF2B5EF4-FFF2-40B4-BE49-F238E27FC236}">
                <a16:creationId xmlns:a16="http://schemas.microsoft.com/office/drawing/2014/main" id="{F3BDF2D5-AAFD-4B3B-85D8-A9A48D312C9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005803" y="799207"/>
            <a:ext cx="587138" cy="1567853"/>
          </a:xfrm>
          <a:prstGeom prst="rect">
            <a:avLst/>
          </a:prstGeom>
          <a:ln w="28575">
            <a:solidFill>
              <a:srgbClr val="00B050"/>
            </a:solidFill>
          </a:ln>
        </p:spPr>
      </p:pic>
      <p:pic>
        <p:nvPicPr>
          <p:cNvPr id="26" name="Объект 15" descr="Изображение выглядит как человек, галстук, мужчина, костюм&#10;&#10;Автоматически созданное описание">
            <a:extLst>
              <a:ext uri="{FF2B5EF4-FFF2-40B4-BE49-F238E27FC236}">
                <a16:creationId xmlns:a16="http://schemas.microsoft.com/office/drawing/2014/main" id="{23BC7389-8131-4775-8426-7B24BBEDA57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90116" y="2055777"/>
            <a:ext cx="410701" cy="1325563"/>
          </a:xfrm>
          <a:prstGeom prst="rect">
            <a:avLst/>
          </a:prstGeom>
          <a:ln w="28575">
            <a:solidFill>
              <a:srgbClr val="00B050"/>
            </a:solidFill>
          </a:ln>
        </p:spPr>
      </p:pic>
      <p:pic>
        <p:nvPicPr>
          <p:cNvPr id="27" name="Рисунок 26" descr="Изображение выглядит как человек, женщина, платье, одежда&#10;&#10;Автоматически созданное описание">
            <a:extLst>
              <a:ext uri="{FF2B5EF4-FFF2-40B4-BE49-F238E27FC236}">
                <a16:creationId xmlns:a16="http://schemas.microsoft.com/office/drawing/2014/main" id="{5993C341-9FC8-40C9-827D-F7A888ACBA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42461" y="2055777"/>
            <a:ext cx="635484" cy="1199345"/>
          </a:xfrm>
          <a:prstGeom prst="rect">
            <a:avLst/>
          </a:prstGeom>
          <a:ln w="28575">
            <a:solidFill>
              <a:srgbClr val="00B050"/>
            </a:solidFill>
          </a:ln>
        </p:spPr>
      </p:pic>
      <p:sp>
        <p:nvSpPr>
          <p:cNvPr id="28" name="TextBox 27">
            <a:extLst>
              <a:ext uri="{FF2B5EF4-FFF2-40B4-BE49-F238E27FC236}">
                <a16:creationId xmlns:a16="http://schemas.microsoft.com/office/drawing/2014/main" id="{5EB3534F-C558-48DB-A76D-27FA8CF084E4}"/>
              </a:ext>
            </a:extLst>
          </p:cNvPr>
          <p:cNvSpPr txBox="1"/>
          <p:nvPr/>
        </p:nvSpPr>
        <p:spPr>
          <a:xfrm>
            <a:off x="10592941" y="1457322"/>
            <a:ext cx="1866449" cy="553998"/>
          </a:xfrm>
          <a:prstGeom prst="rect">
            <a:avLst/>
          </a:prstGeom>
          <a:noFill/>
        </p:spPr>
        <p:txBody>
          <a:bodyPr wrap="square">
            <a:spAutoFit/>
          </a:bodyPr>
          <a:lstStyle/>
          <a:p>
            <a:r>
              <a:rPr lang="en-US" sz="3000" dirty="0">
                <a:solidFill>
                  <a:srgbClr val="00B050"/>
                </a:solidFill>
              </a:rPr>
              <a:t>?</a:t>
            </a:r>
            <a:endParaRPr lang="ru-RU" sz="3000" dirty="0">
              <a:solidFill>
                <a:srgbClr val="00B050"/>
              </a:solidFill>
            </a:endParaRPr>
          </a:p>
        </p:txBody>
      </p:sp>
      <p:sp>
        <p:nvSpPr>
          <p:cNvPr id="3" name="Прямоугольник 2">
            <a:extLst>
              <a:ext uri="{FF2B5EF4-FFF2-40B4-BE49-F238E27FC236}">
                <a16:creationId xmlns:a16="http://schemas.microsoft.com/office/drawing/2014/main" id="{3F64E94A-5E31-44C7-A488-C44420B46C21}"/>
              </a:ext>
            </a:extLst>
          </p:cNvPr>
          <p:cNvSpPr/>
          <p:nvPr/>
        </p:nvSpPr>
        <p:spPr>
          <a:xfrm>
            <a:off x="3062514" y="4268625"/>
            <a:ext cx="2353914" cy="2500583"/>
          </a:xfrm>
          <a:prstGeom prst="rect">
            <a:avLst/>
          </a:prstGeom>
          <a:noFill/>
          <a:ln w="381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179801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E02A11-5CAE-4F72-917E-FA79EEA05BE3}"/>
              </a:ext>
            </a:extLst>
          </p:cNvPr>
          <p:cNvSpPr>
            <a:spLocks noGrp="1"/>
          </p:cNvSpPr>
          <p:nvPr>
            <p:ph type="title"/>
          </p:nvPr>
        </p:nvSpPr>
        <p:spPr/>
        <p:txBody>
          <a:bodyPr/>
          <a:lstStyle/>
          <a:p>
            <a:endParaRPr lang="ru-RU"/>
          </a:p>
        </p:txBody>
      </p:sp>
      <p:pic>
        <p:nvPicPr>
          <p:cNvPr id="2052" name="Picture 4" descr="BAR DE RETRO, Barcelona - Gracia - Restaurant Reviews, Photos &amp;amp; Phone  Number - Tripadvisor">
            <a:extLst>
              <a:ext uri="{FF2B5EF4-FFF2-40B4-BE49-F238E27FC236}">
                <a16:creationId xmlns:a16="http://schemas.microsoft.com/office/drawing/2014/main" id="{9E99B8CA-69CA-4DCB-85CD-32D279E574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22249"/>
            <a:ext cx="3273580" cy="3273580"/>
          </a:xfrm>
          <a:prstGeom prst="rect">
            <a:avLst/>
          </a:prstGeom>
          <a:noFill/>
          <a:extLst>
            <a:ext uri="{909E8E84-426E-40DD-AFC4-6F175D3DCCD1}">
              <a14:hiddenFill xmlns:a14="http://schemas.microsoft.com/office/drawing/2010/main">
                <a:solidFill>
                  <a:srgbClr val="FFFFFF"/>
                </a:solidFill>
              </a14:hiddenFill>
            </a:ext>
          </a:extLst>
        </p:spPr>
      </p:pic>
      <p:pic>
        <p:nvPicPr>
          <p:cNvPr id="5" name="Объект 4" descr="Социальные дистанЦинг со сплошной заливкой">
            <a:extLst>
              <a:ext uri="{FF2B5EF4-FFF2-40B4-BE49-F238E27FC236}">
                <a16:creationId xmlns:a16="http://schemas.microsoft.com/office/drawing/2014/main" id="{D762F862-4103-410D-9E0A-276370919ED1}"/>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54580" y="3338629"/>
            <a:ext cx="914400" cy="914400"/>
          </a:xfrm>
        </p:spPr>
      </p:pic>
      <p:pic>
        <p:nvPicPr>
          <p:cNvPr id="2054" name="Picture 6" descr="150,142 Beach Night Stock Photos, Pictures &amp;amp; Royalty-Free Images - iStock">
            <a:extLst>
              <a:ext uri="{FF2B5EF4-FFF2-40B4-BE49-F238E27FC236}">
                <a16:creationId xmlns:a16="http://schemas.microsoft.com/office/drawing/2014/main" id="{DC50251F-5382-46C1-90C4-FD86661C44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0635" y="508521"/>
            <a:ext cx="3803865" cy="2535910"/>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D85A9482-8468-4E3B-86CB-4588335D76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91447" y="2453966"/>
            <a:ext cx="1019935" cy="1110069"/>
          </a:xfrm>
          <a:prstGeom prst="rect">
            <a:avLst/>
          </a:prstGeom>
          <a:ln>
            <a:solidFill>
              <a:schemeClr val="bg2">
                <a:lumMod val="10000"/>
              </a:schemeClr>
            </a:solidFill>
          </a:ln>
        </p:spPr>
      </p:pic>
      <p:pic>
        <p:nvPicPr>
          <p:cNvPr id="9" name="Рисунок 8" descr="Младенец со сплошной заливкой">
            <a:extLst>
              <a:ext uri="{FF2B5EF4-FFF2-40B4-BE49-F238E27FC236}">
                <a16:creationId xmlns:a16="http://schemas.microsoft.com/office/drawing/2014/main" id="{F469837C-D411-482F-AB21-E0115CBFF2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2011" y="5303557"/>
            <a:ext cx="914400" cy="914400"/>
          </a:xfrm>
          <a:prstGeom prst="rect">
            <a:avLst/>
          </a:prstGeom>
        </p:spPr>
      </p:pic>
      <p:pic>
        <p:nvPicPr>
          <p:cNvPr id="13" name="Рисунок 12" descr="Изображение выглядит как мужчина, стоит, темный, брючный&#10;&#10;Автоматически созданное описание">
            <a:extLst>
              <a:ext uri="{FF2B5EF4-FFF2-40B4-BE49-F238E27FC236}">
                <a16:creationId xmlns:a16="http://schemas.microsoft.com/office/drawing/2014/main" id="{CC7BCEAA-909B-4715-99A0-11928FA70979}"/>
              </a:ext>
            </a:extLst>
          </p:cNvPr>
          <p:cNvPicPr>
            <a:picLocks noChangeAspect="1"/>
          </p:cNvPicPr>
          <p:nvPr/>
        </p:nvPicPr>
        <p:blipFill rotWithShape="1">
          <a:blip r:embed="rId9">
            <a:extLst>
              <a:ext uri="{28A0092B-C50C-407E-A947-70E740481C1C}">
                <a14:useLocalDpi xmlns:a14="http://schemas.microsoft.com/office/drawing/2010/main" val="0"/>
              </a:ext>
            </a:extLst>
          </a:blip>
          <a:srcRect l="30195" r="29231"/>
          <a:stretch/>
        </p:blipFill>
        <p:spPr>
          <a:xfrm>
            <a:off x="499759" y="5005952"/>
            <a:ext cx="676882" cy="1668251"/>
          </a:xfrm>
          <a:prstGeom prst="rect">
            <a:avLst/>
          </a:prstGeom>
        </p:spPr>
      </p:pic>
      <p:pic>
        <p:nvPicPr>
          <p:cNvPr id="14" name="Рисунок 13" descr="Изображение выглядит как человек, женщина, платье, одежда&#10;&#10;Автоматически созданное описание">
            <a:extLst>
              <a:ext uri="{FF2B5EF4-FFF2-40B4-BE49-F238E27FC236}">
                <a16:creationId xmlns:a16="http://schemas.microsoft.com/office/drawing/2014/main" id="{D65F9AE5-8D26-4010-B8A1-2D282C3941A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47917" y="5005952"/>
            <a:ext cx="834085" cy="1574165"/>
          </a:xfrm>
          <a:prstGeom prst="rect">
            <a:avLst/>
          </a:prstGeom>
        </p:spPr>
      </p:pic>
      <p:sp>
        <p:nvSpPr>
          <p:cNvPr id="10" name="Молния 9">
            <a:extLst>
              <a:ext uri="{FF2B5EF4-FFF2-40B4-BE49-F238E27FC236}">
                <a16:creationId xmlns:a16="http://schemas.microsoft.com/office/drawing/2014/main" id="{31697C49-FF54-4C90-9A9D-EA009C6459BD}"/>
              </a:ext>
            </a:extLst>
          </p:cNvPr>
          <p:cNvSpPr/>
          <p:nvPr/>
        </p:nvSpPr>
        <p:spPr>
          <a:xfrm rot="1167840">
            <a:off x="949930" y="4910173"/>
            <a:ext cx="678174" cy="1252031"/>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a:extLst>
              <a:ext uri="{FF2B5EF4-FFF2-40B4-BE49-F238E27FC236}">
                <a16:creationId xmlns:a16="http://schemas.microsoft.com/office/drawing/2014/main" id="{C3F12A5B-F8E8-487E-A667-69AD8C7277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5764" y="4589558"/>
            <a:ext cx="1817322" cy="1977923"/>
          </a:xfrm>
          <a:prstGeom prst="rect">
            <a:avLst/>
          </a:prstGeom>
          <a:ln>
            <a:solidFill>
              <a:schemeClr val="bg2">
                <a:lumMod val="10000"/>
              </a:schemeClr>
            </a:solidFill>
          </a:ln>
        </p:spPr>
      </p:pic>
      <p:sp>
        <p:nvSpPr>
          <p:cNvPr id="18" name="TextBox 17">
            <a:extLst>
              <a:ext uri="{FF2B5EF4-FFF2-40B4-BE49-F238E27FC236}">
                <a16:creationId xmlns:a16="http://schemas.microsoft.com/office/drawing/2014/main" id="{A5A39CB0-098F-4761-AB12-F2AF4BEBE3B6}"/>
              </a:ext>
            </a:extLst>
          </p:cNvPr>
          <p:cNvSpPr txBox="1"/>
          <p:nvPr/>
        </p:nvSpPr>
        <p:spPr>
          <a:xfrm>
            <a:off x="4451580" y="6461474"/>
            <a:ext cx="1013465" cy="369332"/>
          </a:xfrm>
          <a:prstGeom prst="rect">
            <a:avLst/>
          </a:prstGeom>
          <a:noFill/>
        </p:spPr>
        <p:txBody>
          <a:bodyPr wrap="square">
            <a:spAutoFit/>
          </a:bodyPr>
          <a:lstStyle/>
          <a:p>
            <a:r>
              <a:rPr lang="en-US" dirty="0"/>
              <a:t>Younger</a:t>
            </a:r>
          </a:p>
        </p:txBody>
      </p:sp>
      <p:sp>
        <p:nvSpPr>
          <p:cNvPr id="19" name="TextBox 18">
            <a:extLst>
              <a:ext uri="{FF2B5EF4-FFF2-40B4-BE49-F238E27FC236}">
                <a16:creationId xmlns:a16="http://schemas.microsoft.com/office/drawing/2014/main" id="{CB34345D-FF49-48BE-A7D7-F7D056C26F6E}"/>
              </a:ext>
            </a:extLst>
          </p:cNvPr>
          <p:cNvSpPr txBox="1"/>
          <p:nvPr/>
        </p:nvSpPr>
        <p:spPr>
          <a:xfrm>
            <a:off x="3944848" y="4268625"/>
            <a:ext cx="1013465" cy="369332"/>
          </a:xfrm>
          <a:prstGeom prst="rect">
            <a:avLst/>
          </a:prstGeom>
          <a:noFill/>
        </p:spPr>
        <p:txBody>
          <a:bodyPr wrap="square">
            <a:spAutoFit/>
          </a:bodyPr>
          <a:lstStyle/>
          <a:p>
            <a:r>
              <a:rPr lang="en-US" dirty="0"/>
              <a:t>Older</a:t>
            </a:r>
          </a:p>
        </p:txBody>
      </p:sp>
      <p:cxnSp>
        <p:nvCxnSpPr>
          <p:cNvPr id="15" name="Прямая соединительная линия 14">
            <a:extLst>
              <a:ext uri="{FF2B5EF4-FFF2-40B4-BE49-F238E27FC236}">
                <a16:creationId xmlns:a16="http://schemas.microsoft.com/office/drawing/2014/main" id="{37488287-C1D4-4780-A9D7-C1FA6387971D}"/>
              </a:ext>
            </a:extLst>
          </p:cNvPr>
          <p:cNvCxnSpPr>
            <a:cxnSpLocks/>
          </p:cNvCxnSpPr>
          <p:nvPr/>
        </p:nvCxnSpPr>
        <p:spPr>
          <a:xfrm>
            <a:off x="5384800" y="0"/>
            <a:ext cx="80245" cy="6830806"/>
          </a:xfrm>
          <a:prstGeom prst="line">
            <a:avLst/>
          </a:prstGeom>
        </p:spPr>
        <p:style>
          <a:lnRef idx="3">
            <a:schemeClr val="dk1"/>
          </a:lnRef>
          <a:fillRef idx="0">
            <a:schemeClr val="dk1"/>
          </a:fillRef>
          <a:effectRef idx="2">
            <a:schemeClr val="dk1"/>
          </a:effectRef>
          <a:fontRef idx="minor">
            <a:schemeClr val="tx1"/>
          </a:fontRef>
        </p:style>
      </p:cxnSp>
      <p:cxnSp>
        <p:nvCxnSpPr>
          <p:cNvPr id="23" name="Прямая соединительная линия 22">
            <a:extLst>
              <a:ext uri="{FF2B5EF4-FFF2-40B4-BE49-F238E27FC236}">
                <a16:creationId xmlns:a16="http://schemas.microsoft.com/office/drawing/2014/main" id="{FC3C1A2D-799B-4DA3-B05B-568EF8FF2052}"/>
              </a:ext>
            </a:extLst>
          </p:cNvPr>
          <p:cNvCxnSpPr>
            <a:cxnSpLocks/>
          </p:cNvCxnSpPr>
          <p:nvPr/>
        </p:nvCxnSpPr>
        <p:spPr>
          <a:xfrm>
            <a:off x="0" y="4229948"/>
            <a:ext cx="5424922" cy="23081"/>
          </a:xfrm>
          <a:prstGeom prst="line">
            <a:avLst/>
          </a:prstGeom>
        </p:spPr>
        <p:style>
          <a:lnRef idx="3">
            <a:schemeClr val="dk1"/>
          </a:lnRef>
          <a:fillRef idx="0">
            <a:schemeClr val="dk1"/>
          </a:fillRef>
          <a:effectRef idx="2">
            <a:schemeClr val="dk1"/>
          </a:effectRef>
          <a:fontRef idx="minor">
            <a:schemeClr val="tx1"/>
          </a:fontRef>
        </p:style>
      </p:cxnSp>
      <p:cxnSp>
        <p:nvCxnSpPr>
          <p:cNvPr id="25" name="Прямая соединительная линия 24">
            <a:extLst>
              <a:ext uri="{FF2B5EF4-FFF2-40B4-BE49-F238E27FC236}">
                <a16:creationId xmlns:a16="http://schemas.microsoft.com/office/drawing/2014/main" id="{021E411B-36E2-479A-956B-376F79214980}"/>
              </a:ext>
            </a:extLst>
          </p:cNvPr>
          <p:cNvCxnSpPr>
            <a:cxnSpLocks/>
          </p:cNvCxnSpPr>
          <p:nvPr/>
        </p:nvCxnSpPr>
        <p:spPr>
          <a:xfrm flipV="1">
            <a:off x="5416428" y="4176230"/>
            <a:ext cx="6775572" cy="61413"/>
          </a:xfrm>
          <a:prstGeom prst="line">
            <a:avLst/>
          </a:prstGeom>
        </p:spPr>
        <p:style>
          <a:lnRef idx="3">
            <a:schemeClr val="dk1"/>
          </a:lnRef>
          <a:fillRef idx="0">
            <a:schemeClr val="dk1"/>
          </a:fillRef>
          <a:effectRef idx="2">
            <a:schemeClr val="dk1"/>
          </a:effectRef>
          <a:fontRef idx="minor">
            <a:schemeClr val="tx1"/>
          </a:fontRef>
        </p:style>
      </p:cxnSp>
      <p:cxnSp>
        <p:nvCxnSpPr>
          <p:cNvPr id="30" name="Прямая соединительная линия 29">
            <a:extLst>
              <a:ext uri="{FF2B5EF4-FFF2-40B4-BE49-F238E27FC236}">
                <a16:creationId xmlns:a16="http://schemas.microsoft.com/office/drawing/2014/main" id="{41328E83-4725-49BD-A313-337835CCDA31}"/>
              </a:ext>
            </a:extLst>
          </p:cNvPr>
          <p:cNvCxnSpPr>
            <a:cxnSpLocks/>
          </p:cNvCxnSpPr>
          <p:nvPr/>
        </p:nvCxnSpPr>
        <p:spPr>
          <a:xfrm>
            <a:off x="2881085" y="4229948"/>
            <a:ext cx="0" cy="2628052"/>
          </a:xfrm>
          <a:prstGeom prst="line">
            <a:avLst/>
          </a:prstGeom>
        </p:spPr>
        <p:style>
          <a:lnRef idx="3">
            <a:schemeClr val="dk1"/>
          </a:lnRef>
          <a:fillRef idx="0">
            <a:schemeClr val="dk1"/>
          </a:fillRef>
          <a:effectRef idx="2">
            <a:schemeClr val="dk1"/>
          </a:effectRef>
          <a:fontRef idx="minor">
            <a:schemeClr val="tx1"/>
          </a:fontRef>
        </p:style>
      </p:cxnSp>
      <p:cxnSp>
        <p:nvCxnSpPr>
          <p:cNvPr id="37" name="Прямая соединительная линия 36">
            <a:extLst>
              <a:ext uri="{FF2B5EF4-FFF2-40B4-BE49-F238E27FC236}">
                <a16:creationId xmlns:a16="http://schemas.microsoft.com/office/drawing/2014/main" id="{BB62C6E0-2C24-4953-80DA-F1C8BD1EEAEA}"/>
              </a:ext>
            </a:extLst>
          </p:cNvPr>
          <p:cNvCxnSpPr>
            <a:cxnSpLocks/>
          </p:cNvCxnSpPr>
          <p:nvPr/>
        </p:nvCxnSpPr>
        <p:spPr>
          <a:xfrm>
            <a:off x="9791447" y="4206936"/>
            <a:ext cx="0" cy="2628052"/>
          </a:xfrm>
          <a:prstGeom prst="line">
            <a:avLst/>
          </a:prstGeom>
        </p:spPr>
        <p:style>
          <a:lnRef idx="3">
            <a:schemeClr val="dk1"/>
          </a:lnRef>
          <a:fillRef idx="0">
            <a:schemeClr val="dk1"/>
          </a:fillRef>
          <a:effectRef idx="2">
            <a:schemeClr val="dk1"/>
          </a:effectRef>
          <a:fontRef idx="minor">
            <a:schemeClr val="tx1"/>
          </a:fontRef>
        </p:style>
      </p:cxnSp>
      <p:pic>
        <p:nvPicPr>
          <p:cNvPr id="38" name="Рисунок 37">
            <a:extLst>
              <a:ext uri="{FF2B5EF4-FFF2-40B4-BE49-F238E27FC236}">
                <a16:creationId xmlns:a16="http://schemas.microsoft.com/office/drawing/2014/main" id="{0298BE69-EC38-4B4B-926F-5038BE42B8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4778" y="4736082"/>
            <a:ext cx="1817322" cy="1977923"/>
          </a:xfrm>
          <a:prstGeom prst="rect">
            <a:avLst/>
          </a:prstGeom>
          <a:ln>
            <a:solidFill>
              <a:schemeClr val="bg2">
                <a:lumMod val="10000"/>
              </a:schemeClr>
            </a:solidFill>
          </a:ln>
        </p:spPr>
      </p:pic>
      <p:sp>
        <p:nvSpPr>
          <p:cNvPr id="40" name="TextBox 39">
            <a:extLst>
              <a:ext uri="{FF2B5EF4-FFF2-40B4-BE49-F238E27FC236}">
                <a16:creationId xmlns:a16="http://schemas.microsoft.com/office/drawing/2014/main" id="{0DF15E24-5A68-446E-A8CE-FBCEF3D5EE2C}"/>
              </a:ext>
            </a:extLst>
          </p:cNvPr>
          <p:cNvSpPr txBox="1"/>
          <p:nvPr/>
        </p:nvSpPr>
        <p:spPr>
          <a:xfrm>
            <a:off x="8220951" y="5643197"/>
            <a:ext cx="1013465" cy="923330"/>
          </a:xfrm>
          <a:prstGeom prst="rect">
            <a:avLst/>
          </a:prstGeom>
          <a:noFill/>
        </p:spPr>
        <p:txBody>
          <a:bodyPr wrap="square">
            <a:spAutoFit/>
          </a:bodyPr>
          <a:lstStyle/>
          <a:p>
            <a:r>
              <a:rPr lang="en-US" dirty="0"/>
              <a:t>Not victim’s twin</a:t>
            </a:r>
          </a:p>
        </p:txBody>
      </p:sp>
      <p:pic>
        <p:nvPicPr>
          <p:cNvPr id="21" name="Рисунок 20" descr="Изображение выглядит как мужчина, стоит, темный, брючный&#10;&#10;Автоматически созданное описание">
            <a:extLst>
              <a:ext uri="{FF2B5EF4-FFF2-40B4-BE49-F238E27FC236}">
                <a16:creationId xmlns:a16="http://schemas.microsoft.com/office/drawing/2014/main" id="{BC012D3B-F35F-4179-A012-EA2ADCE08B9A}"/>
              </a:ext>
            </a:extLst>
          </p:cNvPr>
          <p:cNvPicPr>
            <a:picLocks noChangeAspect="1"/>
          </p:cNvPicPr>
          <p:nvPr/>
        </p:nvPicPr>
        <p:blipFill rotWithShape="1">
          <a:blip r:embed="rId9">
            <a:extLst>
              <a:ext uri="{28A0092B-C50C-407E-A947-70E740481C1C}">
                <a14:useLocalDpi xmlns:a14="http://schemas.microsoft.com/office/drawing/2010/main" val="0"/>
              </a:ext>
            </a:extLst>
          </a:blip>
          <a:srcRect l="30195" r="29231"/>
          <a:stretch/>
        </p:blipFill>
        <p:spPr>
          <a:xfrm>
            <a:off x="10860634" y="2770676"/>
            <a:ext cx="572570" cy="1411163"/>
          </a:xfrm>
          <a:prstGeom prst="rect">
            <a:avLst/>
          </a:prstGeom>
          <a:ln w="28575">
            <a:solidFill>
              <a:srgbClr val="00B050"/>
            </a:solidFill>
          </a:ln>
        </p:spPr>
      </p:pic>
      <p:pic>
        <p:nvPicPr>
          <p:cNvPr id="22" name="Рисунок 21" descr="Изображение выглядит как одежда, человек, женщина, стоит&#10;&#10;Автоматически созданное описание">
            <a:extLst>
              <a:ext uri="{FF2B5EF4-FFF2-40B4-BE49-F238E27FC236}">
                <a16:creationId xmlns:a16="http://schemas.microsoft.com/office/drawing/2014/main" id="{8DD78DB3-535D-4117-8D23-8B325A4EBABA}"/>
              </a:ext>
            </a:extLst>
          </p:cNvPr>
          <p:cNvPicPr>
            <a:picLocks noChangeAspect="1"/>
          </p:cNvPicPr>
          <p:nvPr/>
        </p:nvPicPr>
        <p:blipFill rotWithShape="1">
          <a:blip r:embed="rId11">
            <a:extLst>
              <a:ext uri="{28A0092B-C50C-407E-A947-70E740481C1C}">
                <a14:useLocalDpi xmlns:a14="http://schemas.microsoft.com/office/drawing/2010/main" val="0"/>
              </a:ext>
            </a:extLst>
          </a:blip>
          <a:srcRect l="16599" r="26478"/>
          <a:stretch/>
        </p:blipFill>
        <p:spPr>
          <a:xfrm>
            <a:off x="11020541" y="827489"/>
            <a:ext cx="517242" cy="1331550"/>
          </a:xfrm>
          <a:prstGeom prst="rect">
            <a:avLst/>
          </a:prstGeom>
          <a:ln w="28575">
            <a:solidFill>
              <a:srgbClr val="00B050"/>
            </a:solidFill>
          </a:ln>
        </p:spPr>
      </p:pic>
      <p:pic>
        <p:nvPicPr>
          <p:cNvPr id="24" name="Рисунок 23" descr="Изображение выглядит как человек, стоит, в позе&#10;&#10;Автоматически созданное описание">
            <a:extLst>
              <a:ext uri="{FF2B5EF4-FFF2-40B4-BE49-F238E27FC236}">
                <a16:creationId xmlns:a16="http://schemas.microsoft.com/office/drawing/2014/main" id="{F3BDF2D5-AAFD-4B3B-85D8-A9A48D312C9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005803" y="799207"/>
            <a:ext cx="587138" cy="1567853"/>
          </a:xfrm>
          <a:prstGeom prst="rect">
            <a:avLst/>
          </a:prstGeom>
          <a:ln w="28575">
            <a:solidFill>
              <a:srgbClr val="00B050"/>
            </a:solidFill>
          </a:ln>
        </p:spPr>
      </p:pic>
      <p:pic>
        <p:nvPicPr>
          <p:cNvPr id="26" name="Объект 15" descr="Изображение выглядит как человек, галстук, мужчина, костюм&#10;&#10;Автоматически созданное описание">
            <a:extLst>
              <a:ext uri="{FF2B5EF4-FFF2-40B4-BE49-F238E27FC236}">
                <a16:creationId xmlns:a16="http://schemas.microsoft.com/office/drawing/2014/main" id="{23BC7389-8131-4775-8426-7B24BBEDA57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90116" y="2055777"/>
            <a:ext cx="410701" cy="1325563"/>
          </a:xfrm>
          <a:prstGeom prst="rect">
            <a:avLst/>
          </a:prstGeom>
          <a:ln w="28575">
            <a:solidFill>
              <a:srgbClr val="00B050"/>
            </a:solidFill>
          </a:ln>
        </p:spPr>
      </p:pic>
      <p:pic>
        <p:nvPicPr>
          <p:cNvPr id="27" name="Рисунок 26" descr="Изображение выглядит как человек, женщина, платье, одежда&#10;&#10;Автоматически созданное описание">
            <a:extLst>
              <a:ext uri="{FF2B5EF4-FFF2-40B4-BE49-F238E27FC236}">
                <a16:creationId xmlns:a16="http://schemas.microsoft.com/office/drawing/2014/main" id="{5993C341-9FC8-40C9-827D-F7A888ACBA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42461" y="2055777"/>
            <a:ext cx="635484" cy="1199345"/>
          </a:xfrm>
          <a:prstGeom prst="rect">
            <a:avLst/>
          </a:prstGeom>
          <a:ln w="28575">
            <a:solidFill>
              <a:srgbClr val="00B050"/>
            </a:solidFill>
          </a:ln>
        </p:spPr>
      </p:pic>
      <p:sp>
        <p:nvSpPr>
          <p:cNvPr id="28" name="TextBox 27">
            <a:extLst>
              <a:ext uri="{FF2B5EF4-FFF2-40B4-BE49-F238E27FC236}">
                <a16:creationId xmlns:a16="http://schemas.microsoft.com/office/drawing/2014/main" id="{5EB3534F-C558-48DB-A76D-27FA8CF084E4}"/>
              </a:ext>
            </a:extLst>
          </p:cNvPr>
          <p:cNvSpPr txBox="1"/>
          <p:nvPr/>
        </p:nvSpPr>
        <p:spPr>
          <a:xfrm>
            <a:off x="10592941" y="1457322"/>
            <a:ext cx="1866449" cy="553998"/>
          </a:xfrm>
          <a:prstGeom prst="rect">
            <a:avLst/>
          </a:prstGeom>
          <a:noFill/>
        </p:spPr>
        <p:txBody>
          <a:bodyPr wrap="square">
            <a:spAutoFit/>
          </a:bodyPr>
          <a:lstStyle/>
          <a:p>
            <a:r>
              <a:rPr lang="en-US" sz="3000" dirty="0">
                <a:solidFill>
                  <a:srgbClr val="00B050"/>
                </a:solidFill>
              </a:rPr>
              <a:t>?</a:t>
            </a:r>
            <a:endParaRPr lang="ru-RU" sz="3000" dirty="0">
              <a:solidFill>
                <a:srgbClr val="00B050"/>
              </a:solidFill>
            </a:endParaRPr>
          </a:p>
        </p:txBody>
      </p:sp>
      <p:sp>
        <p:nvSpPr>
          <p:cNvPr id="3" name="Прямоугольник 2">
            <a:extLst>
              <a:ext uri="{FF2B5EF4-FFF2-40B4-BE49-F238E27FC236}">
                <a16:creationId xmlns:a16="http://schemas.microsoft.com/office/drawing/2014/main" id="{3F64E94A-5E31-44C7-A488-C44420B46C21}"/>
              </a:ext>
            </a:extLst>
          </p:cNvPr>
          <p:cNvSpPr/>
          <p:nvPr/>
        </p:nvSpPr>
        <p:spPr>
          <a:xfrm>
            <a:off x="3062514" y="4268625"/>
            <a:ext cx="2353914" cy="2500583"/>
          </a:xfrm>
          <a:prstGeom prst="rect">
            <a:avLst/>
          </a:prstGeom>
          <a:noFill/>
          <a:ln w="381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ru-RU"/>
          </a:p>
        </p:txBody>
      </p:sp>
      <p:sp>
        <p:nvSpPr>
          <p:cNvPr id="29" name="Знак умножения 28">
            <a:extLst>
              <a:ext uri="{FF2B5EF4-FFF2-40B4-BE49-F238E27FC236}">
                <a16:creationId xmlns:a16="http://schemas.microsoft.com/office/drawing/2014/main" id="{F25F7E76-6A97-4AAF-BA61-F59CFAB97AAB}"/>
              </a:ext>
            </a:extLst>
          </p:cNvPr>
          <p:cNvSpPr/>
          <p:nvPr/>
        </p:nvSpPr>
        <p:spPr>
          <a:xfrm>
            <a:off x="2063677" y="790030"/>
            <a:ext cx="6996294" cy="6257835"/>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87188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E02A11-5CAE-4F72-917E-FA79EEA05BE3}"/>
              </a:ext>
            </a:extLst>
          </p:cNvPr>
          <p:cNvSpPr>
            <a:spLocks noGrp="1"/>
          </p:cNvSpPr>
          <p:nvPr>
            <p:ph type="title"/>
          </p:nvPr>
        </p:nvSpPr>
        <p:spPr/>
        <p:txBody>
          <a:bodyPr/>
          <a:lstStyle/>
          <a:p>
            <a:endParaRPr lang="ru-RU"/>
          </a:p>
        </p:txBody>
      </p:sp>
      <p:pic>
        <p:nvPicPr>
          <p:cNvPr id="2052" name="Picture 4" descr="BAR DE RETRO, Barcelona - Gracia - Restaurant Reviews, Photos &amp;amp; Phone  Number - Tripadvisor">
            <a:extLst>
              <a:ext uri="{FF2B5EF4-FFF2-40B4-BE49-F238E27FC236}">
                <a16:creationId xmlns:a16="http://schemas.microsoft.com/office/drawing/2014/main" id="{9E99B8CA-69CA-4DCB-85CD-32D279E574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22249"/>
            <a:ext cx="3273580" cy="3273580"/>
          </a:xfrm>
          <a:prstGeom prst="rect">
            <a:avLst/>
          </a:prstGeom>
          <a:noFill/>
          <a:extLst>
            <a:ext uri="{909E8E84-426E-40DD-AFC4-6F175D3DCCD1}">
              <a14:hiddenFill xmlns:a14="http://schemas.microsoft.com/office/drawing/2010/main">
                <a:solidFill>
                  <a:srgbClr val="FFFFFF"/>
                </a:solidFill>
              </a14:hiddenFill>
            </a:ext>
          </a:extLst>
        </p:spPr>
      </p:pic>
      <p:pic>
        <p:nvPicPr>
          <p:cNvPr id="5" name="Объект 4" descr="Социальные дистанЦинг со сплошной заливкой">
            <a:extLst>
              <a:ext uri="{FF2B5EF4-FFF2-40B4-BE49-F238E27FC236}">
                <a16:creationId xmlns:a16="http://schemas.microsoft.com/office/drawing/2014/main" id="{D762F862-4103-410D-9E0A-276370919ED1}"/>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54580" y="3338629"/>
            <a:ext cx="914400" cy="914400"/>
          </a:xfrm>
        </p:spPr>
      </p:pic>
      <p:pic>
        <p:nvPicPr>
          <p:cNvPr id="2054" name="Picture 6" descr="150,142 Beach Night Stock Photos, Pictures &amp;amp; Royalty-Free Images - iStock">
            <a:extLst>
              <a:ext uri="{FF2B5EF4-FFF2-40B4-BE49-F238E27FC236}">
                <a16:creationId xmlns:a16="http://schemas.microsoft.com/office/drawing/2014/main" id="{DC50251F-5382-46C1-90C4-FD86661C44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0635" y="508521"/>
            <a:ext cx="3803865" cy="2535910"/>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D85A9482-8468-4E3B-86CB-4588335D76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91447" y="2453966"/>
            <a:ext cx="1019935" cy="1110069"/>
          </a:xfrm>
          <a:prstGeom prst="rect">
            <a:avLst/>
          </a:prstGeom>
          <a:ln>
            <a:solidFill>
              <a:schemeClr val="bg2">
                <a:lumMod val="10000"/>
              </a:schemeClr>
            </a:solidFill>
          </a:ln>
        </p:spPr>
      </p:pic>
      <p:pic>
        <p:nvPicPr>
          <p:cNvPr id="9" name="Рисунок 8" descr="Младенец со сплошной заливкой">
            <a:extLst>
              <a:ext uri="{FF2B5EF4-FFF2-40B4-BE49-F238E27FC236}">
                <a16:creationId xmlns:a16="http://schemas.microsoft.com/office/drawing/2014/main" id="{F469837C-D411-482F-AB21-E0115CBFF2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2011" y="5303557"/>
            <a:ext cx="914400" cy="914400"/>
          </a:xfrm>
          <a:prstGeom prst="rect">
            <a:avLst/>
          </a:prstGeom>
        </p:spPr>
      </p:pic>
      <p:pic>
        <p:nvPicPr>
          <p:cNvPr id="13" name="Рисунок 12" descr="Изображение выглядит как мужчина, стоит, темный, брючный&#10;&#10;Автоматически созданное описание">
            <a:extLst>
              <a:ext uri="{FF2B5EF4-FFF2-40B4-BE49-F238E27FC236}">
                <a16:creationId xmlns:a16="http://schemas.microsoft.com/office/drawing/2014/main" id="{CC7BCEAA-909B-4715-99A0-11928FA70979}"/>
              </a:ext>
            </a:extLst>
          </p:cNvPr>
          <p:cNvPicPr>
            <a:picLocks noChangeAspect="1"/>
          </p:cNvPicPr>
          <p:nvPr/>
        </p:nvPicPr>
        <p:blipFill rotWithShape="1">
          <a:blip r:embed="rId9">
            <a:extLst>
              <a:ext uri="{28A0092B-C50C-407E-A947-70E740481C1C}">
                <a14:useLocalDpi xmlns:a14="http://schemas.microsoft.com/office/drawing/2010/main" val="0"/>
              </a:ext>
            </a:extLst>
          </a:blip>
          <a:srcRect l="30195" r="29231"/>
          <a:stretch/>
        </p:blipFill>
        <p:spPr>
          <a:xfrm>
            <a:off x="499759" y="5005952"/>
            <a:ext cx="676882" cy="1668251"/>
          </a:xfrm>
          <a:prstGeom prst="rect">
            <a:avLst/>
          </a:prstGeom>
        </p:spPr>
      </p:pic>
      <p:pic>
        <p:nvPicPr>
          <p:cNvPr id="14" name="Рисунок 13" descr="Изображение выглядит как человек, женщина, платье, одежда&#10;&#10;Автоматически созданное описание">
            <a:extLst>
              <a:ext uri="{FF2B5EF4-FFF2-40B4-BE49-F238E27FC236}">
                <a16:creationId xmlns:a16="http://schemas.microsoft.com/office/drawing/2014/main" id="{D65F9AE5-8D26-4010-B8A1-2D282C3941A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47917" y="5005952"/>
            <a:ext cx="834085" cy="1574165"/>
          </a:xfrm>
          <a:prstGeom prst="rect">
            <a:avLst/>
          </a:prstGeom>
        </p:spPr>
      </p:pic>
      <p:sp>
        <p:nvSpPr>
          <p:cNvPr id="10" name="Молния 9">
            <a:extLst>
              <a:ext uri="{FF2B5EF4-FFF2-40B4-BE49-F238E27FC236}">
                <a16:creationId xmlns:a16="http://schemas.microsoft.com/office/drawing/2014/main" id="{31697C49-FF54-4C90-9A9D-EA009C6459BD}"/>
              </a:ext>
            </a:extLst>
          </p:cNvPr>
          <p:cNvSpPr/>
          <p:nvPr/>
        </p:nvSpPr>
        <p:spPr>
          <a:xfrm rot="1167840">
            <a:off x="949930" y="4910173"/>
            <a:ext cx="678174" cy="1252031"/>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a:extLst>
              <a:ext uri="{FF2B5EF4-FFF2-40B4-BE49-F238E27FC236}">
                <a16:creationId xmlns:a16="http://schemas.microsoft.com/office/drawing/2014/main" id="{C3F12A5B-F8E8-487E-A667-69AD8C7277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5764" y="4589558"/>
            <a:ext cx="1817322" cy="1977923"/>
          </a:xfrm>
          <a:prstGeom prst="rect">
            <a:avLst/>
          </a:prstGeom>
          <a:ln>
            <a:solidFill>
              <a:schemeClr val="bg2">
                <a:lumMod val="10000"/>
              </a:schemeClr>
            </a:solidFill>
          </a:ln>
        </p:spPr>
      </p:pic>
      <p:sp>
        <p:nvSpPr>
          <p:cNvPr id="18" name="TextBox 17">
            <a:extLst>
              <a:ext uri="{FF2B5EF4-FFF2-40B4-BE49-F238E27FC236}">
                <a16:creationId xmlns:a16="http://schemas.microsoft.com/office/drawing/2014/main" id="{A5A39CB0-098F-4761-AB12-F2AF4BEBE3B6}"/>
              </a:ext>
            </a:extLst>
          </p:cNvPr>
          <p:cNvSpPr txBox="1"/>
          <p:nvPr/>
        </p:nvSpPr>
        <p:spPr>
          <a:xfrm>
            <a:off x="4451580" y="6461474"/>
            <a:ext cx="1013465" cy="369332"/>
          </a:xfrm>
          <a:prstGeom prst="rect">
            <a:avLst/>
          </a:prstGeom>
          <a:noFill/>
        </p:spPr>
        <p:txBody>
          <a:bodyPr wrap="square">
            <a:spAutoFit/>
          </a:bodyPr>
          <a:lstStyle/>
          <a:p>
            <a:r>
              <a:rPr lang="en-US" dirty="0"/>
              <a:t>Younger</a:t>
            </a:r>
          </a:p>
        </p:txBody>
      </p:sp>
      <p:sp>
        <p:nvSpPr>
          <p:cNvPr id="19" name="TextBox 18">
            <a:extLst>
              <a:ext uri="{FF2B5EF4-FFF2-40B4-BE49-F238E27FC236}">
                <a16:creationId xmlns:a16="http://schemas.microsoft.com/office/drawing/2014/main" id="{CB34345D-FF49-48BE-A7D7-F7D056C26F6E}"/>
              </a:ext>
            </a:extLst>
          </p:cNvPr>
          <p:cNvSpPr txBox="1"/>
          <p:nvPr/>
        </p:nvSpPr>
        <p:spPr>
          <a:xfrm>
            <a:off x="3944848" y="4268625"/>
            <a:ext cx="1013465" cy="369332"/>
          </a:xfrm>
          <a:prstGeom prst="rect">
            <a:avLst/>
          </a:prstGeom>
          <a:noFill/>
        </p:spPr>
        <p:txBody>
          <a:bodyPr wrap="square">
            <a:spAutoFit/>
          </a:bodyPr>
          <a:lstStyle/>
          <a:p>
            <a:r>
              <a:rPr lang="en-US" dirty="0"/>
              <a:t>Older</a:t>
            </a:r>
          </a:p>
        </p:txBody>
      </p:sp>
      <p:cxnSp>
        <p:nvCxnSpPr>
          <p:cNvPr id="15" name="Прямая соединительная линия 14">
            <a:extLst>
              <a:ext uri="{FF2B5EF4-FFF2-40B4-BE49-F238E27FC236}">
                <a16:creationId xmlns:a16="http://schemas.microsoft.com/office/drawing/2014/main" id="{37488287-C1D4-4780-A9D7-C1FA6387971D}"/>
              </a:ext>
            </a:extLst>
          </p:cNvPr>
          <p:cNvCxnSpPr>
            <a:cxnSpLocks/>
          </p:cNvCxnSpPr>
          <p:nvPr/>
        </p:nvCxnSpPr>
        <p:spPr>
          <a:xfrm>
            <a:off x="5384800" y="0"/>
            <a:ext cx="80245" cy="6830806"/>
          </a:xfrm>
          <a:prstGeom prst="line">
            <a:avLst/>
          </a:prstGeom>
        </p:spPr>
        <p:style>
          <a:lnRef idx="3">
            <a:schemeClr val="dk1"/>
          </a:lnRef>
          <a:fillRef idx="0">
            <a:schemeClr val="dk1"/>
          </a:fillRef>
          <a:effectRef idx="2">
            <a:schemeClr val="dk1"/>
          </a:effectRef>
          <a:fontRef idx="minor">
            <a:schemeClr val="tx1"/>
          </a:fontRef>
        </p:style>
      </p:cxnSp>
      <p:cxnSp>
        <p:nvCxnSpPr>
          <p:cNvPr id="23" name="Прямая соединительная линия 22">
            <a:extLst>
              <a:ext uri="{FF2B5EF4-FFF2-40B4-BE49-F238E27FC236}">
                <a16:creationId xmlns:a16="http://schemas.microsoft.com/office/drawing/2014/main" id="{FC3C1A2D-799B-4DA3-B05B-568EF8FF2052}"/>
              </a:ext>
            </a:extLst>
          </p:cNvPr>
          <p:cNvCxnSpPr>
            <a:cxnSpLocks/>
          </p:cNvCxnSpPr>
          <p:nvPr/>
        </p:nvCxnSpPr>
        <p:spPr>
          <a:xfrm>
            <a:off x="0" y="4229948"/>
            <a:ext cx="5424922" cy="23081"/>
          </a:xfrm>
          <a:prstGeom prst="line">
            <a:avLst/>
          </a:prstGeom>
        </p:spPr>
        <p:style>
          <a:lnRef idx="3">
            <a:schemeClr val="dk1"/>
          </a:lnRef>
          <a:fillRef idx="0">
            <a:schemeClr val="dk1"/>
          </a:fillRef>
          <a:effectRef idx="2">
            <a:schemeClr val="dk1"/>
          </a:effectRef>
          <a:fontRef idx="minor">
            <a:schemeClr val="tx1"/>
          </a:fontRef>
        </p:style>
      </p:cxnSp>
      <p:cxnSp>
        <p:nvCxnSpPr>
          <p:cNvPr id="25" name="Прямая соединительная линия 24">
            <a:extLst>
              <a:ext uri="{FF2B5EF4-FFF2-40B4-BE49-F238E27FC236}">
                <a16:creationId xmlns:a16="http://schemas.microsoft.com/office/drawing/2014/main" id="{021E411B-36E2-479A-956B-376F79214980}"/>
              </a:ext>
            </a:extLst>
          </p:cNvPr>
          <p:cNvCxnSpPr>
            <a:cxnSpLocks/>
          </p:cNvCxnSpPr>
          <p:nvPr/>
        </p:nvCxnSpPr>
        <p:spPr>
          <a:xfrm flipV="1">
            <a:off x="5416428" y="4176230"/>
            <a:ext cx="6775572" cy="61413"/>
          </a:xfrm>
          <a:prstGeom prst="line">
            <a:avLst/>
          </a:prstGeom>
        </p:spPr>
        <p:style>
          <a:lnRef idx="3">
            <a:schemeClr val="dk1"/>
          </a:lnRef>
          <a:fillRef idx="0">
            <a:schemeClr val="dk1"/>
          </a:fillRef>
          <a:effectRef idx="2">
            <a:schemeClr val="dk1"/>
          </a:effectRef>
          <a:fontRef idx="minor">
            <a:schemeClr val="tx1"/>
          </a:fontRef>
        </p:style>
      </p:cxnSp>
      <p:cxnSp>
        <p:nvCxnSpPr>
          <p:cNvPr id="30" name="Прямая соединительная линия 29">
            <a:extLst>
              <a:ext uri="{FF2B5EF4-FFF2-40B4-BE49-F238E27FC236}">
                <a16:creationId xmlns:a16="http://schemas.microsoft.com/office/drawing/2014/main" id="{41328E83-4725-49BD-A313-337835CCDA31}"/>
              </a:ext>
            </a:extLst>
          </p:cNvPr>
          <p:cNvCxnSpPr>
            <a:cxnSpLocks/>
          </p:cNvCxnSpPr>
          <p:nvPr/>
        </p:nvCxnSpPr>
        <p:spPr>
          <a:xfrm>
            <a:off x="2881085" y="4229948"/>
            <a:ext cx="0" cy="2628052"/>
          </a:xfrm>
          <a:prstGeom prst="line">
            <a:avLst/>
          </a:prstGeom>
        </p:spPr>
        <p:style>
          <a:lnRef idx="3">
            <a:schemeClr val="dk1"/>
          </a:lnRef>
          <a:fillRef idx="0">
            <a:schemeClr val="dk1"/>
          </a:fillRef>
          <a:effectRef idx="2">
            <a:schemeClr val="dk1"/>
          </a:effectRef>
          <a:fontRef idx="minor">
            <a:schemeClr val="tx1"/>
          </a:fontRef>
        </p:style>
      </p:cxnSp>
      <p:cxnSp>
        <p:nvCxnSpPr>
          <p:cNvPr id="37" name="Прямая соединительная линия 36">
            <a:extLst>
              <a:ext uri="{FF2B5EF4-FFF2-40B4-BE49-F238E27FC236}">
                <a16:creationId xmlns:a16="http://schemas.microsoft.com/office/drawing/2014/main" id="{BB62C6E0-2C24-4953-80DA-F1C8BD1EEAEA}"/>
              </a:ext>
            </a:extLst>
          </p:cNvPr>
          <p:cNvCxnSpPr>
            <a:cxnSpLocks/>
          </p:cNvCxnSpPr>
          <p:nvPr/>
        </p:nvCxnSpPr>
        <p:spPr>
          <a:xfrm>
            <a:off x="9791447" y="4206936"/>
            <a:ext cx="0" cy="2628052"/>
          </a:xfrm>
          <a:prstGeom prst="line">
            <a:avLst/>
          </a:prstGeom>
        </p:spPr>
        <p:style>
          <a:lnRef idx="3">
            <a:schemeClr val="dk1"/>
          </a:lnRef>
          <a:fillRef idx="0">
            <a:schemeClr val="dk1"/>
          </a:fillRef>
          <a:effectRef idx="2">
            <a:schemeClr val="dk1"/>
          </a:effectRef>
          <a:fontRef idx="minor">
            <a:schemeClr val="tx1"/>
          </a:fontRef>
        </p:style>
      </p:cxnSp>
      <p:pic>
        <p:nvPicPr>
          <p:cNvPr id="38" name="Рисунок 37">
            <a:extLst>
              <a:ext uri="{FF2B5EF4-FFF2-40B4-BE49-F238E27FC236}">
                <a16:creationId xmlns:a16="http://schemas.microsoft.com/office/drawing/2014/main" id="{0298BE69-EC38-4B4B-926F-5038BE42B8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4778" y="4736082"/>
            <a:ext cx="1817322" cy="1977923"/>
          </a:xfrm>
          <a:prstGeom prst="rect">
            <a:avLst/>
          </a:prstGeom>
          <a:ln>
            <a:solidFill>
              <a:schemeClr val="bg2">
                <a:lumMod val="10000"/>
              </a:schemeClr>
            </a:solidFill>
          </a:ln>
        </p:spPr>
      </p:pic>
      <p:sp>
        <p:nvSpPr>
          <p:cNvPr id="40" name="TextBox 39">
            <a:extLst>
              <a:ext uri="{FF2B5EF4-FFF2-40B4-BE49-F238E27FC236}">
                <a16:creationId xmlns:a16="http://schemas.microsoft.com/office/drawing/2014/main" id="{0DF15E24-5A68-446E-A8CE-FBCEF3D5EE2C}"/>
              </a:ext>
            </a:extLst>
          </p:cNvPr>
          <p:cNvSpPr txBox="1"/>
          <p:nvPr/>
        </p:nvSpPr>
        <p:spPr>
          <a:xfrm>
            <a:off x="8220951" y="5643197"/>
            <a:ext cx="1013465" cy="923330"/>
          </a:xfrm>
          <a:prstGeom prst="rect">
            <a:avLst/>
          </a:prstGeom>
          <a:noFill/>
        </p:spPr>
        <p:txBody>
          <a:bodyPr wrap="square">
            <a:spAutoFit/>
          </a:bodyPr>
          <a:lstStyle/>
          <a:p>
            <a:r>
              <a:rPr lang="en-US" dirty="0"/>
              <a:t>Not victim’s twin</a:t>
            </a:r>
          </a:p>
        </p:txBody>
      </p:sp>
      <p:pic>
        <p:nvPicPr>
          <p:cNvPr id="21" name="Рисунок 20" descr="Изображение выглядит как мужчина, стоит, темный, брючный&#10;&#10;Автоматически созданное описание">
            <a:extLst>
              <a:ext uri="{FF2B5EF4-FFF2-40B4-BE49-F238E27FC236}">
                <a16:creationId xmlns:a16="http://schemas.microsoft.com/office/drawing/2014/main" id="{BC012D3B-F35F-4179-A012-EA2ADCE08B9A}"/>
              </a:ext>
            </a:extLst>
          </p:cNvPr>
          <p:cNvPicPr>
            <a:picLocks noChangeAspect="1"/>
          </p:cNvPicPr>
          <p:nvPr/>
        </p:nvPicPr>
        <p:blipFill rotWithShape="1">
          <a:blip r:embed="rId9">
            <a:extLst>
              <a:ext uri="{28A0092B-C50C-407E-A947-70E740481C1C}">
                <a14:useLocalDpi xmlns:a14="http://schemas.microsoft.com/office/drawing/2010/main" val="0"/>
              </a:ext>
            </a:extLst>
          </a:blip>
          <a:srcRect l="30195" r="29231"/>
          <a:stretch/>
        </p:blipFill>
        <p:spPr>
          <a:xfrm>
            <a:off x="10860634" y="2770676"/>
            <a:ext cx="572570" cy="1411163"/>
          </a:xfrm>
          <a:prstGeom prst="rect">
            <a:avLst/>
          </a:prstGeom>
          <a:ln w="28575">
            <a:solidFill>
              <a:srgbClr val="00B050"/>
            </a:solidFill>
          </a:ln>
        </p:spPr>
      </p:pic>
      <p:pic>
        <p:nvPicPr>
          <p:cNvPr id="22" name="Рисунок 21" descr="Изображение выглядит как одежда, человек, женщина, стоит&#10;&#10;Автоматически созданное описание">
            <a:extLst>
              <a:ext uri="{FF2B5EF4-FFF2-40B4-BE49-F238E27FC236}">
                <a16:creationId xmlns:a16="http://schemas.microsoft.com/office/drawing/2014/main" id="{8DD78DB3-535D-4117-8D23-8B325A4EBABA}"/>
              </a:ext>
            </a:extLst>
          </p:cNvPr>
          <p:cNvPicPr>
            <a:picLocks noChangeAspect="1"/>
          </p:cNvPicPr>
          <p:nvPr/>
        </p:nvPicPr>
        <p:blipFill rotWithShape="1">
          <a:blip r:embed="rId11">
            <a:extLst>
              <a:ext uri="{28A0092B-C50C-407E-A947-70E740481C1C}">
                <a14:useLocalDpi xmlns:a14="http://schemas.microsoft.com/office/drawing/2010/main" val="0"/>
              </a:ext>
            </a:extLst>
          </a:blip>
          <a:srcRect l="16599" r="26478"/>
          <a:stretch/>
        </p:blipFill>
        <p:spPr>
          <a:xfrm>
            <a:off x="11189732" y="5335831"/>
            <a:ext cx="517242" cy="1331550"/>
          </a:xfrm>
          <a:prstGeom prst="rect">
            <a:avLst/>
          </a:prstGeom>
          <a:ln w="28575">
            <a:solidFill>
              <a:srgbClr val="00B050"/>
            </a:solidFill>
          </a:ln>
        </p:spPr>
      </p:pic>
      <p:pic>
        <p:nvPicPr>
          <p:cNvPr id="24" name="Рисунок 23" descr="Изображение выглядит как человек, стоит, в позе&#10;&#10;Автоматически созданное описание">
            <a:extLst>
              <a:ext uri="{FF2B5EF4-FFF2-40B4-BE49-F238E27FC236}">
                <a16:creationId xmlns:a16="http://schemas.microsoft.com/office/drawing/2014/main" id="{F3BDF2D5-AAFD-4B3B-85D8-A9A48D312C9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51431" y="1818520"/>
            <a:ext cx="587138" cy="1567853"/>
          </a:xfrm>
          <a:prstGeom prst="rect">
            <a:avLst/>
          </a:prstGeom>
          <a:ln w="28575">
            <a:solidFill>
              <a:srgbClr val="00B050"/>
            </a:solidFill>
          </a:ln>
        </p:spPr>
      </p:pic>
      <p:pic>
        <p:nvPicPr>
          <p:cNvPr id="26" name="Объект 15" descr="Изображение выглядит как человек, галстук, мужчина, костюм&#10;&#10;Автоматически созданное описание">
            <a:extLst>
              <a:ext uri="{FF2B5EF4-FFF2-40B4-BE49-F238E27FC236}">
                <a16:creationId xmlns:a16="http://schemas.microsoft.com/office/drawing/2014/main" id="{23BC7389-8131-4775-8426-7B24BBEDA57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78370" y="1025366"/>
            <a:ext cx="410701" cy="1325563"/>
          </a:xfrm>
          <a:prstGeom prst="rect">
            <a:avLst/>
          </a:prstGeom>
          <a:ln w="28575">
            <a:solidFill>
              <a:srgbClr val="00B050"/>
            </a:solidFill>
          </a:ln>
        </p:spPr>
      </p:pic>
      <p:pic>
        <p:nvPicPr>
          <p:cNvPr id="27" name="Рисунок 26" descr="Изображение выглядит как человек, женщина, платье, одежда&#10;&#10;Автоматически созданное описание">
            <a:extLst>
              <a:ext uri="{FF2B5EF4-FFF2-40B4-BE49-F238E27FC236}">
                <a16:creationId xmlns:a16="http://schemas.microsoft.com/office/drawing/2014/main" id="{5993C341-9FC8-40C9-827D-F7A888ACBA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42461" y="2055777"/>
            <a:ext cx="635484" cy="1199345"/>
          </a:xfrm>
          <a:prstGeom prst="rect">
            <a:avLst/>
          </a:prstGeom>
          <a:ln w="28575">
            <a:solidFill>
              <a:srgbClr val="00B050"/>
            </a:solidFill>
          </a:ln>
        </p:spPr>
      </p:pic>
    </p:spTree>
    <p:extLst>
      <p:ext uri="{BB962C8B-B14F-4D97-AF65-F5344CB8AC3E}">
        <p14:creationId xmlns:p14="http://schemas.microsoft.com/office/powerpoint/2010/main" val="1757006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E02A11-5CAE-4F72-917E-FA79EEA05BE3}"/>
              </a:ext>
            </a:extLst>
          </p:cNvPr>
          <p:cNvSpPr>
            <a:spLocks noGrp="1"/>
          </p:cNvSpPr>
          <p:nvPr>
            <p:ph type="title"/>
          </p:nvPr>
        </p:nvSpPr>
        <p:spPr/>
        <p:txBody>
          <a:bodyPr/>
          <a:lstStyle/>
          <a:p>
            <a:endParaRPr lang="ru-RU"/>
          </a:p>
        </p:txBody>
      </p:sp>
      <p:pic>
        <p:nvPicPr>
          <p:cNvPr id="2052" name="Picture 4" descr="BAR DE RETRO, Barcelona - Gracia - Restaurant Reviews, Photos &amp;amp; Phone  Number - Tripadvisor">
            <a:extLst>
              <a:ext uri="{FF2B5EF4-FFF2-40B4-BE49-F238E27FC236}">
                <a16:creationId xmlns:a16="http://schemas.microsoft.com/office/drawing/2014/main" id="{9E99B8CA-69CA-4DCB-85CD-32D279E574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22249"/>
            <a:ext cx="3273580" cy="3273580"/>
          </a:xfrm>
          <a:prstGeom prst="rect">
            <a:avLst/>
          </a:prstGeom>
          <a:noFill/>
          <a:extLst>
            <a:ext uri="{909E8E84-426E-40DD-AFC4-6F175D3DCCD1}">
              <a14:hiddenFill xmlns:a14="http://schemas.microsoft.com/office/drawing/2010/main">
                <a:solidFill>
                  <a:srgbClr val="FFFFFF"/>
                </a:solidFill>
              </a14:hiddenFill>
            </a:ext>
          </a:extLst>
        </p:spPr>
      </p:pic>
      <p:pic>
        <p:nvPicPr>
          <p:cNvPr id="5" name="Объект 4" descr="Социальные дистанЦинг со сплошной заливкой">
            <a:extLst>
              <a:ext uri="{FF2B5EF4-FFF2-40B4-BE49-F238E27FC236}">
                <a16:creationId xmlns:a16="http://schemas.microsoft.com/office/drawing/2014/main" id="{D762F862-4103-410D-9E0A-276370919ED1}"/>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54580" y="3338629"/>
            <a:ext cx="914400" cy="914400"/>
          </a:xfrm>
        </p:spPr>
      </p:pic>
      <p:pic>
        <p:nvPicPr>
          <p:cNvPr id="2054" name="Picture 6" descr="150,142 Beach Night Stock Photos, Pictures &amp;amp; Royalty-Free Images - iStock">
            <a:extLst>
              <a:ext uri="{FF2B5EF4-FFF2-40B4-BE49-F238E27FC236}">
                <a16:creationId xmlns:a16="http://schemas.microsoft.com/office/drawing/2014/main" id="{DC50251F-5382-46C1-90C4-FD86661C44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0635" y="508521"/>
            <a:ext cx="3803865" cy="2535910"/>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D85A9482-8468-4E3B-86CB-4588335D76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91447" y="2453966"/>
            <a:ext cx="1019935" cy="1110069"/>
          </a:xfrm>
          <a:prstGeom prst="rect">
            <a:avLst/>
          </a:prstGeom>
          <a:ln>
            <a:solidFill>
              <a:schemeClr val="bg2">
                <a:lumMod val="10000"/>
              </a:schemeClr>
            </a:solidFill>
          </a:ln>
        </p:spPr>
      </p:pic>
      <p:pic>
        <p:nvPicPr>
          <p:cNvPr id="9" name="Рисунок 8" descr="Младенец со сплошной заливкой">
            <a:extLst>
              <a:ext uri="{FF2B5EF4-FFF2-40B4-BE49-F238E27FC236}">
                <a16:creationId xmlns:a16="http://schemas.microsoft.com/office/drawing/2014/main" id="{F469837C-D411-482F-AB21-E0115CBFF2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2011" y="5303557"/>
            <a:ext cx="914400" cy="914400"/>
          </a:xfrm>
          <a:prstGeom prst="rect">
            <a:avLst/>
          </a:prstGeom>
        </p:spPr>
      </p:pic>
      <p:pic>
        <p:nvPicPr>
          <p:cNvPr id="13" name="Рисунок 12" descr="Изображение выглядит как мужчина, стоит, темный, брючный&#10;&#10;Автоматически созданное описание">
            <a:extLst>
              <a:ext uri="{FF2B5EF4-FFF2-40B4-BE49-F238E27FC236}">
                <a16:creationId xmlns:a16="http://schemas.microsoft.com/office/drawing/2014/main" id="{CC7BCEAA-909B-4715-99A0-11928FA70979}"/>
              </a:ext>
            </a:extLst>
          </p:cNvPr>
          <p:cNvPicPr>
            <a:picLocks noChangeAspect="1"/>
          </p:cNvPicPr>
          <p:nvPr/>
        </p:nvPicPr>
        <p:blipFill rotWithShape="1">
          <a:blip r:embed="rId9">
            <a:extLst>
              <a:ext uri="{28A0092B-C50C-407E-A947-70E740481C1C}">
                <a14:useLocalDpi xmlns:a14="http://schemas.microsoft.com/office/drawing/2010/main" val="0"/>
              </a:ext>
            </a:extLst>
          </a:blip>
          <a:srcRect l="30195" r="29231"/>
          <a:stretch/>
        </p:blipFill>
        <p:spPr>
          <a:xfrm>
            <a:off x="499759" y="5005952"/>
            <a:ext cx="676882" cy="1668251"/>
          </a:xfrm>
          <a:prstGeom prst="rect">
            <a:avLst/>
          </a:prstGeom>
        </p:spPr>
      </p:pic>
      <p:pic>
        <p:nvPicPr>
          <p:cNvPr id="14" name="Рисунок 13" descr="Изображение выглядит как человек, женщина, платье, одежда&#10;&#10;Автоматически созданное описание">
            <a:extLst>
              <a:ext uri="{FF2B5EF4-FFF2-40B4-BE49-F238E27FC236}">
                <a16:creationId xmlns:a16="http://schemas.microsoft.com/office/drawing/2014/main" id="{D65F9AE5-8D26-4010-B8A1-2D282C3941A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47917" y="5005952"/>
            <a:ext cx="834085" cy="1574165"/>
          </a:xfrm>
          <a:prstGeom prst="rect">
            <a:avLst/>
          </a:prstGeom>
        </p:spPr>
      </p:pic>
      <p:sp>
        <p:nvSpPr>
          <p:cNvPr id="10" name="Молния 9">
            <a:extLst>
              <a:ext uri="{FF2B5EF4-FFF2-40B4-BE49-F238E27FC236}">
                <a16:creationId xmlns:a16="http://schemas.microsoft.com/office/drawing/2014/main" id="{31697C49-FF54-4C90-9A9D-EA009C6459BD}"/>
              </a:ext>
            </a:extLst>
          </p:cNvPr>
          <p:cNvSpPr/>
          <p:nvPr/>
        </p:nvSpPr>
        <p:spPr>
          <a:xfrm rot="1167840">
            <a:off x="949930" y="4910173"/>
            <a:ext cx="678174" cy="1252031"/>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a:extLst>
              <a:ext uri="{FF2B5EF4-FFF2-40B4-BE49-F238E27FC236}">
                <a16:creationId xmlns:a16="http://schemas.microsoft.com/office/drawing/2014/main" id="{C3F12A5B-F8E8-487E-A667-69AD8C7277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5764" y="4589558"/>
            <a:ext cx="1817322" cy="1977923"/>
          </a:xfrm>
          <a:prstGeom prst="rect">
            <a:avLst/>
          </a:prstGeom>
          <a:ln>
            <a:solidFill>
              <a:schemeClr val="bg2">
                <a:lumMod val="10000"/>
              </a:schemeClr>
            </a:solidFill>
          </a:ln>
        </p:spPr>
      </p:pic>
      <p:sp>
        <p:nvSpPr>
          <p:cNvPr id="18" name="TextBox 17">
            <a:extLst>
              <a:ext uri="{FF2B5EF4-FFF2-40B4-BE49-F238E27FC236}">
                <a16:creationId xmlns:a16="http://schemas.microsoft.com/office/drawing/2014/main" id="{A5A39CB0-098F-4761-AB12-F2AF4BEBE3B6}"/>
              </a:ext>
            </a:extLst>
          </p:cNvPr>
          <p:cNvSpPr txBox="1"/>
          <p:nvPr/>
        </p:nvSpPr>
        <p:spPr>
          <a:xfrm>
            <a:off x="4451580" y="6461474"/>
            <a:ext cx="1013465" cy="369332"/>
          </a:xfrm>
          <a:prstGeom prst="rect">
            <a:avLst/>
          </a:prstGeom>
          <a:noFill/>
        </p:spPr>
        <p:txBody>
          <a:bodyPr wrap="square">
            <a:spAutoFit/>
          </a:bodyPr>
          <a:lstStyle/>
          <a:p>
            <a:r>
              <a:rPr lang="en-US" dirty="0"/>
              <a:t>Younger</a:t>
            </a:r>
          </a:p>
        </p:txBody>
      </p:sp>
      <p:sp>
        <p:nvSpPr>
          <p:cNvPr id="19" name="TextBox 18">
            <a:extLst>
              <a:ext uri="{FF2B5EF4-FFF2-40B4-BE49-F238E27FC236}">
                <a16:creationId xmlns:a16="http://schemas.microsoft.com/office/drawing/2014/main" id="{CB34345D-FF49-48BE-A7D7-F7D056C26F6E}"/>
              </a:ext>
            </a:extLst>
          </p:cNvPr>
          <p:cNvSpPr txBox="1"/>
          <p:nvPr/>
        </p:nvSpPr>
        <p:spPr>
          <a:xfrm>
            <a:off x="3944848" y="4268625"/>
            <a:ext cx="1013465" cy="369332"/>
          </a:xfrm>
          <a:prstGeom prst="rect">
            <a:avLst/>
          </a:prstGeom>
          <a:noFill/>
        </p:spPr>
        <p:txBody>
          <a:bodyPr wrap="square">
            <a:spAutoFit/>
          </a:bodyPr>
          <a:lstStyle/>
          <a:p>
            <a:r>
              <a:rPr lang="en-US" dirty="0"/>
              <a:t>Older</a:t>
            </a:r>
          </a:p>
        </p:txBody>
      </p:sp>
      <p:cxnSp>
        <p:nvCxnSpPr>
          <p:cNvPr id="15" name="Прямая соединительная линия 14">
            <a:extLst>
              <a:ext uri="{FF2B5EF4-FFF2-40B4-BE49-F238E27FC236}">
                <a16:creationId xmlns:a16="http://schemas.microsoft.com/office/drawing/2014/main" id="{37488287-C1D4-4780-A9D7-C1FA6387971D}"/>
              </a:ext>
            </a:extLst>
          </p:cNvPr>
          <p:cNvCxnSpPr>
            <a:cxnSpLocks/>
          </p:cNvCxnSpPr>
          <p:nvPr/>
        </p:nvCxnSpPr>
        <p:spPr>
          <a:xfrm>
            <a:off x="5384800" y="0"/>
            <a:ext cx="80245" cy="6830806"/>
          </a:xfrm>
          <a:prstGeom prst="line">
            <a:avLst/>
          </a:prstGeom>
        </p:spPr>
        <p:style>
          <a:lnRef idx="3">
            <a:schemeClr val="dk1"/>
          </a:lnRef>
          <a:fillRef idx="0">
            <a:schemeClr val="dk1"/>
          </a:fillRef>
          <a:effectRef idx="2">
            <a:schemeClr val="dk1"/>
          </a:effectRef>
          <a:fontRef idx="minor">
            <a:schemeClr val="tx1"/>
          </a:fontRef>
        </p:style>
      </p:cxnSp>
      <p:cxnSp>
        <p:nvCxnSpPr>
          <p:cNvPr id="23" name="Прямая соединительная линия 22">
            <a:extLst>
              <a:ext uri="{FF2B5EF4-FFF2-40B4-BE49-F238E27FC236}">
                <a16:creationId xmlns:a16="http://schemas.microsoft.com/office/drawing/2014/main" id="{FC3C1A2D-799B-4DA3-B05B-568EF8FF2052}"/>
              </a:ext>
            </a:extLst>
          </p:cNvPr>
          <p:cNvCxnSpPr>
            <a:cxnSpLocks/>
          </p:cNvCxnSpPr>
          <p:nvPr/>
        </p:nvCxnSpPr>
        <p:spPr>
          <a:xfrm>
            <a:off x="0" y="4229948"/>
            <a:ext cx="5424922" cy="23081"/>
          </a:xfrm>
          <a:prstGeom prst="line">
            <a:avLst/>
          </a:prstGeom>
        </p:spPr>
        <p:style>
          <a:lnRef idx="3">
            <a:schemeClr val="dk1"/>
          </a:lnRef>
          <a:fillRef idx="0">
            <a:schemeClr val="dk1"/>
          </a:fillRef>
          <a:effectRef idx="2">
            <a:schemeClr val="dk1"/>
          </a:effectRef>
          <a:fontRef idx="minor">
            <a:schemeClr val="tx1"/>
          </a:fontRef>
        </p:style>
      </p:cxnSp>
      <p:cxnSp>
        <p:nvCxnSpPr>
          <p:cNvPr id="25" name="Прямая соединительная линия 24">
            <a:extLst>
              <a:ext uri="{FF2B5EF4-FFF2-40B4-BE49-F238E27FC236}">
                <a16:creationId xmlns:a16="http://schemas.microsoft.com/office/drawing/2014/main" id="{021E411B-36E2-479A-956B-376F79214980}"/>
              </a:ext>
            </a:extLst>
          </p:cNvPr>
          <p:cNvCxnSpPr>
            <a:cxnSpLocks/>
          </p:cNvCxnSpPr>
          <p:nvPr/>
        </p:nvCxnSpPr>
        <p:spPr>
          <a:xfrm flipV="1">
            <a:off x="5416428" y="4176230"/>
            <a:ext cx="6775572" cy="61413"/>
          </a:xfrm>
          <a:prstGeom prst="line">
            <a:avLst/>
          </a:prstGeom>
        </p:spPr>
        <p:style>
          <a:lnRef idx="3">
            <a:schemeClr val="dk1"/>
          </a:lnRef>
          <a:fillRef idx="0">
            <a:schemeClr val="dk1"/>
          </a:fillRef>
          <a:effectRef idx="2">
            <a:schemeClr val="dk1"/>
          </a:effectRef>
          <a:fontRef idx="minor">
            <a:schemeClr val="tx1"/>
          </a:fontRef>
        </p:style>
      </p:cxnSp>
      <p:cxnSp>
        <p:nvCxnSpPr>
          <p:cNvPr id="30" name="Прямая соединительная линия 29">
            <a:extLst>
              <a:ext uri="{FF2B5EF4-FFF2-40B4-BE49-F238E27FC236}">
                <a16:creationId xmlns:a16="http://schemas.microsoft.com/office/drawing/2014/main" id="{41328E83-4725-49BD-A313-337835CCDA31}"/>
              </a:ext>
            </a:extLst>
          </p:cNvPr>
          <p:cNvCxnSpPr>
            <a:cxnSpLocks/>
          </p:cNvCxnSpPr>
          <p:nvPr/>
        </p:nvCxnSpPr>
        <p:spPr>
          <a:xfrm>
            <a:off x="2881085" y="4229948"/>
            <a:ext cx="0" cy="2628052"/>
          </a:xfrm>
          <a:prstGeom prst="line">
            <a:avLst/>
          </a:prstGeom>
        </p:spPr>
        <p:style>
          <a:lnRef idx="3">
            <a:schemeClr val="dk1"/>
          </a:lnRef>
          <a:fillRef idx="0">
            <a:schemeClr val="dk1"/>
          </a:fillRef>
          <a:effectRef idx="2">
            <a:schemeClr val="dk1"/>
          </a:effectRef>
          <a:fontRef idx="minor">
            <a:schemeClr val="tx1"/>
          </a:fontRef>
        </p:style>
      </p:cxnSp>
      <p:cxnSp>
        <p:nvCxnSpPr>
          <p:cNvPr id="37" name="Прямая соединительная линия 36">
            <a:extLst>
              <a:ext uri="{FF2B5EF4-FFF2-40B4-BE49-F238E27FC236}">
                <a16:creationId xmlns:a16="http://schemas.microsoft.com/office/drawing/2014/main" id="{BB62C6E0-2C24-4953-80DA-F1C8BD1EEAEA}"/>
              </a:ext>
            </a:extLst>
          </p:cNvPr>
          <p:cNvCxnSpPr>
            <a:cxnSpLocks/>
          </p:cNvCxnSpPr>
          <p:nvPr/>
        </p:nvCxnSpPr>
        <p:spPr>
          <a:xfrm>
            <a:off x="9791447" y="4206936"/>
            <a:ext cx="0" cy="2628052"/>
          </a:xfrm>
          <a:prstGeom prst="line">
            <a:avLst/>
          </a:prstGeom>
        </p:spPr>
        <p:style>
          <a:lnRef idx="3">
            <a:schemeClr val="dk1"/>
          </a:lnRef>
          <a:fillRef idx="0">
            <a:schemeClr val="dk1"/>
          </a:fillRef>
          <a:effectRef idx="2">
            <a:schemeClr val="dk1"/>
          </a:effectRef>
          <a:fontRef idx="minor">
            <a:schemeClr val="tx1"/>
          </a:fontRef>
        </p:style>
      </p:cxnSp>
      <p:pic>
        <p:nvPicPr>
          <p:cNvPr id="38" name="Рисунок 37">
            <a:extLst>
              <a:ext uri="{FF2B5EF4-FFF2-40B4-BE49-F238E27FC236}">
                <a16:creationId xmlns:a16="http://schemas.microsoft.com/office/drawing/2014/main" id="{0298BE69-EC38-4B4B-926F-5038BE42B8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4778" y="4736082"/>
            <a:ext cx="1817322" cy="1977923"/>
          </a:xfrm>
          <a:prstGeom prst="rect">
            <a:avLst/>
          </a:prstGeom>
          <a:ln>
            <a:solidFill>
              <a:schemeClr val="bg2">
                <a:lumMod val="10000"/>
              </a:schemeClr>
            </a:solidFill>
          </a:ln>
        </p:spPr>
      </p:pic>
      <p:sp>
        <p:nvSpPr>
          <p:cNvPr id="40" name="TextBox 39">
            <a:extLst>
              <a:ext uri="{FF2B5EF4-FFF2-40B4-BE49-F238E27FC236}">
                <a16:creationId xmlns:a16="http://schemas.microsoft.com/office/drawing/2014/main" id="{0DF15E24-5A68-446E-A8CE-FBCEF3D5EE2C}"/>
              </a:ext>
            </a:extLst>
          </p:cNvPr>
          <p:cNvSpPr txBox="1"/>
          <p:nvPr/>
        </p:nvSpPr>
        <p:spPr>
          <a:xfrm>
            <a:off x="8220951" y="5643197"/>
            <a:ext cx="1013465" cy="923330"/>
          </a:xfrm>
          <a:prstGeom prst="rect">
            <a:avLst/>
          </a:prstGeom>
          <a:noFill/>
        </p:spPr>
        <p:txBody>
          <a:bodyPr wrap="square">
            <a:spAutoFit/>
          </a:bodyPr>
          <a:lstStyle/>
          <a:p>
            <a:r>
              <a:rPr lang="en-US" dirty="0"/>
              <a:t>Not victim’s twin</a:t>
            </a:r>
          </a:p>
        </p:txBody>
      </p:sp>
      <p:pic>
        <p:nvPicPr>
          <p:cNvPr id="21" name="Рисунок 20" descr="Изображение выглядит как мужчина, стоит, темный, брючный&#10;&#10;Автоматически созданное описание">
            <a:extLst>
              <a:ext uri="{FF2B5EF4-FFF2-40B4-BE49-F238E27FC236}">
                <a16:creationId xmlns:a16="http://schemas.microsoft.com/office/drawing/2014/main" id="{BC012D3B-F35F-4179-A012-EA2ADCE08B9A}"/>
              </a:ext>
            </a:extLst>
          </p:cNvPr>
          <p:cNvPicPr>
            <a:picLocks noChangeAspect="1"/>
          </p:cNvPicPr>
          <p:nvPr/>
        </p:nvPicPr>
        <p:blipFill rotWithShape="1">
          <a:blip r:embed="rId9">
            <a:extLst>
              <a:ext uri="{28A0092B-C50C-407E-A947-70E740481C1C}">
                <a14:useLocalDpi xmlns:a14="http://schemas.microsoft.com/office/drawing/2010/main" val="0"/>
              </a:ext>
            </a:extLst>
          </a:blip>
          <a:srcRect l="30195" r="29231"/>
          <a:stretch/>
        </p:blipFill>
        <p:spPr>
          <a:xfrm>
            <a:off x="10860634" y="2770676"/>
            <a:ext cx="572570" cy="1411163"/>
          </a:xfrm>
          <a:prstGeom prst="rect">
            <a:avLst/>
          </a:prstGeom>
          <a:ln w="28575">
            <a:solidFill>
              <a:srgbClr val="00B050"/>
            </a:solidFill>
          </a:ln>
        </p:spPr>
      </p:pic>
      <p:pic>
        <p:nvPicPr>
          <p:cNvPr id="22" name="Рисунок 21" descr="Изображение выглядит как одежда, человек, женщина, стоит&#10;&#10;Автоматически созданное описание">
            <a:extLst>
              <a:ext uri="{FF2B5EF4-FFF2-40B4-BE49-F238E27FC236}">
                <a16:creationId xmlns:a16="http://schemas.microsoft.com/office/drawing/2014/main" id="{8DD78DB3-535D-4117-8D23-8B325A4EBABA}"/>
              </a:ext>
            </a:extLst>
          </p:cNvPr>
          <p:cNvPicPr>
            <a:picLocks noChangeAspect="1"/>
          </p:cNvPicPr>
          <p:nvPr/>
        </p:nvPicPr>
        <p:blipFill rotWithShape="1">
          <a:blip r:embed="rId11">
            <a:extLst>
              <a:ext uri="{28A0092B-C50C-407E-A947-70E740481C1C}">
                <a14:useLocalDpi xmlns:a14="http://schemas.microsoft.com/office/drawing/2010/main" val="0"/>
              </a:ext>
            </a:extLst>
          </a:blip>
          <a:srcRect l="16599" r="26478"/>
          <a:stretch/>
        </p:blipFill>
        <p:spPr>
          <a:xfrm>
            <a:off x="11189732" y="5335831"/>
            <a:ext cx="517242" cy="1331550"/>
          </a:xfrm>
          <a:prstGeom prst="rect">
            <a:avLst/>
          </a:prstGeom>
          <a:ln w="28575">
            <a:solidFill>
              <a:srgbClr val="00B050"/>
            </a:solidFill>
          </a:ln>
        </p:spPr>
      </p:pic>
      <p:pic>
        <p:nvPicPr>
          <p:cNvPr id="24" name="Рисунок 23" descr="Изображение выглядит как человек, стоит, в позе&#10;&#10;Автоматически созданное описание">
            <a:extLst>
              <a:ext uri="{FF2B5EF4-FFF2-40B4-BE49-F238E27FC236}">
                <a16:creationId xmlns:a16="http://schemas.microsoft.com/office/drawing/2014/main" id="{F3BDF2D5-AAFD-4B3B-85D8-A9A48D312C9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51431" y="1818520"/>
            <a:ext cx="587138" cy="1567853"/>
          </a:xfrm>
          <a:prstGeom prst="rect">
            <a:avLst/>
          </a:prstGeom>
          <a:ln w="28575">
            <a:solidFill>
              <a:srgbClr val="00B050"/>
            </a:solidFill>
          </a:ln>
        </p:spPr>
      </p:pic>
      <p:pic>
        <p:nvPicPr>
          <p:cNvPr id="26" name="Объект 15" descr="Изображение выглядит как человек, галстук, мужчина, костюм&#10;&#10;Автоматически созданное описание">
            <a:extLst>
              <a:ext uri="{FF2B5EF4-FFF2-40B4-BE49-F238E27FC236}">
                <a16:creationId xmlns:a16="http://schemas.microsoft.com/office/drawing/2014/main" id="{23BC7389-8131-4775-8426-7B24BBEDA57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78370" y="1025366"/>
            <a:ext cx="410701" cy="1325563"/>
          </a:xfrm>
          <a:prstGeom prst="rect">
            <a:avLst/>
          </a:prstGeom>
          <a:ln w="28575">
            <a:solidFill>
              <a:srgbClr val="00B050"/>
            </a:solidFill>
          </a:ln>
        </p:spPr>
      </p:pic>
      <p:pic>
        <p:nvPicPr>
          <p:cNvPr id="27" name="Рисунок 26" descr="Изображение выглядит как человек, женщина, платье, одежда&#10;&#10;Автоматически созданное описание">
            <a:extLst>
              <a:ext uri="{FF2B5EF4-FFF2-40B4-BE49-F238E27FC236}">
                <a16:creationId xmlns:a16="http://schemas.microsoft.com/office/drawing/2014/main" id="{5993C341-9FC8-40C9-827D-F7A888ACBA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42461" y="2055777"/>
            <a:ext cx="635484" cy="1199345"/>
          </a:xfrm>
          <a:prstGeom prst="rect">
            <a:avLst/>
          </a:prstGeom>
          <a:ln w="28575">
            <a:solidFill>
              <a:srgbClr val="00B050"/>
            </a:solidFill>
          </a:ln>
        </p:spPr>
      </p:pic>
      <p:pic>
        <p:nvPicPr>
          <p:cNvPr id="4" name="Рисунок 3" descr="Флажок со сплошной заливкой">
            <a:extLst>
              <a:ext uri="{FF2B5EF4-FFF2-40B4-BE49-F238E27FC236}">
                <a16:creationId xmlns:a16="http://schemas.microsoft.com/office/drawing/2014/main" id="{004B6D4C-13D4-4C76-90C9-F3BFF523395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765988" y="478696"/>
            <a:ext cx="6280316" cy="6280316"/>
          </a:xfrm>
          <a:prstGeom prst="rect">
            <a:avLst/>
          </a:prstGeom>
        </p:spPr>
      </p:pic>
    </p:spTree>
    <p:extLst>
      <p:ext uri="{BB962C8B-B14F-4D97-AF65-F5344CB8AC3E}">
        <p14:creationId xmlns:p14="http://schemas.microsoft.com/office/powerpoint/2010/main" val="807142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510EB7-E797-4F53-A52B-16B1066C17CE}"/>
              </a:ext>
            </a:extLst>
          </p:cNvPr>
          <p:cNvSpPr>
            <a:spLocks noGrp="1"/>
          </p:cNvSpPr>
          <p:nvPr>
            <p:ph type="title"/>
          </p:nvPr>
        </p:nvSpPr>
        <p:spPr/>
        <p:txBody>
          <a:bodyPr/>
          <a:lstStyle/>
          <a:p>
            <a:r>
              <a:rPr lang="en-US" dirty="0"/>
              <a:t>Let’s prove it by using the methods of symbolic logic</a:t>
            </a:r>
            <a:endParaRPr lang="ru-RU" dirty="0"/>
          </a:p>
        </p:txBody>
      </p:sp>
      <p:sp>
        <p:nvSpPr>
          <p:cNvPr id="3" name="Объект 2">
            <a:extLst>
              <a:ext uri="{FF2B5EF4-FFF2-40B4-BE49-F238E27FC236}">
                <a16:creationId xmlns:a16="http://schemas.microsoft.com/office/drawing/2014/main" id="{7E3DF6E2-83C4-41DC-A81B-7EDA80C1A6D3}"/>
              </a:ext>
            </a:extLst>
          </p:cNvPr>
          <p:cNvSpPr>
            <a:spLocks noGrp="1"/>
          </p:cNvSpPr>
          <p:nvPr>
            <p:ph idx="1"/>
          </p:nvPr>
        </p:nvSpPr>
        <p:spPr/>
        <p:txBody>
          <a:bodyPr/>
          <a:lstStyle/>
          <a:p>
            <a:r>
              <a:rPr lang="en-US" dirty="0"/>
              <a:t>A, B, C – variables that stand for fundamental statements or propositions</a:t>
            </a:r>
          </a:p>
          <a:p>
            <a:r>
              <a:rPr lang="en-US" dirty="0"/>
              <a:t>∧ , ∨, ¬, → – for “and”, “or”…</a:t>
            </a:r>
          </a:p>
          <a:p>
            <a:r>
              <a:rPr lang="en-US" dirty="0"/>
              <a:t>The inscription</a:t>
            </a:r>
          </a:p>
          <a:p>
            <a:endParaRPr lang="en-US" dirty="0"/>
          </a:p>
          <a:p>
            <a:pPr marL="0" indent="0">
              <a:buNone/>
            </a:pPr>
            <a:r>
              <a:rPr lang="en-US" dirty="0"/>
              <a:t>   is used to indicate that statement C is a logical consequence of A and</a:t>
            </a:r>
          </a:p>
          <a:p>
            <a:pPr marL="0" indent="0">
              <a:buNone/>
            </a:pPr>
            <a:r>
              <a:rPr lang="en-US" dirty="0"/>
              <a:t>   B </a:t>
            </a:r>
          </a:p>
        </p:txBody>
      </p:sp>
      <p:pic>
        <p:nvPicPr>
          <p:cNvPr id="3077" name="Picture 5">
            <a:extLst>
              <a:ext uri="{FF2B5EF4-FFF2-40B4-BE49-F238E27FC236}">
                <a16:creationId xmlns:a16="http://schemas.microsoft.com/office/drawing/2014/main" id="{785EDCAF-905B-4BEF-8169-A7F339EB1C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429000"/>
            <a:ext cx="12192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388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CCDD57-6382-4045-B0C2-06E16C730E81}"/>
              </a:ext>
            </a:extLst>
          </p:cNvPr>
          <p:cNvSpPr>
            <a:spLocks noGrp="1"/>
          </p:cNvSpPr>
          <p:nvPr>
            <p:ph type="title"/>
          </p:nvPr>
        </p:nvSpPr>
        <p:spPr/>
        <p:txBody>
          <a:bodyPr/>
          <a:lstStyle/>
          <a:p>
            <a:r>
              <a:rPr lang="en-US" dirty="0"/>
              <a:t>Resources</a:t>
            </a:r>
            <a:endParaRPr lang="ru-RU" dirty="0"/>
          </a:p>
        </p:txBody>
      </p:sp>
      <p:sp>
        <p:nvSpPr>
          <p:cNvPr id="3" name="Объект 2">
            <a:extLst>
              <a:ext uri="{FF2B5EF4-FFF2-40B4-BE49-F238E27FC236}">
                <a16:creationId xmlns:a16="http://schemas.microsoft.com/office/drawing/2014/main" id="{6D230435-BBEE-4923-BA56-4FA0F0191FD0}"/>
              </a:ext>
            </a:extLst>
          </p:cNvPr>
          <p:cNvSpPr>
            <a:spLocks noGrp="1"/>
          </p:cNvSpPr>
          <p:nvPr>
            <p:ph idx="1"/>
          </p:nvPr>
        </p:nvSpPr>
        <p:spPr/>
        <p:txBody>
          <a:bodyPr/>
          <a:lstStyle/>
          <a:p>
            <a:r>
              <a:rPr lang="en-US" dirty="0">
                <a:hlinkClick r:id="rId2"/>
              </a:rPr>
              <a:t>Logic and Proof. 1. Introduction</a:t>
            </a:r>
            <a:endParaRPr lang="en-US" dirty="0"/>
          </a:p>
          <a:p>
            <a:r>
              <a:rPr lang="en-US" dirty="0">
                <a:hlinkClick r:id="rId3"/>
              </a:rPr>
              <a:t>Logic and Proof. 2. Propositional Logic</a:t>
            </a:r>
            <a:endParaRPr lang="en-US" dirty="0"/>
          </a:p>
          <a:p>
            <a:r>
              <a:rPr lang="en-US" dirty="0"/>
              <a:t>Some parts of </a:t>
            </a:r>
            <a:r>
              <a:rPr lang="en-US" dirty="0">
                <a:hlinkClick r:id="rId4"/>
              </a:rPr>
              <a:t>Logic and Proof. 3. Natural Deduction for Propositional Logic</a:t>
            </a:r>
            <a:endParaRPr lang="ru-RU" dirty="0"/>
          </a:p>
        </p:txBody>
      </p:sp>
    </p:spTree>
    <p:extLst>
      <p:ext uri="{BB962C8B-B14F-4D97-AF65-F5344CB8AC3E}">
        <p14:creationId xmlns:p14="http://schemas.microsoft.com/office/powerpoint/2010/main" val="1723368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AB487B-FF2E-4A53-AF5E-92FA8C3525CD}"/>
              </a:ext>
            </a:extLst>
          </p:cNvPr>
          <p:cNvSpPr>
            <a:spLocks noGrp="1"/>
          </p:cNvSpPr>
          <p:nvPr>
            <p:ph type="title"/>
          </p:nvPr>
        </p:nvSpPr>
        <p:spPr>
          <a:xfrm>
            <a:off x="838200" y="365125"/>
            <a:ext cx="6985000" cy="2022475"/>
          </a:xfrm>
        </p:spPr>
        <p:txBody>
          <a:bodyPr/>
          <a:lstStyle/>
          <a:p>
            <a:r>
              <a:rPr lang="en-US" dirty="0"/>
              <a:t>Implication, implication elimination (modus ponens)</a:t>
            </a:r>
            <a:endParaRPr lang="ru-RU" dirty="0"/>
          </a:p>
        </p:txBody>
      </p:sp>
      <p:sp>
        <p:nvSpPr>
          <p:cNvPr id="3" name="Объект 2">
            <a:extLst>
              <a:ext uri="{FF2B5EF4-FFF2-40B4-BE49-F238E27FC236}">
                <a16:creationId xmlns:a16="http://schemas.microsoft.com/office/drawing/2014/main" id="{96FEBC4E-A3E8-4E9F-AA3A-7299433A5EB1}"/>
              </a:ext>
            </a:extLst>
          </p:cNvPr>
          <p:cNvSpPr>
            <a:spLocks noGrp="1"/>
          </p:cNvSpPr>
          <p:nvPr>
            <p:ph idx="1"/>
          </p:nvPr>
        </p:nvSpPr>
        <p:spPr>
          <a:xfrm>
            <a:off x="838200" y="2387600"/>
            <a:ext cx="10515600" cy="2976563"/>
          </a:xfrm>
        </p:spPr>
        <p:txBody>
          <a:bodyPr/>
          <a:lstStyle/>
          <a:p>
            <a:pPr marL="0" indent="0">
              <a:buNone/>
            </a:pPr>
            <a:r>
              <a:rPr lang="en-US" dirty="0"/>
              <a:t>Tells us how to use an implication in an argument</a:t>
            </a:r>
          </a:p>
          <a:p>
            <a:r>
              <a:rPr lang="en-US" dirty="0"/>
              <a:t>If Alice was in the bar, Alice was with her brother or her son.</a:t>
            </a:r>
          </a:p>
          <a:p>
            <a:r>
              <a:rPr lang="en-US" dirty="0"/>
              <a:t>Alice was in the bar.</a:t>
            </a:r>
          </a:p>
          <a:p>
            <a:r>
              <a:rPr lang="en-US" dirty="0"/>
              <a:t>Therefore, Alice was with her brother or son.</a:t>
            </a:r>
            <a:endParaRPr lang="ru-RU" dirty="0"/>
          </a:p>
        </p:txBody>
      </p:sp>
      <p:pic>
        <p:nvPicPr>
          <p:cNvPr id="12290" name="Picture 2">
            <a:extLst>
              <a:ext uri="{FF2B5EF4-FFF2-40B4-BE49-F238E27FC236}">
                <a16:creationId xmlns:a16="http://schemas.microsoft.com/office/drawing/2014/main" id="{891DB9E1-7A6B-43B5-AEE0-2EABFC6D46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8200" y="757237"/>
            <a:ext cx="12192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326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B0B6C7-5DAC-4C5B-B585-584B4A40D267}"/>
              </a:ext>
            </a:extLst>
          </p:cNvPr>
          <p:cNvSpPr>
            <a:spLocks noGrp="1"/>
          </p:cNvSpPr>
          <p:nvPr>
            <p:ph type="title"/>
          </p:nvPr>
        </p:nvSpPr>
        <p:spPr/>
        <p:txBody>
          <a:bodyPr/>
          <a:lstStyle/>
          <a:p>
            <a:r>
              <a:rPr lang="en-US" dirty="0"/>
              <a:t>Implication 2 – a form of hypothetical reasoning</a:t>
            </a:r>
            <a:endParaRPr lang="ru-RU" dirty="0"/>
          </a:p>
        </p:txBody>
      </p:sp>
      <p:sp>
        <p:nvSpPr>
          <p:cNvPr id="3" name="Объект 2">
            <a:extLst>
              <a:ext uri="{FF2B5EF4-FFF2-40B4-BE49-F238E27FC236}">
                <a16:creationId xmlns:a16="http://schemas.microsoft.com/office/drawing/2014/main" id="{27DEF763-50E5-494D-A7C8-A55E7ABD9F9D}"/>
              </a:ext>
            </a:extLst>
          </p:cNvPr>
          <p:cNvSpPr>
            <a:spLocks noGrp="1"/>
          </p:cNvSpPr>
          <p:nvPr>
            <p:ph idx="1"/>
          </p:nvPr>
        </p:nvSpPr>
        <p:spPr>
          <a:xfrm>
            <a:off x="838200" y="1825625"/>
            <a:ext cx="9118600" cy="4351338"/>
          </a:xfrm>
        </p:spPr>
        <p:txBody>
          <a:bodyPr>
            <a:normAutofit/>
          </a:bodyPr>
          <a:lstStyle/>
          <a:p>
            <a:r>
              <a:rPr lang="en-US" dirty="0"/>
              <a:t>Suppose Alice’s husband was in the bar.</a:t>
            </a:r>
          </a:p>
          <a:p>
            <a:r>
              <a:rPr lang="en-US" dirty="0"/>
              <a:t>Then …</a:t>
            </a:r>
          </a:p>
          <a:p>
            <a:r>
              <a:rPr lang="en-US" dirty="0"/>
              <a:t>Then …</a:t>
            </a:r>
          </a:p>
          <a:p>
            <a:r>
              <a:rPr lang="en-US" dirty="0"/>
              <a:t>Then Alice or her brother was the victim.</a:t>
            </a:r>
          </a:p>
          <a:p>
            <a:pPr marL="0" indent="0">
              <a:buNone/>
            </a:pPr>
            <a:r>
              <a:rPr lang="en-US" i="1" dirty="0"/>
              <a:t>Thus, if Alice’s husband was in the bar, then Alice or her brother was the victim.</a:t>
            </a:r>
            <a:endParaRPr lang="ru-RU" i="1" dirty="0"/>
          </a:p>
        </p:txBody>
      </p:sp>
      <p:pic>
        <p:nvPicPr>
          <p:cNvPr id="21508" name="Picture 4">
            <a:extLst>
              <a:ext uri="{FF2B5EF4-FFF2-40B4-BE49-F238E27FC236}">
                <a16:creationId xmlns:a16="http://schemas.microsoft.com/office/drawing/2014/main" id="{EEDA88C9-F3C3-447A-9DD3-E91A2F92EE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598862"/>
            <a:ext cx="12192000"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34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6E593B-A0A9-47B8-9472-7FD30BE5CF79}"/>
              </a:ext>
            </a:extLst>
          </p:cNvPr>
          <p:cNvSpPr>
            <a:spLocks noGrp="1"/>
          </p:cNvSpPr>
          <p:nvPr>
            <p:ph type="title"/>
          </p:nvPr>
        </p:nvSpPr>
        <p:spPr/>
        <p:txBody>
          <a:bodyPr/>
          <a:lstStyle/>
          <a:p>
            <a:r>
              <a:rPr lang="en-US" dirty="0"/>
              <a:t>Conjunction</a:t>
            </a:r>
            <a:endParaRPr lang="ru-RU" dirty="0"/>
          </a:p>
        </p:txBody>
      </p:sp>
      <p:sp>
        <p:nvSpPr>
          <p:cNvPr id="3" name="Объект 2">
            <a:extLst>
              <a:ext uri="{FF2B5EF4-FFF2-40B4-BE49-F238E27FC236}">
                <a16:creationId xmlns:a16="http://schemas.microsoft.com/office/drawing/2014/main" id="{B1DC5C65-56E1-4908-BC5E-22B99A443284}"/>
              </a:ext>
            </a:extLst>
          </p:cNvPr>
          <p:cNvSpPr>
            <a:spLocks noGrp="1"/>
          </p:cNvSpPr>
          <p:nvPr>
            <p:ph idx="1"/>
          </p:nvPr>
        </p:nvSpPr>
        <p:spPr/>
        <p:txBody>
          <a:bodyPr/>
          <a:lstStyle/>
          <a:p>
            <a:r>
              <a:rPr lang="en-US" dirty="0"/>
              <a:t>Alice’s brother was the victim.</a:t>
            </a:r>
          </a:p>
          <a:p>
            <a:r>
              <a:rPr lang="en-US" dirty="0"/>
              <a:t>Alice’s husband was the killer.</a:t>
            </a:r>
          </a:p>
          <a:p>
            <a:r>
              <a:rPr lang="en-US" dirty="0"/>
              <a:t>Therefore, Alice’s brother was the victim and Alice’s husband was the killer.</a:t>
            </a:r>
            <a:endParaRPr lang="ru-RU" dirty="0"/>
          </a:p>
        </p:txBody>
      </p:sp>
      <p:pic>
        <p:nvPicPr>
          <p:cNvPr id="13316" name="Picture 4">
            <a:extLst>
              <a:ext uri="{FF2B5EF4-FFF2-40B4-BE49-F238E27FC236}">
                <a16:creationId xmlns:a16="http://schemas.microsoft.com/office/drawing/2014/main" id="{8A069919-9AEA-4B62-B405-8883F836DD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0" y="708818"/>
            <a:ext cx="12192000" cy="63817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a:extLst>
              <a:ext uri="{FF2B5EF4-FFF2-40B4-BE49-F238E27FC236}">
                <a16:creationId xmlns:a16="http://schemas.microsoft.com/office/drawing/2014/main" id="{DB77F195-1C7D-4CC5-8AC0-CE5D7D564F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01294"/>
            <a:ext cx="12192000" cy="638175"/>
          </a:xfrm>
          <a:prstGeom prst="rect">
            <a:avLst/>
          </a:prstGeom>
          <a:noFill/>
          <a:extLst>
            <a:ext uri="{909E8E84-426E-40DD-AFC4-6F175D3DCCD1}">
              <a14:hiddenFill xmlns:a14="http://schemas.microsoft.com/office/drawing/2010/main">
                <a:solidFill>
                  <a:srgbClr val="FFFFFF"/>
                </a:solidFill>
              </a14:hiddenFill>
            </a:ext>
          </a:extLst>
        </p:spPr>
      </p:pic>
      <p:sp>
        <p:nvSpPr>
          <p:cNvPr id="7" name="Объект 2">
            <a:extLst>
              <a:ext uri="{FF2B5EF4-FFF2-40B4-BE49-F238E27FC236}">
                <a16:creationId xmlns:a16="http://schemas.microsoft.com/office/drawing/2014/main" id="{CD010402-251D-4F06-B31D-FB6FCE08D483}"/>
              </a:ext>
            </a:extLst>
          </p:cNvPr>
          <p:cNvSpPr txBox="1">
            <a:spLocks/>
          </p:cNvSpPr>
          <p:nvPr/>
        </p:nvSpPr>
        <p:spPr>
          <a:xfrm>
            <a:off x="838200" y="4743450"/>
            <a:ext cx="3962400" cy="168989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Alice’s husband was in the bar and Alice was on the beach.</a:t>
            </a:r>
          </a:p>
          <a:p>
            <a:r>
              <a:rPr lang="en-US" dirty="0"/>
              <a:t>So, Alice’s husband was in the bar.</a:t>
            </a:r>
            <a:endParaRPr lang="ru-RU" dirty="0"/>
          </a:p>
        </p:txBody>
      </p:sp>
      <p:sp>
        <p:nvSpPr>
          <p:cNvPr id="8" name="Объект 2">
            <a:extLst>
              <a:ext uri="{FF2B5EF4-FFF2-40B4-BE49-F238E27FC236}">
                <a16:creationId xmlns:a16="http://schemas.microsoft.com/office/drawing/2014/main" id="{C481DA05-E798-4BD0-AFC9-CFE9FF6A1E81}"/>
              </a:ext>
            </a:extLst>
          </p:cNvPr>
          <p:cNvSpPr txBox="1">
            <a:spLocks/>
          </p:cNvSpPr>
          <p:nvPr/>
        </p:nvSpPr>
        <p:spPr>
          <a:xfrm>
            <a:off x="6731000" y="4743450"/>
            <a:ext cx="3962400" cy="168989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Alice’s husband was in the bar and Alice was on the beach.</a:t>
            </a:r>
          </a:p>
          <a:p>
            <a:r>
              <a:rPr lang="en-US" dirty="0"/>
              <a:t>So Alice was on the beach.</a:t>
            </a:r>
            <a:endParaRPr lang="ru-RU" dirty="0"/>
          </a:p>
        </p:txBody>
      </p:sp>
    </p:spTree>
    <p:extLst>
      <p:ext uri="{BB962C8B-B14F-4D97-AF65-F5344CB8AC3E}">
        <p14:creationId xmlns:p14="http://schemas.microsoft.com/office/powerpoint/2010/main" val="2147980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0329A5-13EF-4BEB-95B0-8AE877EB6CE6}"/>
              </a:ext>
            </a:extLst>
          </p:cNvPr>
          <p:cNvSpPr>
            <a:spLocks noGrp="1"/>
          </p:cNvSpPr>
          <p:nvPr>
            <p:ph type="title"/>
          </p:nvPr>
        </p:nvSpPr>
        <p:spPr/>
        <p:txBody>
          <a:bodyPr/>
          <a:lstStyle/>
          <a:p>
            <a:r>
              <a:rPr lang="en-US" dirty="0"/>
              <a:t>Negation and Falsity (</a:t>
            </a:r>
            <a:r>
              <a:rPr lang="en-US" i="1" dirty="0"/>
              <a:t>ex </a:t>
            </a:r>
            <a:r>
              <a:rPr lang="en-US" i="1" dirty="0" err="1"/>
              <a:t>falso</a:t>
            </a:r>
            <a:r>
              <a:rPr lang="en-US" i="1" dirty="0"/>
              <a:t> sequitur quodlibet</a:t>
            </a:r>
            <a:r>
              <a:rPr lang="en-US" dirty="0"/>
              <a:t>) - introduction</a:t>
            </a:r>
            <a:endParaRPr lang="ru-RU" dirty="0"/>
          </a:p>
        </p:txBody>
      </p:sp>
      <p:sp>
        <p:nvSpPr>
          <p:cNvPr id="3" name="Объект 2">
            <a:extLst>
              <a:ext uri="{FF2B5EF4-FFF2-40B4-BE49-F238E27FC236}">
                <a16:creationId xmlns:a16="http://schemas.microsoft.com/office/drawing/2014/main" id="{2D7FCD9B-BDDD-46AE-808A-80B4BAC03D19}"/>
              </a:ext>
            </a:extLst>
          </p:cNvPr>
          <p:cNvSpPr>
            <a:spLocks noGrp="1"/>
          </p:cNvSpPr>
          <p:nvPr>
            <p:ph idx="1"/>
          </p:nvPr>
        </p:nvSpPr>
        <p:spPr/>
        <p:txBody>
          <a:bodyPr/>
          <a:lstStyle/>
          <a:p>
            <a:r>
              <a:rPr lang="en-US"/>
              <a:t>Suppose Alice’s husband was in the bar.</a:t>
            </a:r>
          </a:p>
          <a:p>
            <a:r>
              <a:rPr lang="en-US"/>
              <a:t>…</a:t>
            </a:r>
          </a:p>
          <a:p>
            <a:r>
              <a:rPr lang="en-US"/>
              <a:t>This situation is impossible.</a:t>
            </a:r>
          </a:p>
          <a:p>
            <a:r>
              <a:rPr lang="en-US"/>
              <a:t>Therefore Alice’s husband was not in the bar.</a:t>
            </a:r>
            <a:endParaRPr lang="ru-RU" dirty="0"/>
          </a:p>
        </p:txBody>
      </p:sp>
      <p:pic>
        <p:nvPicPr>
          <p:cNvPr id="22532" name="Picture 4">
            <a:extLst>
              <a:ext uri="{FF2B5EF4-FFF2-40B4-BE49-F238E27FC236}">
                <a16:creationId xmlns:a16="http://schemas.microsoft.com/office/drawing/2014/main" id="{002CA1EC-C703-4FCA-8CFF-379B11B1FD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4200" y="4252913"/>
            <a:ext cx="12192000"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022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13D36A-5F6E-4146-8844-EF27885282D8}"/>
              </a:ext>
            </a:extLst>
          </p:cNvPr>
          <p:cNvSpPr>
            <a:spLocks noGrp="1"/>
          </p:cNvSpPr>
          <p:nvPr>
            <p:ph type="title"/>
          </p:nvPr>
        </p:nvSpPr>
        <p:spPr/>
        <p:txBody>
          <a:bodyPr/>
          <a:lstStyle/>
          <a:p>
            <a:r>
              <a:rPr lang="en-US" dirty="0"/>
              <a:t>Negation and Falsity (</a:t>
            </a:r>
            <a:r>
              <a:rPr lang="en-US" i="1" dirty="0"/>
              <a:t>ex </a:t>
            </a:r>
            <a:r>
              <a:rPr lang="en-US" i="1" dirty="0" err="1"/>
              <a:t>falso</a:t>
            </a:r>
            <a:r>
              <a:rPr lang="en-US" i="1" dirty="0"/>
              <a:t> sequitur quodlibet</a:t>
            </a:r>
            <a:r>
              <a:rPr lang="en-US" dirty="0"/>
              <a:t>) - elimination</a:t>
            </a:r>
            <a:endParaRPr lang="ru-RU" dirty="0"/>
          </a:p>
        </p:txBody>
      </p:sp>
      <p:sp>
        <p:nvSpPr>
          <p:cNvPr id="3" name="Объект 2">
            <a:extLst>
              <a:ext uri="{FF2B5EF4-FFF2-40B4-BE49-F238E27FC236}">
                <a16:creationId xmlns:a16="http://schemas.microsoft.com/office/drawing/2014/main" id="{BFC5CF85-90DD-4C10-BB37-F133088B3815}"/>
              </a:ext>
            </a:extLst>
          </p:cNvPr>
          <p:cNvSpPr>
            <a:spLocks noGrp="1"/>
          </p:cNvSpPr>
          <p:nvPr>
            <p:ph idx="1"/>
          </p:nvPr>
        </p:nvSpPr>
        <p:spPr/>
        <p:txBody>
          <a:bodyPr/>
          <a:lstStyle/>
          <a:p>
            <a:r>
              <a:rPr lang="en-US" dirty="0"/>
              <a:t>The killer was Alice’s husband, and the victim was the child he was with.</a:t>
            </a:r>
          </a:p>
          <a:p>
            <a:r>
              <a:rPr lang="en-US" dirty="0"/>
              <a:t>So, the killer was not younger than his victim.</a:t>
            </a:r>
          </a:p>
          <a:p>
            <a:r>
              <a:rPr lang="en-US" dirty="0"/>
              <a:t>But according to (6), the killer was younger than his victim.</a:t>
            </a:r>
          </a:p>
          <a:p>
            <a:r>
              <a:rPr lang="en-US" dirty="0"/>
              <a:t>This situation is impossible.</a:t>
            </a:r>
            <a:endParaRPr lang="ru-RU" dirty="0"/>
          </a:p>
        </p:txBody>
      </p:sp>
      <p:pic>
        <p:nvPicPr>
          <p:cNvPr id="14344" name="Picture 8">
            <a:extLst>
              <a:ext uri="{FF2B5EF4-FFF2-40B4-BE49-F238E27FC236}">
                <a16:creationId xmlns:a16="http://schemas.microsoft.com/office/drawing/2014/main" id="{7C234F37-02E6-44FA-B489-60A979D45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92626"/>
            <a:ext cx="12192000" cy="63817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Соединитель: изогнутый 4">
            <a:extLst>
              <a:ext uri="{FF2B5EF4-FFF2-40B4-BE49-F238E27FC236}">
                <a16:creationId xmlns:a16="http://schemas.microsoft.com/office/drawing/2014/main" id="{4FDF24DF-B2E2-44EA-9D91-E2E3243EBA94}"/>
              </a:ext>
            </a:extLst>
          </p:cNvPr>
          <p:cNvCxnSpPr>
            <a:cxnSpLocks/>
          </p:cNvCxnSpPr>
          <p:nvPr/>
        </p:nvCxnSpPr>
        <p:spPr>
          <a:xfrm rot="10800000">
            <a:off x="6096000" y="5109031"/>
            <a:ext cx="449943" cy="268513"/>
          </a:xfrm>
          <a:prstGeom prst="curvedConnector3">
            <a:avLst>
              <a:gd name="adj1" fmla="val 46774"/>
            </a:avLst>
          </a:prstGeom>
          <a:ln>
            <a:tailEnd type="triangle"/>
          </a:ln>
        </p:spPr>
        <p:style>
          <a:lnRef idx="3">
            <a:schemeClr val="accent2"/>
          </a:lnRef>
          <a:fillRef idx="0">
            <a:schemeClr val="accent2"/>
          </a:fillRef>
          <a:effectRef idx="2">
            <a:schemeClr val="accent2"/>
          </a:effectRef>
          <a:fontRef idx="minor">
            <a:schemeClr val="tx1"/>
          </a:fontRef>
        </p:style>
      </p:cxnSp>
      <p:sp>
        <p:nvSpPr>
          <p:cNvPr id="15" name="TextBox 14">
            <a:extLst>
              <a:ext uri="{FF2B5EF4-FFF2-40B4-BE49-F238E27FC236}">
                <a16:creationId xmlns:a16="http://schemas.microsoft.com/office/drawing/2014/main" id="{17E25414-4F23-46AC-91CE-E9655931AE5A}"/>
              </a:ext>
            </a:extLst>
          </p:cNvPr>
          <p:cNvSpPr txBox="1"/>
          <p:nvPr/>
        </p:nvSpPr>
        <p:spPr>
          <a:xfrm>
            <a:off x="6320971" y="5407922"/>
            <a:ext cx="6096000" cy="369332"/>
          </a:xfrm>
          <a:prstGeom prst="rect">
            <a:avLst/>
          </a:prstGeom>
          <a:noFill/>
        </p:spPr>
        <p:txBody>
          <a:bodyPr wrap="square">
            <a:spAutoFit/>
          </a:bodyPr>
          <a:lstStyle/>
          <a:p>
            <a:r>
              <a:rPr lang="en-US" dirty="0">
                <a:solidFill>
                  <a:schemeClr val="accent2">
                    <a:lumMod val="75000"/>
                  </a:schemeClr>
                </a:solidFill>
              </a:rPr>
              <a:t>"this is contradiction", "this is impossible“, “false”</a:t>
            </a:r>
          </a:p>
        </p:txBody>
      </p:sp>
      <p:sp>
        <p:nvSpPr>
          <p:cNvPr id="11" name="Овал 10">
            <a:extLst>
              <a:ext uri="{FF2B5EF4-FFF2-40B4-BE49-F238E27FC236}">
                <a16:creationId xmlns:a16="http://schemas.microsoft.com/office/drawing/2014/main" id="{F7C00575-2E00-450B-9727-344DF348036E}"/>
              </a:ext>
            </a:extLst>
          </p:cNvPr>
          <p:cNvSpPr/>
          <p:nvPr/>
        </p:nvSpPr>
        <p:spPr>
          <a:xfrm>
            <a:off x="5631543" y="4811713"/>
            <a:ext cx="449944" cy="454025"/>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ru-RU"/>
          </a:p>
        </p:txBody>
      </p:sp>
      <p:pic>
        <p:nvPicPr>
          <p:cNvPr id="14348" name="Picture 12">
            <a:extLst>
              <a:ext uri="{FF2B5EF4-FFF2-40B4-BE49-F238E27FC236}">
                <a16:creationId xmlns:a16="http://schemas.microsoft.com/office/drawing/2014/main" id="{EF58F63E-BB8F-411B-8666-88DF009F3B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8400" y="6054375"/>
            <a:ext cx="12192000" cy="51911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D7725454-BDFC-4B2A-9B38-964B7649067A}"/>
              </a:ext>
            </a:extLst>
          </p:cNvPr>
          <p:cNvSpPr txBox="1"/>
          <p:nvPr/>
        </p:nvSpPr>
        <p:spPr>
          <a:xfrm>
            <a:off x="1618939" y="6155955"/>
            <a:ext cx="1259173" cy="369332"/>
          </a:xfrm>
          <a:prstGeom prst="rect">
            <a:avLst/>
          </a:prstGeom>
          <a:noFill/>
        </p:spPr>
        <p:txBody>
          <a:bodyPr wrap="square">
            <a:spAutoFit/>
          </a:bodyPr>
          <a:lstStyle/>
          <a:p>
            <a:r>
              <a:rPr lang="en-US" dirty="0">
                <a:solidFill>
                  <a:schemeClr val="accent2">
                    <a:lumMod val="75000"/>
                  </a:schemeClr>
                </a:solidFill>
              </a:rPr>
              <a:t> for “true”</a:t>
            </a:r>
          </a:p>
        </p:txBody>
      </p:sp>
    </p:spTree>
    <p:extLst>
      <p:ext uri="{BB962C8B-B14F-4D97-AF65-F5344CB8AC3E}">
        <p14:creationId xmlns:p14="http://schemas.microsoft.com/office/powerpoint/2010/main" val="4217221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16260C-8121-4F2C-BE65-19C8571FC0D5}"/>
              </a:ext>
            </a:extLst>
          </p:cNvPr>
          <p:cNvSpPr>
            <a:spLocks noGrp="1"/>
          </p:cNvSpPr>
          <p:nvPr>
            <p:ph type="title"/>
          </p:nvPr>
        </p:nvSpPr>
        <p:spPr/>
        <p:txBody>
          <a:bodyPr/>
          <a:lstStyle/>
          <a:p>
            <a:r>
              <a:rPr lang="en-US"/>
              <a:t>Disjunction</a:t>
            </a:r>
            <a:endParaRPr lang="ru-RU" dirty="0"/>
          </a:p>
        </p:txBody>
      </p:sp>
      <p:sp>
        <p:nvSpPr>
          <p:cNvPr id="3" name="Объект 2">
            <a:extLst>
              <a:ext uri="{FF2B5EF4-FFF2-40B4-BE49-F238E27FC236}">
                <a16:creationId xmlns:a16="http://schemas.microsoft.com/office/drawing/2014/main" id="{C481CCEC-092B-4083-8CDB-A6DDF889D816}"/>
              </a:ext>
            </a:extLst>
          </p:cNvPr>
          <p:cNvSpPr>
            <a:spLocks noGrp="1"/>
          </p:cNvSpPr>
          <p:nvPr>
            <p:ph idx="1"/>
          </p:nvPr>
        </p:nvSpPr>
        <p:spPr/>
        <p:txBody>
          <a:bodyPr/>
          <a:lstStyle/>
          <a:p>
            <a:r>
              <a:rPr lang="en-US"/>
              <a:t>Alice’s daughter was alone at the time of the murder.</a:t>
            </a:r>
          </a:p>
          <a:p>
            <a:r>
              <a:rPr lang="en-US"/>
              <a:t>Therefore, either Alice’s daughter was alone at the time of the murder, or Alice’s son was alone at the time of the murder.</a:t>
            </a:r>
            <a:endParaRPr lang="ru-RU" dirty="0"/>
          </a:p>
        </p:txBody>
      </p:sp>
      <p:pic>
        <p:nvPicPr>
          <p:cNvPr id="15362" name="Picture 2">
            <a:extLst>
              <a:ext uri="{FF2B5EF4-FFF2-40B4-BE49-F238E27FC236}">
                <a16:creationId xmlns:a16="http://schemas.microsoft.com/office/drawing/2014/main" id="{DE94A66F-A510-4BA1-8AC0-F9DFAEEB7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79800"/>
            <a:ext cx="12192000" cy="6381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BF83107-3BFA-4D87-BA57-BA076225F222}"/>
              </a:ext>
            </a:extLst>
          </p:cNvPr>
          <p:cNvSpPr txBox="1"/>
          <p:nvPr/>
        </p:nvSpPr>
        <p:spPr>
          <a:xfrm>
            <a:off x="4013200" y="4252912"/>
            <a:ext cx="6096000" cy="369332"/>
          </a:xfrm>
          <a:prstGeom prst="rect">
            <a:avLst/>
          </a:prstGeom>
          <a:noFill/>
        </p:spPr>
        <p:txBody>
          <a:bodyPr wrap="square">
            <a:spAutoFit/>
          </a:bodyPr>
          <a:lstStyle/>
          <a:p>
            <a:r>
              <a:rPr lang="ru-RU" dirty="0" err="1"/>
              <a:t>the</a:t>
            </a:r>
            <a:r>
              <a:rPr lang="ru-RU" dirty="0"/>
              <a:t> l </a:t>
            </a:r>
            <a:r>
              <a:rPr lang="ru-RU" dirty="0" err="1"/>
              <a:t>and</a:t>
            </a:r>
            <a:r>
              <a:rPr lang="ru-RU" dirty="0"/>
              <a:t> r </a:t>
            </a:r>
            <a:r>
              <a:rPr lang="ru-RU" dirty="0" err="1"/>
              <a:t>stand</a:t>
            </a:r>
            <a:r>
              <a:rPr lang="ru-RU" dirty="0"/>
              <a:t> </a:t>
            </a:r>
            <a:r>
              <a:rPr lang="ru-RU" dirty="0" err="1"/>
              <a:t>for</a:t>
            </a:r>
            <a:r>
              <a:rPr lang="ru-RU" dirty="0"/>
              <a:t> “</a:t>
            </a:r>
            <a:r>
              <a:rPr lang="ru-RU" dirty="0" err="1"/>
              <a:t>left</a:t>
            </a:r>
            <a:r>
              <a:rPr lang="ru-RU" dirty="0"/>
              <a:t>” </a:t>
            </a:r>
            <a:r>
              <a:rPr lang="ru-RU" dirty="0" err="1"/>
              <a:t>and</a:t>
            </a:r>
            <a:r>
              <a:rPr lang="ru-RU" dirty="0"/>
              <a:t> “</a:t>
            </a:r>
            <a:r>
              <a:rPr lang="ru-RU" dirty="0" err="1"/>
              <a:t>right</a:t>
            </a:r>
            <a:r>
              <a:rPr lang="ru-RU" dirty="0"/>
              <a:t>”</a:t>
            </a:r>
          </a:p>
        </p:txBody>
      </p:sp>
    </p:spTree>
    <p:extLst>
      <p:ext uri="{BB962C8B-B14F-4D97-AF65-F5344CB8AC3E}">
        <p14:creationId xmlns:p14="http://schemas.microsoft.com/office/powerpoint/2010/main" val="2249524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D8E028-42A4-4FAA-9AE7-603394DADFC1}"/>
              </a:ext>
            </a:extLst>
          </p:cNvPr>
          <p:cNvSpPr>
            <a:spLocks noGrp="1"/>
          </p:cNvSpPr>
          <p:nvPr>
            <p:ph type="title"/>
          </p:nvPr>
        </p:nvSpPr>
        <p:spPr/>
        <p:txBody>
          <a:bodyPr/>
          <a:lstStyle/>
          <a:p>
            <a:r>
              <a:rPr lang="en-US" dirty="0"/>
              <a:t>Disjunction elimination</a:t>
            </a:r>
            <a:endParaRPr lang="ru-RU" dirty="0"/>
          </a:p>
        </p:txBody>
      </p:sp>
      <p:sp>
        <p:nvSpPr>
          <p:cNvPr id="3" name="Объект 2">
            <a:extLst>
              <a:ext uri="{FF2B5EF4-FFF2-40B4-BE49-F238E27FC236}">
                <a16:creationId xmlns:a16="http://schemas.microsoft.com/office/drawing/2014/main" id="{29A9B6EA-B029-4E17-88B6-742DE5BCD618}"/>
              </a:ext>
            </a:extLst>
          </p:cNvPr>
          <p:cNvSpPr>
            <a:spLocks noGrp="1"/>
          </p:cNvSpPr>
          <p:nvPr>
            <p:ph idx="1"/>
          </p:nvPr>
        </p:nvSpPr>
        <p:spPr>
          <a:xfrm>
            <a:off x="838200" y="2027238"/>
            <a:ext cx="10515600" cy="4351338"/>
          </a:xfrm>
        </p:spPr>
        <p:txBody>
          <a:bodyPr>
            <a:normAutofit lnSpcReduction="10000"/>
          </a:bodyPr>
          <a:lstStyle/>
          <a:p>
            <a:pPr marL="0" indent="0">
              <a:buNone/>
            </a:pPr>
            <a:r>
              <a:rPr lang="en-US" dirty="0"/>
              <a:t>We had established that either Alice’s brother or her son was in the bar, and we wanted to argue for the conclusion that her husband was on the beach</a:t>
            </a:r>
          </a:p>
          <a:p>
            <a:pPr marL="0" indent="0">
              <a:buNone/>
            </a:pPr>
            <a:endParaRPr lang="en-US" dirty="0"/>
          </a:p>
          <a:p>
            <a:r>
              <a:rPr lang="en-US" dirty="0"/>
              <a:t>Either Alice’s brother was in the bar, or Alice’s son was in the bar.</a:t>
            </a:r>
          </a:p>
          <a:p>
            <a:r>
              <a:rPr lang="en-US" dirty="0"/>
              <a:t>Suppose, in the first case, that her brother was in the bar. Then … Therefore, her husband was on the beach.</a:t>
            </a:r>
          </a:p>
          <a:p>
            <a:r>
              <a:rPr lang="en-US" dirty="0"/>
              <a:t>On the other hand, suppose her son was in the bar. In that case, … Therefore, in this case also, her husband was on the beach.</a:t>
            </a:r>
          </a:p>
          <a:p>
            <a:r>
              <a:rPr lang="en-US" dirty="0"/>
              <a:t>Either way, we have established that her husband was on the beach.</a:t>
            </a:r>
            <a:endParaRPr lang="ru-RU" dirty="0"/>
          </a:p>
        </p:txBody>
      </p:sp>
      <p:pic>
        <p:nvPicPr>
          <p:cNvPr id="16386" name="Picture 2">
            <a:extLst>
              <a:ext uri="{FF2B5EF4-FFF2-40B4-BE49-F238E27FC236}">
                <a16:creationId xmlns:a16="http://schemas.microsoft.com/office/drawing/2014/main" id="{180E615E-C595-46E6-8218-D369E691DC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6800" y="28575"/>
            <a:ext cx="12192000"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49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58F4B9-C273-4F6C-8CC3-391CAA2F58EB}"/>
              </a:ext>
            </a:extLst>
          </p:cNvPr>
          <p:cNvSpPr>
            <a:spLocks noGrp="1"/>
          </p:cNvSpPr>
          <p:nvPr>
            <p:ph type="title"/>
          </p:nvPr>
        </p:nvSpPr>
        <p:spPr/>
        <p:txBody>
          <a:bodyPr/>
          <a:lstStyle/>
          <a:p>
            <a:r>
              <a:rPr lang="en-US" dirty="0"/>
              <a:t>Disjunction elimination - 2</a:t>
            </a:r>
            <a:endParaRPr lang="ru-RU" dirty="0"/>
          </a:p>
        </p:txBody>
      </p:sp>
      <p:sp>
        <p:nvSpPr>
          <p:cNvPr id="3" name="Объект 2">
            <a:extLst>
              <a:ext uri="{FF2B5EF4-FFF2-40B4-BE49-F238E27FC236}">
                <a16:creationId xmlns:a16="http://schemas.microsoft.com/office/drawing/2014/main" id="{A3B571E5-45FA-404D-9E07-14BF99D58E48}"/>
              </a:ext>
            </a:extLst>
          </p:cNvPr>
          <p:cNvSpPr>
            <a:spLocks noGrp="1"/>
          </p:cNvSpPr>
          <p:nvPr>
            <p:ph idx="1"/>
          </p:nvPr>
        </p:nvSpPr>
        <p:spPr/>
        <p:txBody>
          <a:bodyPr/>
          <a:lstStyle/>
          <a:p>
            <a:r>
              <a:rPr lang="en-US" dirty="0"/>
              <a:t>Either Alice’s husband was in the bar, or Alice was in the bar.</a:t>
            </a:r>
          </a:p>
          <a:p>
            <a:r>
              <a:rPr lang="en-US" dirty="0"/>
              <a:t>Alice’s husband was not in the bar.</a:t>
            </a:r>
          </a:p>
          <a:p>
            <a:r>
              <a:rPr lang="en-US" dirty="0"/>
              <a:t>So, Alice was in the bar.</a:t>
            </a:r>
            <a:endParaRPr lang="ru-RU" dirty="0"/>
          </a:p>
        </p:txBody>
      </p:sp>
      <p:pic>
        <p:nvPicPr>
          <p:cNvPr id="17410" name="Picture 2">
            <a:extLst>
              <a:ext uri="{FF2B5EF4-FFF2-40B4-BE49-F238E27FC236}">
                <a16:creationId xmlns:a16="http://schemas.microsoft.com/office/drawing/2014/main" id="{F470FB97-29B3-4E45-AD70-CE78AD5135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9200" y="800894"/>
            <a:ext cx="12192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973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113FAB-17D6-4DD4-B538-7677F918D88B}"/>
              </a:ext>
            </a:extLst>
          </p:cNvPr>
          <p:cNvSpPr>
            <a:spLocks noGrp="1"/>
          </p:cNvSpPr>
          <p:nvPr>
            <p:ph type="title"/>
          </p:nvPr>
        </p:nvSpPr>
        <p:spPr/>
        <p:txBody>
          <a:bodyPr/>
          <a:lstStyle/>
          <a:p>
            <a:r>
              <a:rPr lang="en-US"/>
              <a:t>If and only if</a:t>
            </a:r>
            <a:endParaRPr lang="ru-RU" dirty="0"/>
          </a:p>
        </p:txBody>
      </p:sp>
      <p:sp>
        <p:nvSpPr>
          <p:cNvPr id="3" name="Объект 2">
            <a:extLst>
              <a:ext uri="{FF2B5EF4-FFF2-40B4-BE49-F238E27FC236}">
                <a16:creationId xmlns:a16="http://schemas.microsoft.com/office/drawing/2014/main" id="{E74A82F7-C3A8-4EC9-ADA6-9E7619DE2A39}"/>
              </a:ext>
            </a:extLst>
          </p:cNvPr>
          <p:cNvSpPr>
            <a:spLocks noGrp="1"/>
          </p:cNvSpPr>
          <p:nvPr>
            <p:ph idx="1"/>
          </p:nvPr>
        </p:nvSpPr>
        <p:spPr/>
        <p:txBody>
          <a:bodyPr>
            <a:normAutofit/>
          </a:bodyPr>
          <a:lstStyle/>
          <a:p>
            <a:r>
              <a:rPr lang="en-US"/>
              <a:t>I claim that Alice is in the bar if and only if Alice’s husband is on the beach.</a:t>
            </a:r>
          </a:p>
          <a:p>
            <a:r>
              <a:rPr lang="en-US"/>
              <a:t>To see this, first suppose that Alice is in the bar.</a:t>
            </a:r>
          </a:p>
          <a:p>
            <a:r>
              <a:rPr lang="en-US"/>
              <a:t>Then …</a:t>
            </a:r>
          </a:p>
          <a:p>
            <a:r>
              <a:rPr lang="en-US"/>
              <a:t>Hence Alice’s husband is on the beach.</a:t>
            </a:r>
          </a:p>
          <a:p>
            <a:r>
              <a:rPr lang="en-US"/>
              <a:t>Conversely, suppose Alice’s husband is on the beach.</a:t>
            </a:r>
          </a:p>
          <a:p>
            <a:r>
              <a:rPr lang="en-US"/>
              <a:t>Then …</a:t>
            </a:r>
          </a:p>
          <a:p>
            <a:r>
              <a:rPr lang="en-US"/>
              <a:t>Hence Alice is in the bar.</a:t>
            </a:r>
            <a:endParaRPr lang="ru-RU" dirty="0"/>
          </a:p>
        </p:txBody>
      </p:sp>
      <p:pic>
        <p:nvPicPr>
          <p:cNvPr id="18434" name="Picture 2">
            <a:extLst>
              <a:ext uri="{FF2B5EF4-FFF2-40B4-BE49-F238E27FC236}">
                <a16:creationId xmlns:a16="http://schemas.microsoft.com/office/drawing/2014/main" id="{749A34F4-E1ED-409E-9BDD-F599F1D430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2600" y="4387850"/>
            <a:ext cx="12192000"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752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F68145-09B8-47E1-960F-D6EA6716C6FA}"/>
              </a:ext>
            </a:extLst>
          </p:cNvPr>
          <p:cNvSpPr>
            <a:spLocks noGrp="1"/>
          </p:cNvSpPr>
          <p:nvPr>
            <p:ph type="title"/>
          </p:nvPr>
        </p:nvSpPr>
        <p:spPr/>
        <p:txBody>
          <a:bodyPr/>
          <a:lstStyle/>
          <a:p>
            <a:r>
              <a:rPr lang="en-US" dirty="0"/>
              <a:t>Elimination rules for </a:t>
            </a:r>
            <a:r>
              <a:rPr lang="en-US" dirty="0" err="1"/>
              <a:t>iff</a:t>
            </a:r>
            <a:endParaRPr lang="ru-RU" dirty="0"/>
          </a:p>
        </p:txBody>
      </p:sp>
      <p:sp>
        <p:nvSpPr>
          <p:cNvPr id="3" name="Объект 2">
            <a:extLst>
              <a:ext uri="{FF2B5EF4-FFF2-40B4-BE49-F238E27FC236}">
                <a16:creationId xmlns:a16="http://schemas.microsoft.com/office/drawing/2014/main" id="{DF97134E-9091-4195-93B4-206CDFBDF7B9}"/>
              </a:ext>
            </a:extLst>
          </p:cNvPr>
          <p:cNvSpPr>
            <a:spLocks noGrp="1"/>
          </p:cNvSpPr>
          <p:nvPr>
            <p:ph idx="1"/>
          </p:nvPr>
        </p:nvSpPr>
        <p:spPr/>
        <p:txBody>
          <a:bodyPr>
            <a:normAutofit/>
          </a:bodyPr>
          <a:lstStyle/>
          <a:p>
            <a:r>
              <a:rPr lang="en-US" dirty="0"/>
              <a:t>“left” rule:</a:t>
            </a:r>
          </a:p>
          <a:p>
            <a:pPr marL="261938" indent="0">
              <a:buNone/>
            </a:pPr>
            <a:r>
              <a:rPr lang="en-US" sz="2200" dirty="0"/>
              <a:t>Alice is in the bar if and only if Alice’s husband is on the beach.</a:t>
            </a:r>
          </a:p>
          <a:p>
            <a:pPr marL="261938" indent="0">
              <a:buNone/>
            </a:pPr>
            <a:r>
              <a:rPr lang="en-US" sz="2200" dirty="0"/>
              <a:t>Alice is in the bar.</a:t>
            </a:r>
          </a:p>
          <a:p>
            <a:pPr marL="261938" indent="0">
              <a:buNone/>
            </a:pPr>
            <a:r>
              <a:rPr lang="en-US" sz="2200" dirty="0"/>
              <a:t>Hence, Alice’s husband is on the beach.</a:t>
            </a:r>
          </a:p>
          <a:p>
            <a:r>
              <a:rPr lang="en-US" dirty="0"/>
              <a:t>“right” rule</a:t>
            </a:r>
          </a:p>
          <a:p>
            <a:pPr marL="261938" indent="0">
              <a:buNone/>
            </a:pPr>
            <a:r>
              <a:rPr lang="en-US" sz="2000" dirty="0"/>
              <a:t>Alice is in the bar if and only if Alice’s husband is on the beach.</a:t>
            </a:r>
          </a:p>
          <a:p>
            <a:pPr marL="261938" indent="0">
              <a:buNone/>
            </a:pPr>
            <a:r>
              <a:rPr lang="en-US" sz="2000" dirty="0"/>
              <a:t>Alice’s husband is on the beach.</a:t>
            </a:r>
          </a:p>
          <a:p>
            <a:pPr marL="261938" indent="0">
              <a:buNone/>
            </a:pPr>
            <a:r>
              <a:rPr lang="en-US" sz="2000" dirty="0"/>
              <a:t>Hence, Alice is in the bar.</a:t>
            </a:r>
          </a:p>
          <a:p>
            <a:endParaRPr lang="ru-RU" dirty="0"/>
          </a:p>
        </p:txBody>
      </p:sp>
      <p:pic>
        <p:nvPicPr>
          <p:cNvPr id="19458" name="Picture 2">
            <a:extLst>
              <a:ext uri="{FF2B5EF4-FFF2-40B4-BE49-F238E27FC236}">
                <a16:creationId xmlns:a16="http://schemas.microsoft.com/office/drawing/2014/main" id="{62F51740-7ADD-4E46-96F1-C314E5AE84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38788"/>
            <a:ext cx="12192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766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40B88C-15DC-4AF4-A4BC-51165F556C80}"/>
              </a:ext>
            </a:extLst>
          </p:cNvPr>
          <p:cNvSpPr>
            <a:spLocks noGrp="1"/>
          </p:cNvSpPr>
          <p:nvPr>
            <p:ph type="title"/>
          </p:nvPr>
        </p:nvSpPr>
        <p:spPr/>
        <p:txBody>
          <a:bodyPr/>
          <a:lstStyle/>
          <a:p>
            <a:r>
              <a:rPr lang="en-US" dirty="0"/>
              <a:t>Some points from history</a:t>
            </a:r>
            <a:endParaRPr lang="ru-RU" dirty="0"/>
          </a:p>
        </p:txBody>
      </p:sp>
      <p:sp>
        <p:nvSpPr>
          <p:cNvPr id="3" name="Объект 2">
            <a:extLst>
              <a:ext uri="{FF2B5EF4-FFF2-40B4-BE49-F238E27FC236}">
                <a16:creationId xmlns:a16="http://schemas.microsoft.com/office/drawing/2014/main" id="{8D016555-F2CE-4AA8-8D7A-E15CFCB2DBCA}"/>
              </a:ext>
            </a:extLst>
          </p:cNvPr>
          <p:cNvSpPr>
            <a:spLocks noGrp="1"/>
          </p:cNvSpPr>
          <p:nvPr>
            <p:ph idx="1"/>
          </p:nvPr>
        </p:nvSpPr>
        <p:spPr>
          <a:xfrm>
            <a:off x="838200" y="1825625"/>
            <a:ext cx="10515600" cy="4667250"/>
          </a:xfrm>
        </p:spPr>
        <p:txBody>
          <a:bodyPr>
            <a:normAutofit fontScale="85000" lnSpcReduction="20000"/>
          </a:bodyPr>
          <a:lstStyle/>
          <a:p>
            <a:r>
              <a:rPr lang="en-US" dirty="0"/>
              <a:t>A written evidence of mathematical activity in Egypt around 3000 BC</a:t>
            </a:r>
          </a:p>
          <a:p>
            <a:r>
              <a:rPr lang="en-US" dirty="0"/>
              <a:t>The birth of mathematics is located in ancient Greece around 6</a:t>
            </a:r>
            <a:r>
              <a:rPr lang="en-US" baseline="30000" dirty="0"/>
              <a:t>th</a:t>
            </a:r>
            <a:r>
              <a:rPr lang="en-US" dirty="0"/>
              <a:t> century BC, where deductive proof (by Thales of Miletus) was first introduced – it is not only important to know something but also to know how we know it (Aristotle)</a:t>
            </a:r>
          </a:p>
          <a:p>
            <a:r>
              <a:rPr lang="en-US" i="1" dirty="0"/>
              <a:t>Prior Analytics </a:t>
            </a:r>
            <a:r>
              <a:rPr lang="en-US" dirty="0"/>
              <a:t>of Aristotle from around 350 BC</a:t>
            </a:r>
          </a:p>
          <a:p>
            <a:r>
              <a:rPr lang="en-US" i="1" dirty="0"/>
              <a:t>Elements</a:t>
            </a:r>
            <a:r>
              <a:rPr lang="en-US" dirty="0"/>
              <a:t> of Euclid from around 300 BC</a:t>
            </a:r>
          </a:p>
          <a:p>
            <a:r>
              <a:rPr lang="en-US" dirty="0"/>
              <a:t>Leibnitz in 17</a:t>
            </a:r>
            <a:r>
              <a:rPr lang="en-US" baseline="30000" dirty="0"/>
              <a:t>th</a:t>
            </a:r>
            <a:r>
              <a:rPr lang="en-US" dirty="0"/>
              <a:t> proposed the design of a </a:t>
            </a:r>
            <a:r>
              <a:rPr lang="en-US" b="1" dirty="0" err="1"/>
              <a:t>characteristica</a:t>
            </a:r>
            <a:r>
              <a:rPr lang="ru-RU" b="1" dirty="0"/>
              <a:t> </a:t>
            </a:r>
            <a:r>
              <a:rPr lang="en-US" b="1" dirty="0"/>
              <a:t>universalis </a:t>
            </a:r>
            <a:r>
              <a:rPr lang="en-US" dirty="0"/>
              <a:t>(a universal symbolic language) and a </a:t>
            </a:r>
            <a:r>
              <a:rPr lang="en-US" b="1" dirty="0"/>
              <a:t>calculus </a:t>
            </a:r>
            <a:r>
              <a:rPr lang="en-US" b="1" dirty="0" err="1"/>
              <a:t>ratiocinatur</a:t>
            </a:r>
            <a:r>
              <a:rPr lang="en-US" b="1" dirty="0"/>
              <a:t> </a:t>
            </a:r>
            <a:r>
              <a:rPr lang="en-US" dirty="0"/>
              <a:t>(a calculus to express the precise rules of reasoning)</a:t>
            </a:r>
          </a:p>
          <a:p>
            <a:r>
              <a:rPr lang="en-US" dirty="0"/>
              <a:t>19</a:t>
            </a:r>
            <a:r>
              <a:rPr lang="en-US" baseline="30000" dirty="0"/>
              <a:t>th</a:t>
            </a:r>
            <a:r>
              <a:rPr lang="en-US" dirty="0"/>
              <a:t> century – this universal symbolic language is being developed by Boole, Frege, Peirce, </a:t>
            </a:r>
            <a:r>
              <a:rPr lang="en-US" dirty="0" err="1"/>
              <a:t>Schröder</a:t>
            </a:r>
            <a:r>
              <a:rPr lang="en-US" dirty="0"/>
              <a:t> and others</a:t>
            </a:r>
          </a:p>
          <a:p>
            <a:r>
              <a:rPr lang="en-US" dirty="0"/>
              <a:t>20</a:t>
            </a:r>
            <a:r>
              <a:rPr lang="en-US" baseline="30000" dirty="0"/>
              <a:t>th</a:t>
            </a:r>
            <a:r>
              <a:rPr lang="en-US" dirty="0"/>
              <a:t> century – their efforts blossomed into the field of mathematical logic. The end of century – computational proof assistants allowed to make complete formalization feasible</a:t>
            </a:r>
          </a:p>
        </p:txBody>
      </p:sp>
    </p:spTree>
    <p:extLst>
      <p:ext uri="{BB962C8B-B14F-4D97-AF65-F5344CB8AC3E}">
        <p14:creationId xmlns:p14="http://schemas.microsoft.com/office/powerpoint/2010/main" val="3674482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B5431D-21D9-497D-A8C0-F4B80320E3B8}"/>
              </a:ext>
            </a:extLst>
          </p:cNvPr>
          <p:cNvSpPr>
            <a:spLocks noGrp="1"/>
          </p:cNvSpPr>
          <p:nvPr>
            <p:ph type="title"/>
          </p:nvPr>
        </p:nvSpPr>
        <p:spPr/>
        <p:txBody>
          <a:bodyPr/>
          <a:lstStyle/>
          <a:p>
            <a:r>
              <a:rPr lang="en-US" dirty="0"/>
              <a:t>Proof by contradiction (</a:t>
            </a:r>
            <a:r>
              <a:rPr lang="en-US" i="1" dirty="0"/>
              <a:t>reductio ad absurdum</a:t>
            </a:r>
            <a:r>
              <a:rPr lang="en-US" dirty="0"/>
              <a:t>)</a:t>
            </a:r>
            <a:endParaRPr lang="ru-RU" dirty="0"/>
          </a:p>
        </p:txBody>
      </p:sp>
      <p:sp>
        <p:nvSpPr>
          <p:cNvPr id="3" name="Объект 2">
            <a:extLst>
              <a:ext uri="{FF2B5EF4-FFF2-40B4-BE49-F238E27FC236}">
                <a16:creationId xmlns:a16="http://schemas.microsoft.com/office/drawing/2014/main" id="{F0FC7143-FF05-448B-8845-99C3839DFAC2}"/>
              </a:ext>
            </a:extLst>
          </p:cNvPr>
          <p:cNvSpPr>
            <a:spLocks noGrp="1"/>
          </p:cNvSpPr>
          <p:nvPr>
            <p:ph idx="1"/>
          </p:nvPr>
        </p:nvSpPr>
        <p:spPr/>
        <p:txBody>
          <a:bodyPr/>
          <a:lstStyle/>
          <a:p>
            <a:r>
              <a:rPr lang="en-US" dirty="0"/>
              <a:t>Suppose Alice’s husband was not on the beach.</a:t>
            </a:r>
          </a:p>
          <a:p>
            <a:r>
              <a:rPr lang="en-US" dirty="0"/>
              <a:t>…</a:t>
            </a:r>
          </a:p>
          <a:p>
            <a:r>
              <a:rPr lang="en-US" dirty="0"/>
              <a:t>This situation is impossible.</a:t>
            </a:r>
          </a:p>
          <a:p>
            <a:r>
              <a:rPr lang="en-US" dirty="0"/>
              <a:t>Therefore, Alice’s husband was on the beach.</a:t>
            </a:r>
            <a:endParaRPr lang="ru-RU" dirty="0"/>
          </a:p>
        </p:txBody>
      </p:sp>
      <p:pic>
        <p:nvPicPr>
          <p:cNvPr id="20482" name="Picture 2">
            <a:extLst>
              <a:ext uri="{FF2B5EF4-FFF2-40B4-BE49-F238E27FC236}">
                <a16:creationId xmlns:a16="http://schemas.microsoft.com/office/drawing/2014/main" id="{2A1C57F9-3968-451C-8373-DE87A45B66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690688"/>
            <a:ext cx="12192000" cy="204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961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AE702B-709A-4D6E-80F6-7D56AEF6C21B}"/>
              </a:ext>
            </a:extLst>
          </p:cNvPr>
          <p:cNvSpPr>
            <a:spLocks noGrp="1"/>
          </p:cNvSpPr>
          <p:nvPr>
            <p:ph type="title"/>
          </p:nvPr>
        </p:nvSpPr>
        <p:spPr/>
        <p:txBody>
          <a:bodyPr/>
          <a:lstStyle/>
          <a:p>
            <a:r>
              <a:rPr lang="en-US" dirty="0"/>
              <a:t>Solution on the language of symbolic logic</a:t>
            </a:r>
            <a:endParaRPr lang="ru-RU" dirty="0"/>
          </a:p>
        </p:txBody>
      </p:sp>
      <p:sp>
        <p:nvSpPr>
          <p:cNvPr id="3" name="Объект 2">
            <a:extLst>
              <a:ext uri="{FF2B5EF4-FFF2-40B4-BE49-F238E27FC236}">
                <a16:creationId xmlns:a16="http://schemas.microsoft.com/office/drawing/2014/main" id="{9834FB13-1648-4F8B-AE05-E2B42B1D7054}"/>
              </a:ext>
            </a:extLst>
          </p:cNvPr>
          <p:cNvSpPr>
            <a:spLocks noGrp="1"/>
          </p:cNvSpPr>
          <p:nvPr>
            <p:ph idx="1"/>
          </p:nvPr>
        </p:nvSpPr>
        <p:spPr>
          <a:xfrm>
            <a:off x="838200" y="1800225"/>
            <a:ext cx="10515600" cy="4351338"/>
          </a:xfrm>
        </p:spPr>
        <p:txBody>
          <a:bodyPr numCol="2">
            <a:normAutofit/>
          </a:bodyPr>
          <a:lstStyle/>
          <a:p>
            <a:r>
              <a:rPr lang="en-US" dirty="0"/>
              <a:t>A: Husband was in the bar</a:t>
            </a:r>
          </a:p>
          <a:p>
            <a:r>
              <a:rPr lang="en-US" dirty="0"/>
              <a:t>B: Alice was on the beach</a:t>
            </a:r>
          </a:p>
          <a:p>
            <a:r>
              <a:rPr lang="en-US" dirty="0"/>
              <a:t>C: Alice was in the bar</a:t>
            </a:r>
          </a:p>
          <a:p>
            <a:r>
              <a:rPr lang="en-US" dirty="0"/>
              <a:t>D: Husband was on the beach</a:t>
            </a:r>
          </a:p>
          <a:p>
            <a:r>
              <a:rPr lang="en-US" dirty="0"/>
              <a:t>E: Daughter was in the bar</a:t>
            </a:r>
          </a:p>
          <a:p>
            <a:r>
              <a:rPr lang="en-US" dirty="0"/>
              <a:t>F: Son was alone</a:t>
            </a:r>
          </a:p>
          <a:p>
            <a:r>
              <a:rPr lang="en-US" dirty="0"/>
              <a:t>G: Husband was in the beach</a:t>
            </a:r>
          </a:p>
          <a:p>
            <a:r>
              <a:rPr lang="en-US" dirty="0"/>
              <a:t>H: Alice was the victim</a:t>
            </a:r>
          </a:p>
          <a:p>
            <a:r>
              <a:rPr lang="en-US" dirty="0"/>
              <a:t>I: Alice was the killer</a:t>
            </a:r>
          </a:p>
          <a:p>
            <a:r>
              <a:rPr lang="en-US" dirty="0"/>
              <a:t>J: Brother was the victim</a:t>
            </a:r>
          </a:p>
          <a:p>
            <a:r>
              <a:rPr lang="en-US" dirty="0"/>
              <a:t>K: Brother was the killer</a:t>
            </a:r>
          </a:p>
          <a:p>
            <a:endParaRPr lang="en-US" dirty="0"/>
          </a:p>
          <a:p>
            <a:r>
              <a:rPr lang="en-US" dirty="0"/>
              <a:t>(A∧B)∨(C∧D)</a:t>
            </a:r>
          </a:p>
          <a:p>
            <a:r>
              <a:rPr lang="en-US" dirty="0"/>
              <a:t>(A∧B) → (A∧E)∧F → (B∧G) → (H </a:t>
            </a:r>
            <a:r>
              <a:rPr lang="ru-RU" b="0" i="0" dirty="0">
                <a:solidFill>
                  <a:srgbClr val="202122"/>
                </a:solidFill>
                <a:effectLst/>
                <a:latin typeface="Arial" panose="020B0604020202020204" pitchFamily="34" charset="0"/>
              </a:rPr>
              <a:t>⇔</a:t>
            </a:r>
            <a:r>
              <a:rPr lang="en-US" dirty="0"/>
              <a:t> K) ∨ (I </a:t>
            </a:r>
            <a:r>
              <a:rPr lang="ru-RU" b="0" i="0" dirty="0">
                <a:solidFill>
                  <a:srgbClr val="202122"/>
                </a:solidFill>
                <a:effectLst/>
                <a:latin typeface="Arial" panose="020B0604020202020204" pitchFamily="34" charset="0"/>
              </a:rPr>
              <a:t>⇔</a:t>
            </a:r>
            <a:r>
              <a:rPr lang="en-US" dirty="0"/>
              <a:t> J) → ⊥</a:t>
            </a:r>
            <a:endParaRPr lang="ru-RU" dirty="0"/>
          </a:p>
        </p:txBody>
      </p:sp>
    </p:spTree>
    <p:extLst>
      <p:ext uri="{BB962C8B-B14F-4D97-AF65-F5344CB8AC3E}">
        <p14:creationId xmlns:p14="http://schemas.microsoft.com/office/powerpoint/2010/main" val="2624525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07B086-0143-44DE-87E6-BEB309160FBE}"/>
              </a:ext>
            </a:extLst>
          </p:cNvPr>
          <p:cNvSpPr>
            <a:spLocks noGrp="1"/>
          </p:cNvSpPr>
          <p:nvPr>
            <p:ph type="title"/>
          </p:nvPr>
        </p:nvSpPr>
        <p:spPr/>
        <p:txBody>
          <a:bodyPr/>
          <a:lstStyle/>
          <a:p>
            <a:r>
              <a:rPr lang="en-US" dirty="0"/>
              <a:t>Exercises: “Murder in the Family” by George J. Summers</a:t>
            </a:r>
            <a:endParaRPr lang="ru-RU" dirty="0"/>
          </a:p>
        </p:txBody>
      </p:sp>
      <p:sp>
        <p:nvSpPr>
          <p:cNvPr id="3" name="Объект 2">
            <a:extLst>
              <a:ext uri="{FF2B5EF4-FFF2-40B4-BE49-F238E27FC236}">
                <a16:creationId xmlns:a16="http://schemas.microsoft.com/office/drawing/2014/main" id="{0AE3555B-EDCC-4D8A-B7DB-9650184062BA}"/>
              </a:ext>
            </a:extLst>
          </p:cNvPr>
          <p:cNvSpPr>
            <a:spLocks noGrp="1"/>
          </p:cNvSpPr>
          <p:nvPr>
            <p:ph idx="1"/>
          </p:nvPr>
        </p:nvSpPr>
        <p:spPr>
          <a:xfrm>
            <a:off x="838200" y="1825624"/>
            <a:ext cx="10515600" cy="4473575"/>
          </a:xfrm>
        </p:spPr>
        <p:txBody>
          <a:bodyPr>
            <a:normAutofit fontScale="85000" lnSpcReduction="20000"/>
          </a:bodyPr>
          <a:lstStyle/>
          <a:p>
            <a:pPr marL="0" indent="0">
              <a:buNone/>
            </a:pPr>
            <a:r>
              <a:rPr lang="en-US" dirty="0"/>
              <a:t>Murder occurred one evening in the home of a father and mother and their son and daughter. One member of the family murdered another member, the third member witnessed the crime, and the fourth member was an accessory after the fact.</a:t>
            </a:r>
          </a:p>
          <a:p>
            <a:pPr marL="514350" indent="-514350">
              <a:buFont typeface="+mj-lt"/>
              <a:buAutoNum type="arabicPeriod"/>
            </a:pPr>
            <a:r>
              <a:rPr lang="en-US" dirty="0"/>
              <a:t>The accessory and the witness were of opposite sex.</a:t>
            </a:r>
          </a:p>
          <a:p>
            <a:pPr marL="514350" indent="-514350">
              <a:buFont typeface="+mj-lt"/>
              <a:buAutoNum type="arabicPeriod"/>
            </a:pPr>
            <a:r>
              <a:rPr lang="en-US" dirty="0"/>
              <a:t>The oldest member and the witness were of opposite sex.</a:t>
            </a:r>
          </a:p>
          <a:p>
            <a:pPr marL="514350" indent="-514350">
              <a:buFont typeface="+mj-lt"/>
              <a:buAutoNum type="arabicPeriod"/>
            </a:pPr>
            <a:r>
              <a:rPr lang="en-US" dirty="0"/>
              <a:t>The youngest member and the victim were of opposite sex.</a:t>
            </a:r>
          </a:p>
          <a:p>
            <a:pPr marL="514350" indent="-514350">
              <a:buFont typeface="+mj-lt"/>
              <a:buAutoNum type="arabicPeriod"/>
            </a:pPr>
            <a:r>
              <a:rPr lang="en-US" dirty="0"/>
              <a:t>The accessory was older than the victim.</a:t>
            </a:r>
          </a:p>
          <a:p>
            <a:pPr marL="514350" indent="-514350">
              <a:buFont typeface="+mj-lt"/>
              <a:buAutoNum type="arabicPeriod"/>
            </a:pPr>
            <a:r>
              <a:rPr lang="en-US" dirty="0"/>
              <a:t>The father was the oldest member.</a:t>
            </a:r>
          </a:p>
          <a:p>
            <a:pPr marL="514350" indent="-514350">
              <a:buFont typeface="+mj-lt"/>
              <a:buAutoNum type="arabicPeriod"/>
            </a:pPr>
            <a:r>
              <a:rPr lang="en-US" dirty="0"/>
              <a:t>The murderer was not the youngest member.</a:t>
            </a:r>
          </a:p>
          <a:p>
            <a:pPr marL="514350" indent="-514350">
              <a:buFont typeface="+mj-lt"/>
              <a:buAutoNum type="arabicPeriod"/>
            </a:pPr>
            <a:r>
              <a:rPr lang="en-US" dirty="0"/>
              <a:t>Which of the four—father, mother, son, or daughter—was the murderer?</a:t>
            </a:r>
          </a:p>
          <a:p>
            <a:pPr marL="0" indent="0">
              <a:buNone/>
            </a:pPr>
            <a:r>
              <a:rPr lang="en-US" dirty="0"/>
              <a:t>Solve this puzzle, and write a clear argument to establish that your answer is correct.</a:t>
            </a:r>
            <a:endParaRPr lang="ru-RU" dirty="0"/>
          </a:p>
        </p:txBody>
      </p:sp>
    </p:spTree>
    <p:extLst>
      <p:ext uri="{BB962C8B-B14F-4D97-AF65-F5344CB8AC3E}">
        <p14:creationId xmlns:p14="http://schemas.microsoft.com/office/powerpoint/2010/main" val="3182468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D99EAA-9B6E-40F1-A48B-89747E0A55C7}"/>
              </a:ext>
            </a:extLst>
          </p:cNvPr>
          <p:cNvSpPr>
            <a:spLocks noGrp="1"/>
          </p:cNvSpPr>
          <p:nvPr>
            <p:ph type="title"/>
          </p:nvPr>
        </p:nvSpPr>
        <p:spPr/>
        <p:txBody>
          <a:bodyPr/>
          <a:lstStyle/>
          <a:p>
            <a:r>
              <a:rPr lang="en-US" dirty="0"/>
              <a:t>Natural deduction for propositional logic</a:t>
            </a:r>
            <a:endParaRPr lang="ru-RU" dirty="0"/>
          </a:p>
        </p:txBody>
      </p:sp>
      <p:sp>
        <p:nvSpPr>
          <p:cNvPr id="3" name="Объект 2">
            <a:extLst>
              <a:ext uri="{FF2B5EF4-FFF2-40B4-BE49-F238E27FC236}">
                <a16:creationId xmlns:a16="http://schemas.microsoft.com/office/drawing/2014/main" id="{8E91A683-3BD7-4DB2-80A5-D364FFCBE8B1}"/>
              </a:ext>
            </a:extLst>
          </p:cNvPr>
          <p:cNvSpPr>
            <a:spLocks noGrp="1"/>
          </p:cNvSpPr>
          <p:nvPr>
            <p:ph idx="1"/>
          </p:nvPr>
        </p:nvSpPr>
        <p:spPr/>
        <p:txBody>
          <a:bodyPr/>
          <a:lstStyle/>
          <a:p>
            <a:r>
              <a:rPr lang="en-US" dirty="0"/>
              <a:t>Deductive approach – an inference is valid if it can be justified by fundamental rules of reasoning that reflect the meaning of the logical terms involved</a:t>
            </a:r>
          </a:p>
          <a:p>
            <a:r>
              <a:rPr lang="en-US" dirty="0"/>
              <a:t>Natural deduction – every proof is a proof from hypotheses; in any proof there is a finite set of hypotheses {B,C,…} and a conclusion A. The proof shows that A follows from B,C,…</a:t>
            </a:r>
          </a:p>
          <a:p>
            <a:r>
              <a:rPr lang="en-US" dirty="0"/>
              <a:t>Proofs are built by putting together smaller proofs, according to the rules</a:t>
            </a:r>
            <a:endParaRPr lang="ru-RU" dirty="0"/>
          </a:p>
        </p:txBody>
      </p:sp>
      <p:pic>
        <p:nvPicPr>
          <p:cNvPr id="24578" name="Picture 2">
            <a:extLst>
              <a:ext uri="{FF2B5EF4-FFF2-40B4-BE49-F238E27FC236}">
                <a16:creationId xmlns:a16="http://schemas.microsoft.com/office/drawing/2014/main" id="{5CF9801A-8B21-4B1B-ACD3-AEC72BA4EA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5192713"/>
            <a:ext cx="12192000" cy="638175"/>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a:extLst>
              <a:ext uri="{FF2B5EF4-FFF2-40B4-BE49-F238E27FC236}">
                <a16:creationId xmlns:a16="http://schemas.microsoft.com/office/drawing/2014/main" id="{32BAC5B7-3241-4AB1-A019-CE8958B13F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6800" y="5256213"/>
            <a:ext cx="12192000" cy="114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403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557A7B-A667-4AF5-82AB-6719718E6052}"/>
              </a:ext>
            </a:extLst>
          </p:cNvPr>
          <p:cNvSpPr>
            <a:spLocks noGrp="1"/>
          </p:cNvSpPr>
          <p:nvPr>
            <p:ph type="title"/>
          </p:nvPr>
        </p:nvSpPr>
        <p:spPr/>
        <p:txBody>
          <a:bodyPr/>
          <a:lstStyle/>
          <a:p>
            <a:r>
              <a:rPr lang="en-US" dirty="0"/>
              <a:t>Forward and backward reasoning</a:t>
            </a:r>
            <a:endParaRPr lang="ru-RU" dirty="0"/>
          </a:p>
        </p:txBody>
      </p:sp>
      <p:sp>
        <p:nvSpPr>
          <p:cNvPr id="3" name="Объект 2">
            <a:extLst>
              <a:ext uri="{FF2B5EF4-FFF2-40B4-BE49-F238E27FC236}">
                <a16:creationId xmlns:a16="http://schemas.microsoft.com/office/drawing/2014/main" id="{9BB91327-699C-4AAB-8E0D-EA0231F6D53F}"/>
              </a:ext>
            </a:extLst>
          </p:cNvPr>
          <p:cNvSpPr>
            <a:spLocks noGrp="1"/>
          </p:cNvSpPr>
          <p:nvPr>
            <p:ph idx="1"/>
          </p:nvPr>
        </p:nvSpPr>
        <p:spPr/>
        <p:txBody>
          <a:bodyPr/>
          <a:lstStyle/>
          <a:p>
            <a:r>
              <a:rPr lang="en-US" dirty="0"/>
              <a:t>Proofs are constructed by putting smaller proofs together to obtain bigger ones</a:t>
            </a:r>
          </a:p>
          <a:p>
            <a:r>
              <a:rPr lang="en-US" dirty="0"/>
              <a:t>When we read (natural deduction) proofs, we often read them backward. We look at the bottom to see what is being proved. Then we consider the rule that is used to prove it and see what premises the rule demands. Then we look to see how those claims are proved and so on.</a:t>
            </a:r>
          </a:p>
          <a:p>
            <a:r>
              <a:rPr lang="en-US" dirty="0"/>
              <a:t>When we construct a natural deduction proof, we typically work backward as well: we start with the claim we are trying to prove, put that at the bottom and look for rules to apply</a:t>
            </a:r>
            <a:endParaRPr lang="ru-RU" dirty="0"/>
          </a:p>
        </p:txBody>
      </p:sp>
    </p:spTree>
    <p:extLst>
      <p:ext uri="{BB962C8B-B14F-4D97-AF65-F5344CB8AC3E}">
        <p14:creationId xmlns:p14="http://schemas.microsoft.com/office/powerpoint/2010/main" val="1565894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D0D183-544F-4169-9347-B93B94D39053}"/>
              </a:ext>
            </a:extLst>
          </p:cNvPr>
          <p:cNvSpPr>
            <a:spLocks noGrp="1"/>
          </p:cNvSpPr>
          <p:nvPr>
            <p:ph type="title"/>
          </p:nvPr>
        </p:nvSpPr>
        <p:spPr/>
        <p:txBody>
          <a:bodyPr/>
          <a:lstStyle/>
          <a:p>
            <a:r>
              <a:rPr lang="en-US" dirty="0"/>
              <a:t>Forward and backward reasoning</a:t>
            </a:r>
            <a:endParaRPr lang="ru-RU" dirty="0"/>
          </a:p>
        </p:txBody>
      </p:sp>
      <p:sp>
        <p:nvSpPr>
          <p:cNvPr id="3" name="Объект 2">
            <a:extLst>
              <a:ext uri="{FF2B5EF4-FFF2-40B4-BE49-F238E27FC236}">
                <a16:creationId xmlns:a16="http://schemas.microsoft.com/office/drawing/2014/main" id="{ABCFE970-E103-414C-827F-59A4CED35262}"/>
              </a:ext>
            </a:extLst>
          </p:cNvPr>
          <p:cNvSpPr>
            <a:spLocks noGrp="1"/>
          </p:cNvSpPr>
          <p:nvPr>
            <p:ph idx="1"/>
          </p:nvPr>
        </p:nvSpPr>
        <p:spPr/>
        <p:txBody>
          <a:bodyPr>
            <a:normAutofit fontScale="92500" lnSpcReduction="20000"/>
          </a:bodyPr>
          <a:lstStyle/>
          <a:p>
            <a:r>
              <a:rPr lang="en-US" dirty="0"/>
              <a:t>Working backward may be not possible. Ex., we are left with a goal that is a single propositional variable A.</a:t>
            </a:r>
          </a:p>
          <a:p>
            <a:pPr marL="0" indent="0">
              <a:buNone/>
            </a:pPr>
            <a:r>
              <a:rPr lang="en-US" b="1" dirty="0"/>
              <a:t>The general heuristic for proving theorems in natural deduction:</a:t>
            </a:r>
          </a:p>
          <a:p>
            <a:pPr marL="514350" indent="-514350">
              <a:buFont typeface="+mj-lt"/>
              <a:buAutoNum type="arabicPeriod"/>
            </a:pPr>
            <a:r>
              <a:rPr lang="en-US" dirty="0"/>
              <a:t>Start by working backward from the conclusion, using the introduction rules. For example, if you are trying to prove a statement of the form A→B, add A to your list of hypotheses and try to derive B. If you are trying to prove a statement of the form A∧B, use the and-introduction rule to reduce your task to proving A, and then proving B.</a:t>
            </a:r>
          </a:p>
          <a:p>
            <a:pPr marL="514350" indent="-514350">
              <a:buFont typeface="+mj-lt"/>
              <a:buAutoNum type="arabicPeriod"/>
            </a:pPr>
            <a:endParaRPr lang="en-US" dirty="0"/>
          </a:p>
          <a:p>
            <a:pPr marL="514350" indent="-514350">
              <a:buFont typeface="+mj-lt"/>
              <a:buAutoNum type="arabicPeriod"/>
            </a:pPr>
            <a:r>
              <a:rPr lang="en-US" dirty="0"/>
              <a:t>When you have run out things to do in the first step, use elimination rules to work forward. If you have hypotheses A→B and A, apply modus ponens to derive B. If you have a hypothesis A∨B, use or-elimination to split on cases, considering A in one case and B in the other.</a:t>
            </a:r>
            <a:endParaRPr lang="ru-RU" dirty="0"/>
          </a:p>
        </p:txBody>
      </p:sp>
    </p:spTree>
    <p:extLst>
      <p:ext uri="{BB962C8B-B14F-4D97-AF65-F5344CB8AC3E}">
        <p14:creationId xmlns:p14="http://schemas.microsoft.com/office/powerpoint/2010/main" val="1409294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BBB96B-6A2C-4FCB-BD35-89D8B4974784}"/>
              </a:ext>
            </a:extLst>
          </p:cNvPr>
          <p:cNvSpPr>
            <a:spLocks noGrp="1"/>
          </p:cNvSpPr>
          <p:nvPr>
            <p:ph type="title"/>
          </p:nvPr>
        </p:nvSpPr>
        <p:spPr/>
        <p:txBody>
          <a:bodyPr/>
          <a:lstStyle/>
          <a:p>
            <a:r>
              <a:rPr lang="en-US" dirty="0"/>
              <a:t>Every hypothesis has a scope</a:t>
            </a:r>
            <a:endParaRPr lang="ru-RU" dirty="0"/>
          </a:p>
        </p:txBody>
      </p:sp>
      <p:sp>
        <p:nvSpPr>
          <p:cNvPr id="3" name="Объект 2">
            <a:extLst>
              <a:ext uri="{FF2B5EF4-FFF2-40B4-BE49-F238E27FC236}">
                <a16:creationId xmlns:a16="http://schemas.microsoft.com/office/drawing/2014/main" id="{B44EADCD-8A3D-439B-928E-D2315D622CC0}"/>
              </a:ext>
            </a:extLst>
          </p:cNvPr>
          <p:cNvSpPr>
            <a:spLocks noGrp="1"/>
          </p:cNvSpPr>
          <p:nvPr>
            <p:ph idx="1"/>
          </p:nvPr>
        </p:nvSpPr>
        <p:spPr/>
        <p:txBody>
          <a:bodyPr/>
          <a:lstStyle/>
          <a:p>
            <a:r>
              <a:rPr lang="en-US" dirty="0"/>
              <a:t>In natural deduction proofs every hypothesis has a scope. There are only certain points in the proof where an assumption is available for use – from the point where it is assumed until the point where it is canceled.</a:t>
            </a:r>
            <a:endParaRPr lang="ru-RU" dirty="0"/>
          </a:p>
        </p:txBody>
      </p:sp>
    </p:spTree>
    <p:extLst>
      <p:ext uri="{BB962C8B-B14F-4D97-AF65-F5344CB8AC3E}">
        <p14:creationId xmlns:p14="http://schemas.microsoft.com/office/powerpoint/2010/main" val="973537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2257D2-B3D3-4064-824B-FFB84C930078}"/>
              </a:ext>
            </a:extLst>
          </p:cNvPr>
          <p:cNvSpPr>
            <a:spLocks noGrp="1"/>
          </p:cNvSpPr>
          <p:nvPr>
            <p:ph type="title"/>
          </p:nvPr>
        </p:nvSpPr>
        <p:spPr/>
        <p:txBody>
          <a:bodyPr/>
          <a:lstStyle/>
          <a:p>
            <a:r>
              <a:rPr lang="en-US" dirty="0"/>
              <a:t>A symbolic logic</a:t>
            </a:r>
            <a:endParaRPr lang="ru-RU" dirty="0"/>
          </a:p>
        </p:txBody>
      </p:sp>
      <p:sp>
        <p:nvSpPr>
          <p:cNvPr id="3" name="Объект 2">
            <a:extLst>
              <a:ext uri="{FF2B5EF4-FFF2-40B4-BE49-F238E27FC236}">
                <a16:creationId xmlns:a16="http://schemas.microsoft.com/office/drawing/2014/main" id="{64FE317D-A645-4B45-9186-788015472B84}"/>
              </a:ext>
            </a:extLst>
          </p:cNvPr>
          <p:cNvSpPr>
            <a:spLocks noGrp="1"/>
          </p:cNvSpPr>
          <p:nvPr>
            <p:ph idx="1"/>
          </p:nvPr>
        </p:nvSpPr>
        <p:spPr/>
        <p:txBody>
          <a:bodyPr>
            <a:normAutofit/>
          </a:bodyPr>
          <a:lstStyle/>
          <a:p>
            <a:r>
              <a:rPr lang="en-US" dirty="0"/>
              <a:t>Provides an idealized model of mathematical language and proof</a:t>
            </a:r>
          </a:p>
          <a:p>
            <a:r>
              <a:rPr lang="en-US" dirty="0"/>
              <a:t>Aristotle, Leibnitz, Boole, Frege, Peirce, Schroeder</a:t>
            </a:r>
          </a:p>
          <a:p>
            <a:r>
              <a:rPr lang="en-US" dirty="0"/>
              <a:t>The goal: to specify a language and rules of inference</a:t>
            </a:r>
            <a:r>
              <a:rPr lang="ru-RU" dirty="0"/>
              <a:t> </a:t>
            </a:r>
            <a:r>
              <a:rPr lang="en-US" dirty="0"/>
              <a:t>that enable us to get at the truth in a reliable way</a:t>
            </a:r>
          </a:p>
          <a:p>
            <a:pPr marL="533400">
              <a:buFont typeface="Wingdings" panose="05000000000000000000" pitchFamily="2" charset="2"/>
              <a:buChar char="Ø"/>
            </a:pPr>
            <a:r>
              <a:rPr lang="en-US" dirty="0"/>
              <a:t>We choose denote objects and concepts that have a fixed meaning</a:t>
            </a:r>
          </a:p>
          <a:p>
            <a:pPr marL="533400">
              <a:buFont typeface="Wingdings" panose="05000000000000000000" pitchFamily="2" charset="2"/>
              <a:buChar char="Ø"/>
            </a:pPr>
            <a:r>
              <a:rPr lang="en-US" dirty="0"/>
              <a:t>Adopted rules of inference enable us to draw true conclusions from true hypotheses</a:t>
            </a:r>
          </a:p>
        </p:txBody>
      </p:sp>
    </p:spTree>
    <p:extLst>
      <p:ext uri="{BB962C8B-B14F-4D97-AF65-F5344CB8AC3E}">
        <p14:creationId xmlns:p14="http://schemas.microsoft.com/office/powerpoint/2010/main" val="1608063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D008EE-0ECC-453B-B087-996401094084}"/>
              </a:ext>
            </a:extLst>
          </p:cNvPr>
          <p:cNvSpPr>
            <a:spLocks noGrp="1"/>
          </p:cNvSpPr>
          <p:nvPr>
            <p:ph type="title"/>
          </p:nvPr>
        </p:nvSpPr>
        <p:spPr/>
        <p:txBody>
          <a:bodyPr/>
          <a:lstStyle/>
          <a:p>
            <a:r>
              <a:rPr lang="en-US" dirty="0"/>
              <a:t>What is used in this textbook</a:t>
            </a:r>
            <a:endParaRPr lang="ru-RU" dirty="0"/>
          </a:p>
        </p:txBody>
      </p:sp>
      <p:sp>
        <p:nvSpPr>
          <p:cNvPr id="3" name="Объект 2">
            <a:extLst>
              <a:ext uri="{FF2B5EF4-FFF2-40B4-BE49-F238E27FC236}">
                <a16:creationId xmlns:a16="http://schemas.microsoft.com/office/drawing/2014/main" id="{16B8A467-5D18-44D4-9D03-22CFFC87F88D}"/>
              </a:ext>
            </a:extLst>
          </p:cNvPr>
          <p:cNvSpPr>
            <a:spLocks noGrp="1"/>
          </p:cNvSpPr>
          <p:nvPr>
            <p:ph idx="1"/>
          </p:nvPr>
        </p:nvSpPr>
        <p:spPr/>
        <p:txBody>
          <a:bodyPr/>
          <a:lstStyle/>
          <a:p>
            <a:r>
              <a:rPr lang="en-US" dirty="0"/>
              <a:t>As a proof system – a version of natural deduction, introduced by Gerhard </a:t>
            </a:r>
            <a:r>
              <a:rPr lang="en-US" dirty="0" err="1"/>
              <a:t>Gentzen</a:t>
            </a:r>
            <a:r>
              <a:rPr lang="en-US" dirty="0"/>
              <a:t> in the 1930s to model informal styles of arguments</a:t>
            </a:r>
          </a:p>
          <a:p>
            <a:pPr>
              <a:buFont typeface="Wingdings" panose="05000000000000000000" pitchFamily="2" charset="2"/>
              <a:buChar char="Ø"/>
            </a:pPr>
            <a:r>
              <a:rPr lang="en-US" dirty="0"/>
              <a:t> The fundamental unit of judgement is the assertion that a statement, A, follows from a finite set of hypotheses, </a:t>
            </a:r>
            <a:r>
              <a:rPr lang="el-GR" dirty="0"/>
              <a:t>Γ</a:t>
            </a:r>
            <a:r>
              <a:rPr lang="en-US" dirty="0"/>
              <a:t>: </a:t>
            </a:r>
            <a:r>
              <a:rPr lang="el-GR" b="1" i="0" u="none" strike="noStrike" dirty="0">
                <a:effectLst/>
                <a:latin typeface="MathJax_Main"/>
              </a:rPr>
              <a:t>Γ⊢</a:t>
            </a:r>
            <a:r>
              <a:rPr lang="cs-CZ" b="1" i="0" u="none" strike="noStrike" dirty="0">
                <a:effectLst/>
                <a:latin typeface="MathJax_Math-italic"/>
              </a:rPr>
              <a:t>A</a:t>
            </a:r>
            <a:endParaRPr lang="en-US" b="1" i="0" u="none" strike="noStrike" dirty="0">
              <a:effectLst/>
              <a:latin typeface="MathJax_Math-italic"/>
            </a:endParaRPr>
          </a:p>
          <a:p>
            <a:pPr>
              <a:buFont typeface="Wingdings" panose="05000000000000000000" pitchFamily="2" charset="2"/>
              <a:buChar char="Ø"/>
            </a:pPr>
            <a:r>
              <a:rPr lang="en-US" dirty="0">
                <a:latin typeface="MathJax_Math-italic"/>
              </a:rPr>
              <a:t>If </a:t>
            </a:r>
            <a:r>
              <a:rPr lang="el-GR" b="0" i="0" u="none" strike="noStrike" dirty="0">
                <a:effectLst/>
                <a:latin typeface="MathJax_Main"/>
              </a:rPr>
              <a:t>Γ</a:t>
            </a:r>
            <a:r>
              <a:rPr lang="en-US" b="0" i="0" u="none" strike="noStrike" dirty="0">
                <a:effectLst/>
                <a:latin typeface="MathJax_Main"/>
              </a:rPr>
              <a:t> and </a:t>
            </a:r>
            <a:r>
              <a:rPr lang="el-GR" b="0" i="0" u="none" strike="noStrike" dirty="0">
                <a:effectLst/>
                <a:latin typeface="MathJax_Main"/>
              </a:rPr>
              <a:t>Δ</a:t>
            </a:r>
            <a:r>
              <a:rPr lang="en-US" b="0" i="0" u="none" strike="noStrike" dirty="0">
                <a:effectLst/>
                <a:latin typeface="MathJax_Main"/>
              </a:rPr>
              <a:t> are two finite sets of hypotheses, </a:t>
            </a:r>
            <a:r>
              <a:rPr lang="el-GR" b="1" i="0" u="none" strike="noStrike" dirty="0">
                <a:effectLst/>
                <a:latin typeface="MathJax_Main"/>
              </a:rPr>
              <a:t>Γ,Δ</a:t>
            </a:r>
            <a:r>
              <a:rPr lang="en-US" b="0" i="0" u="none" strike="noStrike" dirty="0">
                <a:effectLst/>
                <a:latin typeface="MathJax_Main"/>
              </a:rPr>
              <a:t> is written for the union of these two sets (the set consisting of all the hypotheses in each)</a:t>
            </a:r>
          </a:p>
          <a:p>
            <a:pPr>
              <a:buFont typeface="Wingdings" panose="05000000000000000000" pitchFamily="2" charset="2"/>
              <a:buChar char="Ø"/>
            </a:pPr>
            <a:r>
              <a:rPr lang="en-US" dirty="0">
                <a:latin typeface="MathJax_Main"/>
              </a:rPr>
              <a:t>The conjunction symbol can be expressed as:</a:t>
            </a:r>
            <a:endParaRPr lang="ru-RU" dirty="0"/>
          </a:p>
        </p:txBody>
      </p:sp>
      <p:pic>
        <p:nvPicPr>
          <p:cNvPr id="1028" name="Picture 4">
            <a:extLst>
              <a:ext uri="{FF2B5EF4-FFF2-40B4-BE49-F238E27FC236}">
                <a16:creationId xmlns:a16="http://schemas.microsoft.com/office/drawing/2014/main" id="{3C49C4E2-C530-4AFE-B944-000E70428B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9600" y="5657850"/>
            <a:ext cx="12192000" cy="8350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9651FD0-F366-4929-9D01-F54467C74F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3574" y="5669093"/>
            <a:ext cx="12192000" cy="757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181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3C5E8A-B813-4D3C-8A99-0257DEF5A103}"/>
              </a:ext>
            </a:extLst>
          </p:cNvPr>
          <p:cNvSpPr>
            <a:spLocks noGrp="1"/>
          </p:cNvSpPr>
          <p:nvPr>
            <p:ph type="title"/>
          </p:nvPr>
        </p:nvSpPr>
        <p:spPr/>
        <p:txBody>
          <a:bodyPr/>
          <a:lstStyle/>
          <a:p>
            <a:r>
              <a:rPr lang="en-US" dirty="0"/>
              <a:t>The semantic point of view to logic</a:t>
            </a:r>
            <a:endParaRPr lang="ru-RU" dirty="0"/>
          </a:p>
        </p:txBody>
      </p:sp>
      <p:sp>
        <p:nvSpPr>
          <p:cNvPr id="3" name="Объект 2">
            <a:extLst>
              <a:ext uri="{FF2B5EF4-FFF2-40B4-BE49-F238E27FC236}">
                <a16:creationId xmlns:a16="http://schemas.microsoft.com/office/drawing/2014/main" id="{D78C0778-9F6F-4B31-AB73-23AC7535ABC6}"/>
              </a:ext>
            </a:extLst>
          </p:cNvPr>
          <p:cNvSpPr>
            <a:spLocks noGrp="1"/>
          </p:cNvSpPr>
          <p:nvPr>
            <p:ph idx="1"/>
          </p:nvPr>
        </p:nvSpPr>
        <p:spPr>
          <a:xfrm>
            <a:off x="1756228" y="1869167"/>
            <a:ext cx="8679544" cy="2758430"/>
          </a:xfrm>
          <a:ln w="38100">
            <a:solidFill>
              <a:srgbClr val="FF0000"/>
            </a:solidFill>
          </a:ln>
        </p:spPr>
        <p:txBody>
          <a:bodyPr lIns="108000" rIns="108000" anchor="ctr">
            <a:normAutofit/>
          </a:bodyPr>
          <a:lstStyle/>
          <a:p>
            <a:pPr marL="0" indent="0" algn="ctr" defTabSz="906463">
              <a:lnSpc>
                <a:spcPct val="120000"/>
              </a:lnSpc>
              <a:buNone/>
            </a:pPr>
            <a:r>
              <a:rPr lang="en-US" dirty="0"/>
              <a:t>Logic is not so much a language for asserting truth, but a language which expressions can be true or false depending on how we interpret the symbols that are allowed to vary</a:t>
            </a:r>
            <a:endParaRPr lang="ru-RU" dirty="0"/>
          </a:p>
        </p:txBody>
      </p:sp>
      <p:sp>
        <p:nvSpPr>
          <p:cNvPr id="7" name="TextBox 6">
            <a:extLst>
              <a:ext uri="{FF2B5EF4-FFF2-40B4-BE49-F238E27FC236}">
                <a16:creationId xmlns:a16="http://schemas.microsoft.com/office/drawing/2014/main" id="{035B5067-0F78-4004-A3BE-6028AFAA22DE}"/>
              </a:ext>
            </a:extLst>
          </p:cNvPr>
          <p:cNvSpPr txBox="1"/>
          <p:nvPr/>
        </p:nvSpPr>
        <p:spPr>
          <a:xfrm>
            <a:off x="1756228" y="5176431"/>
            <a:ext cx="8679544" cy="1200329"/>
          </a:xfrm>
          <a:prstGeom prst="rect">
            <a:avLst/>
          </a:prstGeom>
          <a:noFill/>
        </p:spPr>
        <p:txBody>
          <a:bodyPr wrap="square">
            <a:spAutoFit/>
          </a:bodyPr>
          <a:lstStyle/>
          <a:p>
            <a:r>
              <a:rPr lang="en-US" dirty="0"/>
              <a:t>This view is important in computer science:</a:t>
            </a:r>
          </a:p>
          <a:p>
            <a:pPr marL="285750" indent="-285750">
              <a:buFont typeface="Wingdings" panose="05000000000000000000" pitchFamily="2" charset="2"/>
              <a:buChar char="ü"/>
            </a:pPr>
            <a:r>
              <a:rPr lang="en-US" dirty="0"/>
              <a:t>The use of logical expressions to select entries from a database</a:t>
            </a:r>
          </a:p>
          <a:p>
            <a:pPr marL="285750" indent="-285750">
              <a:buFont typeface="Wingdings" panose="05000000000000000000" pitchFamily="2" charset="2"/>
              <a:buChar char="ü"/>
            </a:pPr>
            <a:r>
              <a:rPr lang="en-US" dirty="0"/>
              <a:t>Specifying properties of hardware and software systems</a:t>
            </a:r>
          </a:p>
          <a:p>
            <a:pPr marL="285750" indent="-285750">
              <a:buFont typeface="Wingdings" panose="05000000000000000000" pitchFamily="2" charset="2"/>
              <a:buChar char="ü"/>
            </a:pPr>
            <a:r>
              <a:rPr lang="en-US" dirty="0"/>
              <a:t>…</a:t>
            </a:r>
          </a:p>
        </p:txBody>
      </p:sp>
    </p:spTree>
    <p:extLst>
      <p:ext uri="{BB962C8B-B14F-4D97-AF65-F5344CB8AC3E}">
        <p14:creationId xmlns:p14="http://schemas.microsoft.com/office/powerpoint/2010/main" val="1862187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Объект 15" descr="Изображение выглядит как человек, галстук, мужчина, костюм&#10;&#10;Автоматически созданное описание">
            <a:extLst>
              <a:ext uri="{FF2B5EF4-FFF2-40B4-BE49-F238E27FC236}">
                <a16:creationId xmlns:a16="http://schemas.microsoft.com/office/drawing/2014/main" id="{AD9A4837-F1F3-4C5E-BDF4-24190BF598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39966" y="1253331"/>
            <a:ext cx="1348180" cy="4351338"/>
          </a:xfrm>
        </p:spPr>
      </p:pic>
      <p:sp>
        <p:nvSpPr>
          <p:cNvPr id="2" name="Заголовок 1">
            <a:extLst>
              <a:ext uri="{FF2B5EF4-FFF2-40B4-BE49-F238E27FC236}">
                <a16:creationId xmlns:a16="http://schemas.microsoft.com/office/drawing/2014/main" id="{4B0E5CC4-A8B2-43F5-B4C1-CAB6211E8E56}"/>
              </a:ext>
            </a:extLst>
          </p:cNvPr>
          <p:cNvSpPr>
            <a:spLocks noGrp="1"/>
          </p:cNvSpPr>
          <p:nvPr>
            <p:ph type="title"/>
          </p:nvPr>
        </p:nvSpPr>
        <p:spPr/>
        <p:txBody>
          <a:bodyPr/>
          <a:lstStyle/>
          <a:p>
            <a:r>
              <a:rPr lang="en-US" dirty="0"/>
              <a:t>Malice and Alice (from George J. Summers’ Logical Deduction Puzzles)</a:t>
            </a:r>
            <a:endParaRPr lang="ru-RU" dirty="0"/>
          </a:p>
        </p:txBody>
      </p:sp>
      <p:pic>
        <p:nvPicPr>
          <p:cNvPr id="7" name="Рисунок 6" descr="Изображение выглядит как человек, женщина, платье, одежда&#10;&#10;Автоматически созданное описание">
            <a:extLst>
              <a:ext uri="{FF2B5EF4-FFF2-40B4-BE49-F238E27FC236}">
                <a16:creationId xmlns:a16="http://schemas.microsoft.com/office/drawing/2014/main" id="{68926563-E778-4710-8883-325AC8EB4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4906" y="2007220"/>
            <a:ext cx="2420886" cy="4568926"/>
          </a:xfrm>
          <a:prstGeom prst="rect">
            <a:avLst/>
          </a:prstGeom>
        </p:spPr>
      </p:pic>
      <p:pic>
        <p:nvPicPr>
          <p:cNvPr id="9" name="Рисунок 8" descr="Изображение выглядит как человек, стоит, в позе&#10;&#10;Автоматически созданное описание">
            <a:extLst>
              <a:ext uri="{FF2B5EF4-FFF2-40B4-BE49-F238E27FC236}">
                <a16:creationId xmlns:a16="http://schemas.microsoft.com/office/drawing/2014/main" id="{731670DC-BF00-4B80-A287-5987B76A71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792" y="4130881"/>
            <a:ext cx="1284111" cy="3429001"/>
          </a:xfrm>
          <a:prstGeom prst="rect">
            <a:avLst/>
          </a:prstGeom>
        </p:spPr>
      </p:pic>
      <p:pic>
        <p:nvPicPr>
          <p:cNvPr id="11" name="Рисунок 10" descr="Изображение выглядит как мужчина, стоит, темный, брючный&#10;&#10;Автоматически созданное описание">
            <a:extLst>
              <a:ext uri="{FF2B5EF4-FFF2-40B4-BE49-F238E27FC236}">
                <a16:creationId xmlns:a16="http://schemas.microsoft.com/office/drawing/2014/main" id="{889844E9-64D6-4464-BF35-E268A835E3BB}"/>
              </a:ext>
            </a:extLst>
          </p:cNvPr>
          <p:cNvPicPr>
            <a:picLocks noChangeAspect="1"/>
          </p:cNvPicPr>
          <p:nvPr/>
        </p:nvPicPr>
        <p:blipFill rotWithShape="1">
          <a:blip r:embed="rId5">
            <a:extLst>
              <a:ext uri="{28A0092B-C50C-407E-A947-70E740481C1C}">
                <a14:useLocalDpi xmlns:a14="http://schemas.microsoft.com/office/drawing/2010/main" val="0"/>
              </a:ext>
            </a:extLst>
          </a:blip>
          <a:srcRect l="30195" r="29231"/>
          <a:stretch/>
        </p:blipFill>
        <p:spPr>
          <a:xfrm>
            <a:off x="5871307" y="1590902"/>
            <a:ext cx="2137090" cy="5267098"/>
          </a:xfrm>
          <a:prstGeom prst="rect">
            <a:avLst/>
          </a:prstGeom>
        </p:spPr>
      </p:pic>
      <p:pic>
        <p:nvPicPr>
          <p:cNvPr id="13" name="Рисунок 12" descr="Изображение выглядит как одежда, человек, женщина, стоит&#10;&#10;Автоматически созданное описание">
            <a:extLst>
              <a:ext uri="{FF2B5EF4-FFF2-40B4-BE49-F238E27FC236}">
                <a16:creationId xmlns:a16="http://schemas.microsoft.com/office/drawing/2014/main" id="{2C5868CA-8E07-4534-9DE8-DDC5DEA53F15}"/>
              </a:ext>
            </a:extLst>
          </p:cNvPr>
          <p:cNvPicPr>
            <a:picLocks noChangeAspect="1"/>
          </p:cNvPicPr>
          <p:nvPr/>
        </p:nvPicPr>
        <p:blipFill rotWithShape="1">
          <a:blip r:embed="rId6">
            <a:extLst>
              <a:ext uri="{28A0092B-C50C-407E-A947-70E740481C1C}">
                <a14:useLocalDpi xmlns:a14="http://schemas.microsoft.com/office/drawing/2010/main" val="0"/>
              </a:ext>
            </a:extLst>
          </a:blip>
          <a:srcRect l="16599" r="26478"/>
          <a:stretch/>
        </p:blipFill>
        <p:spPr>
          <a:xfrm>
            <a:off x="8784000" y="4130882"/>
            <a:ext cx="1332000" cy="3429000"/>
          </a:xfrm>
          <a:prstGeom prst="rect">
            <a:avLst/>
          </a:prstGeom>
        </p:spPr>
      </p:pic>
      <p:pic>
        <p:nvPicPr>
          <p:cNvPr id="15" name="Рисунок 14" descr="Изображение выглядит как текст, доска объявлений&#10;&#10;Автоматически созданное описание">
            <a:extLst>
              <a:ext uri="{FF2B5EF4-FFF2-40B4-BE49-F238E27FC236}">
                <a16:creationId xmlns:a16="http://schemas.microsoft.com/office/drawing/2014/main" id="{F423E4AC-462E-4C85-9C87-C4BEB407A4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6800" y="3266285"/>
            <a:ext cx="4467627" cy="2976556"/>
          </a:xfrm>
          <a:prstGeom prst="rect">
            <a:avLst/>
          </a:prstGeom>
        </p:spPr>
      </p:pic>
    </p:spTree>
    <p:extLst>
      <p:ext uri="{BB962C8B-B14F-4D97-AF65-F5344CB8AC3E}">
        <p14:creationId xmlns:p14="http://schemas.microsoft.com/office/powerpoint/2010/main" val="3295089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E02A11-5CAE-4F72-917E-FA79EEA05BE3}"/>
              </a:ext>
            </a:extLst>
          </p:cNvPr>
          <p:cNvSpPr>
            <a:spLocks noGrp="1"/>
          </p:cNvSpPr>
          <p:nvPr>
            <p:ph type="title"/>
          </p:nvPr>
        </p:nvSpPr>
        <p:spPr/>
        <p:txBody>
          <a:bodyPr/>
          <a:lstStyle/>
          <a:p>
            <a:endParaRPr lang="ru-RU"/>
          </a:p>
        </p:txBody>
      </p:sp>
      <p:pic>
        <p:nvPicPr>
          <p:cNvPr id="2052" name="Picture 4" descr="BAR DE RETRO, Barcelona - Gracia - Restaurant Reviews, Photos &amp;amp; Phone  Number - Tripadvisor">
            <a:extLst>
              <a:ext uri="{FF2B5EF4-FFF2-40B4-BE49-F238E27FC236}">
                <a16:creationId xmlns:a16="http://schemas.microsoft.com/office/drawing/2014/main" id="{9E99B8CA-69CA-4DCB-85CD-32D279E574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22249"/>
            <a:ext cx="3273580" cy="3273580"/>
          </a:xfrm>
          <a:prstGeom prst="rect">
            <a:avLst/>
          </a:prstGeom>
          <a:noFill/>
          <a:extLst>
            <a:ext uri="{909E8E84-426E-40DD-AFC4-6F175D3DCCD1}">
              <a14:hiddenFill xmlns:a14="http://schemas.microsoft.com/office/drawing/2010/main">
                <a:solidFill>
                  <a:srgbClr val="FFFFFF"/>
                </a:solidFill>
              </a14:hiddenFill>
            </a:ext>
          </a:extLst>
        </p:spPr>
      </p:pic>
      <p:pic>
        <p:nvPicPr>
          <p:cNvPr id="5" name="Объект 4" descr="Социальные дистанЦинг со сплошной заливкой">
            <a:extLst>
              <a:ext uri="{FF2B5EF4-FFF2-40B4-BE49-F238E27FC236}">
                <a16:creationId xmlns:a16="http://schemas.microsoft.com/office/drawing/2014/main" id="{D762F862-4103-410D-9E0A-276370919ED1}"/>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54580" y="3338629"/>
            <a:ext cx="914400" cy="914400"/>
          </a:xfrm>
        </p:spPr>
      </p:pic>
      <p:pic>
        <p:nvPicPr>
          <p:cNvPr id="2054" name="Picture 6" descr="150,142 Beach Night Stock Photos, Pictures &amp;amp; Royalty-Free Images - iStock">
            <a:extLst>
              <a:ext uri="{FF2B5EF4-FFF2-40B4-BE49-F238E27FC236}">
                <a16:creationId xmlns:a16="http://schemas.microsoft.com/office/drawing/2014/main" id="{DC50251F-5382-46C1-90C4-FD86661C44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0635" y="508521"/>
            <a:ext cx="3803865" cy="2535910"/>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D85A9482-8468-4E3B-86CB-4588335D76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91447" y="2453966"/>
            <a:ext cx="1019935" cy="1110069"/>
          </a:xfrm>
          <a:prstGeom prst="rect">
            <a:avLst/>
          </a:prstGeom>
          <a:ln>
            <a:solidFill>
              <a:schemeClr val="bg2">
                <a:lumMod val="10000"/>
              </a:schemeClr>
            </a:solidFill>
          </a:ln>
        </p:spPr>
      </p:pic>
      <p:pic>
        <p:nvPicPr>
          <p:cNvPr id="9" name="Рисунок 8" descr="Младенец со сплошной заливкой">
            <a:extLst>
              <a:ext uri="{FF2B5EF4-FFF2-40B4-BE49-F238E27FC236}">
                <a16:creationId xmlns:a16="http://schemas.microsoft.com/office/drawing/2014/main" id="{F469837C-D411-482F-AB21-E0115CBFF2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2011" y="5303557"/>
            <a:ext cx="914400" cy="914400"/>
          </a:xfrm>
          <a:prstGeom prst="rect">
            <a:avLst/>
          </a:prstGeom>
        </p:spPr>
      </p:pic>
      <p:pic>
        <p:nvPicPr>
          <p:cNvPr id="13" name="Рисунок 12" descr="Изображение выглядит как мужчина, стоит, темный, брючный&#10;&#10;Автоматически созданное описание">
            <a:extLst>
              <a:ext uri="{FF2B5EF4-FFF2-40B4-BE49-F238E27FC236}">
                <a16:creationId xmlns:a16="http://schemas.microsoft.com/office/drawing/2014/main" id="{CC7BCEAA-909B-4715-99A0-11928FA70979}"/>
              </a:ext>
            </a:extLst>
          </p:cNvPr>
          <p:cNvPicPr>
            <a:picLocks noChangeAspect="1"/>
          </p:cNvPicPr>
          <p:nvPr/>
        </p:nvPicPr>
        <p:blipFill rotWithShape="1">
          <a:blip r:embed="rId9">
            <a:extLst>
              <a:ext uri="{28A0092B-C50C-407E-A947-70E740481C1C}">
                <a14:useLocalDpi xmlns:a14="http://schemas.microsoft.com/office/drawing/2010/main" val="0"/>
              </a:ext>
            </a:extLst>
          </a:blip>
          <a:srcRect l="30195" r="29231"/>
          <a:stretch/>
        </p:blipFill>
        <p:spPr>
          <a:xfrm>
            <a:off x="499759" y="5005952"/>
            <a:ext cx="676882" cy="1668251"/>
          </a:xfrm>
          <a:prstGeom prst="rect">
            <a:avLst/>
          </a:prstGeom>
        </p:spPr>
      </p:pic>
      <p:pic>
        <p:nvPicPr>
          <p:cNvPr id="14" name="Рисунок 13" descr="Изображение выглядит как человек, женщина, платье, одежда&#10;&#10;Автоматически созданное описание">
            <a:extLst>
              <a:ext uri="{FF2B5EF4-FFF2-40B4-BE49-F238E27FC236}">
                <a16:creationId xmlns:a16="http://schemas.microsoft.com/office/drawing/2014/main" id="{D65F9AE5-8D26-4010-B8A1-2D282C3941A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47917" y="5005952"/>
            <a:ext cx="834085" cy="1574165"/>
          </a:xfrm>
          <a:prstGeom prst="rect">
            <a:avLst/>
          </a:prstGeom>
        </p:spPr>
      </p:pic>
      <p:sp>
        <p:nvSpPr>
          <p:cNvPr id="10" name="Молния 9">
            <a:extLst>
              <a:ext uri="{FF2B5EF4-FFF2-40B4-BE49-F238E27FC236}">
                <a16:creationId xmlns:a16="http://schemas.microsoft.com/office/drawing/2014/main" id="{31697C49-FF54-4C90-9A9D-EA009C6459BD}"/>
              </a:ext>
            </a:extLst>
          </p:cNvPr>
          <p:cNvSpPr/>
          <p:nvPr/>
        </p:nvSpPr>
        <p:spPr>
          <a:xfrm rot="1167840">
            <a:off x="949930" y="4910173"/>
            <a:ext cx="678174" cy="1252031"/>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a:extLst>
              <a:ext uri="{FF2B5EF4-FFF2-40B4-BE49-F238E27FC236}">
                <a16:creationId xmlns:a16="http://schemas.microsoft.com/office/drawing/2014/main" id="{C3F12A5B-F8E8-487E-A667-69AD8C7277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5764" y="4589558"/>
            <a:ext cx="1817322" cy="1977923"/>
          </a:xfrm>
          <a:prstGeom prst="rect">
            <a:avLst/>
          </a:prstGeom>
          <a:ln>
            <a:solidFill>
              <a:schemeClr val="bg2">
                <a:lumMod val="10000"/>
              </a:schemeClr>
            </a:solidFill>
          </a:ln>
        </p:spPr>
      </p:pic>
      <p:sp>
        <p:nvSpPr>
          <p:cNvPr id="18" name="TextBox 17">
            <a:extLst>
              <a:ext uri="{FF2B5EF4-FFF2-40B4-BE49-F238E27FC236}">
                <a16:creationId xmlns:a16="http://schemas.microsoft.com/office/drawing/2014/main" id="{A5A39CB0-098F-4761-AB12-F2AF4BEBE3B6}"/>
              </a:ext>
            </a:extLst>
          </p:cNvPr>
          <p:cNvSpPr txBox="1"/>
          <p:nvPr/>
        </p:nvSpPr>
        <p:spPr>
          <a:xfrm>
            <a:off x="4451580" y="6461474"/>
            <a:ext cx="1013465" cy="369332"/>
          </a:xfrm>
          <a:prstGeom prst="rect">
            <a:avLst/>
          </a:prstGeom>
          <a:noFill/>
        </p:spPr>
        <p:txBody>
          <a:bodyPr wrap="square">
            <a:spAutoFit/>
          </a:bodyPr>
          <a:lstStyle/>
          <a:p>
            <a:r>
              <a:rPr lang="en-US" dirty="0"/>
              <a:t>Younger</a:t>
            </a:r>
          </a:p>
        </p:txBody>
      </p:sp>
      <p:sp>
        <p:nvSpPr>
          <p:cNvPr id="19" name="TextBox 18">
            <a:extLst>
              <a:ext uri="{FF2B5EF4-FFF2-40B4-BE49-F238E27FC236}">
                <a16:creationId xmlns:a16="http://schemas.microsoft.com/office/drawing/2014/main" id="{CB34345D-FF49-48BE-A7D7-F7D056C26F6E}"/>
              </a:ext>
            </a:extLst>
          </p:cNvPr>
          <p:cNvSpPr txBox="1"/>
          <p:nvPr/>
        </p:nvSpPr>
        <p:spPr>
          <a:xfrm>
            <a:off x="3944848" y="4268625"/>
            <a:ext cx="1013465" cy="369332"/>
          </a:xfrm>
          <a:prstGeom prst="rect">
            <a:avLst/>
          </a:prstGeom>
          <a:noFill/>
        </p:spPr>
        <p:txBody>
          <a:bodyPr wrap="square">
            <a:spAutoFit/>
          </a:bodyPr>
          <a:lstStyle/>
          <a:p>
            <a:r>
              <a:rPr lang="en-US" dirty="0"/>
              <a:t>Older</a:t>
            </a:r>
          </a:p>
        </p:txBody>
      </p:sp>
      <p:cxnSp>
        <p:nvCxnSpPr>
          <p:cNvPr id="15" name="Прямая соединительная линия 14">
            <a:extLst>
              <a:ext uri="{FF2B5EF4-FFF2-40B4-BE49-F238E27FC236}">
                <a16:creationId xmlns:a16="http://schemas.microsoft.com/office/drawing/2014/main" id="{37488287-C1D4-4780-A9D7-C1FA6387971D}"/>
              </a:ext>
            </a:extLst>
          </p:cNvPr>
          <p:cNvCxnSpPr>
            <a:cxnSpLocks/>
          </p:cNvCxnSpPr>
          <p:nvPr/>
        </p:nvCxnSpPr>
        <p:spPr>
          <a:xfrm>
            <a:off x="5384800" y="0"/>
            <a:ext cx="80245" cy="6830806"/>
          </a:xfrm>
          <a:prstGeom prst="line">
            <a:avLst/>
          </a:prstGeom>
        </p:spPr>
        <p:style>
          <a:lnRef idx="3">
            <a:schemeClr val="dk1"/>
          </a:lnRef>
          <a:fillRef idx="0">
            <a:schemeClr val="dk1"/>
          </a:fillRef>
          <a:effectRef idx="2">
            <a:schemeClr val="dk1"/>
          </a:effectRef>
          <a:fontRef idx="minor">
            <a:schemeClr val="tx1"/>
          </a:fontRef>
        </p:style>
      </p:cxnSp>
      <p:cxnSp>
        <p:nvCxnSpPr>
          <p:cNvPr id="23" name="Прямая соединительная линия 22">
            <a:extLst>
              <a:ext uri="{FF2B5EF4-FFF2-40B4-BE49-F238E27FC236}">
                <a16:creationId xmlns:a16="http://schemas.microsoft.com/office/drawing/2014/main" id="{FC3C1A2D-799B-4DA3-B05B-568EF8FF2052}"/>
              </a:ext>
            </a:extLst>
          </p:cNvPr>
          <p:cNvCxnSpPr>
            <a:cxnSpLocks/>
          </p:cNvCxnSpPr>
          <p:nvPr/>
        </p:nvCxnSpPr>
        <p:spPr>
          <a:xfrm>
            <a:off x="0" y="4229948"/>
            <a:ext cx="5424922" cy="23081"/>
          </a:xfrm>
          <a:prstGeom prst="line">
            <a:avLst/>
          </a:prstGeom>
        </p:spPr>
        <p:style>
          <a:lnRef idx="3">
            <a:schemeClr val="dk1"/>
          </a:lnRef>
          <a:fillRef idx="0">
            <a:schemeClr val="dk1"/>
          </a:fillRef>
          <a:effectRef idx="2">
            <a:schemeClr val="dk1"/>
          </a:effectRef>
          <a:fontRef idx="minor">
            <a:schemeClr val="tx1"/>
          </a:fontRef>
        </p:style>
      </p:cxnSp>
      <p:cxnSp>
        <p:nvCxnSpPr>
          <p:cNvPr id="25" name="Прямая соединительная линия 24">
            <a:extLst>
              <a:ext uri="{FF2B5EF4-FFF2-40B4-BE49-F238E27FC236}">
                <a16:creationId xmlns:a16="http://schemas.microsoft.com/office/drawing/2014/main" id="{021E411B-36E2-479A-956B-376F79214980}"/>
              </a:ext>
            </a:extLst>
          </p:cNvPr>
          <p:cNvCxnSpPr>
            <a:cxnSpLocks/>
          </p:cNvCxnSpPr>
          <p:nvPr/>
        </p:nvCxnSpPr>
        <p:spPr>
          <a:xfrm flipV="1">
            <a:off x="5416428" y="4176230"/>
            <a:ext cx="6775572" cy="61413"/>
          </a:xfrm>
          <a:prstGeom prst="line">
            <a:avLst/>
          </a:prstGeom>
        </p:spPr>
        <p:style>
          <a:lnRef idx="3">
            <a:schemeClr val="dk1"/>
          </a:lnRef>
          <a:fillRef idx="0">
            <a:schemeClr val="dk1"/>
          </a:fillRef>
          <a:effectRef idx="2">
            <a:schemeClr val="dk1"/>
          </a:effectRef>
          <a:fontRef idx="minor">
            <a:schemeClr val="tx1"/>
          </a:fontRef>
        </p:style>
      </p:cxnSp>
      <p:cxnSp>
        <p:nvCxnSpPr>
          <p:cNvPr id="30" name="Прямая соединительная линия 29">
            <a:extLst>
              <a:ext uri="{FF2B5EF4-FFF2-40B4-BE49-F238E27FC236}">
                <a16:creationId xmlns:a16="http://schemas.microsoft.com/office/drawing/2014/main" id="{41328E83-4725-49BD-A313-337835CCDA31}"/>
              </a:ext>
            </a:extLst>
          </p:cNvPr>
          <p:cNvCxnSpPr>
            <a:cxnSpLocks/>
          </p:cNvCxnSpPr>
          <p:nvPr/>
        </p:nvCxnSpPr>
        <p:spPr>
          <a:xfrm>
            <a:off x="2881085" y="4229948"/>
            <a:ext cx="0" cy="2628052"/>
          </a:xfrm>
          <a:prstGeom prst="line">
            <a:avLst/>
          </a:prstGeom>
        </p:spPr>
        <p:style>
          <a:lnRef idx="3">
            <a:schemeClr val="dk1"/>
          </a:lnRef>
          <a:fillRef idx="0">
            <a:schemeClr val="dk1"/>
          </a:fillRef>
          <a:effectRef idx="2">
            <a:schemeClr val="dk1"/>
          </a:effectRef>
          <a:fontRef idx="minor">
            <a:schemeClr val="tx1"/>
          </a:fontRef>
        </p:style>
      </p:cxnSp>
      <p:cxnSp>
        <p:nvCxnSpPr>
          <p:cNvPr id="37" name="Прямая соединительная линия 36">
            <a:extLst>
              <a:ext uri="{FF2B5EF4-FFF2-40B4-BE49-F238E27FC236}">
                <a16:creationId xmlns:a16="http://schemas.microsoft.com/office/drawing/2014/main" id="{BB62C6E0-2C24-4953-80DA-F1C8BD1EEAEA}"/>
              </a:ext>
            </a:extLst>
          </p:cNvPr>
          <p:cNvCxnSpPr>
            <a:cxnSpLocks/>
          </p:cNvCxnSpPr>
          <p:nvPr/>
        </p:nvCxnSpPr>
        <p:spPr>
          <a:xfrm>
            <a:off x="9791447" y="4206936"/>
            <a:ext cx="0" cy="2628052"/>
          </a:xfrm>
          <a:prstGeom prst="line">
            <a:avLst/>
          </a:prstGeom>
        </p:spPr>
        <p:style>
          <a:lnRef idx="3">
            <a:schemeClr val="dk1"/>
          </a:lnRef>
          <a:fillRef idx="0">
            <a:schemeClr val="dk1"/>
          </a:fillRef>
          <a:effectRef idx="2">
            <a:schemeClr val="dk1"/>
          </a:effectRef>
          <a:fontRef idx="minor">
            <a:schemeClr val="tx1"/>
          </a:fontRef>
        </p:style>
      </p:cxnSp>
      <p:pic>
        <p:nvPicPr>
          <p:cNvPr id="38" name="Рисунок 37">
            <a:extLst>
              <a:ext uri="{FF2B5EF4-FFF2-40B4-BE49-F238E27FC236}">
                <a16:creationId xmlns:a16="http://schemas.microsoft.com/office/drawing/2014/main" id="{0298BE69-EC38-4B4B-926F-5038BE42B8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4778" y="4736082"/>
            <a:ext cx="1817322" cy="1977923"/>
          </a:xfrm>
          <a:prstGeom prst="rect">
            <a:avLst/>
          </a:prstGeom>
          <a:ln>
            <a:solidFill>
              <a:schemeClr val="bg2">
                <a:lumMod val="10000"/>
              </a:schemeClr>
            </a:solidFill>
          </a:ln>
        </p:spPr>
      </p:pic>
      <p:sp>
        <p:nvSpPr>
          <p:cNvPr id="40" name="TextBox 39">
            <a:extLst>
              <a:ext uri="{FF2B5EF4-FFF2-40B4-BE49-F238E27FC236}">
                <a16:creationId xmlns:a16="http://schemas.microsoft.com/office/drawing/2014/main" id="{0DF15E24-5A68-446E-A8CE-FBCEF3D5EE2C}"/>
              </a:ext>
            </a:extLst>
          </p:cNvPr>
          <p:cNvSpPr txBox="1"/>
          <p:nvPr/>
        </p:nvSpPr>
        <p:spPr>
          <a:xfrm>
            <a:off x="8220951" y="5643197"/>
            <a:ext cx="1013465" cy="923330"/>
          </a:xfrm>
          <a:prstGeom prst="rect">
            <a:avLst/>
          </a:prstGeom>
          <a:noFill/>
        </p:spPr>
        <p:txBody>
          <a:bodyPr wrap="square">
            <a:spAutoFit/>
          </a:bodyPr>
          <a:lstStyle/>
          <a:p>
            <a:r>
              <a:rPr lang="en-US" dirty="0"/>
              <a:t>Not victim’s twin</a:t>
            </a:r>
          </a:p>
        </p:txBody>
      </p:sp>
    </p:spTree>
    <p:extLst>
      <p:ext uri="{BB962C8B-B14F-4D97-AF65-F5344CB8AC3E}">
        <p14:creationId xmlns:p14="http://schemas.microsoft.com/office/powerpoint/2010/main" val="2513643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683C60-7FE1-4C0A-89A9-F9D2822300B4}"/>
              </a:ext>
            </a:extLst>
          </p:cNvPr>
          <p:cNvSpPr>
            <a:spLocks noGrp="1"/>
          </p:cNvSpPr>
          <p:nvPr>
            <p:ph type="title"/>
          </p:nvPr>
        </p:nvSpPr>
        <p:spPr/>
        <p:txBody>
          <a:bodyPr/>
          <a:lstStyle/>
          <a:p>
            <a:r>
              <a:rPr lang="en-US" dirty="0"/>
              <a:t>What you may notice if you work on the puzzle</a:t>
            </a:r>
            <a:endParaRPr lang="ru-RU" dirty="0"/>
          </a:p>
        </p:txBody>
      </p:sp>
      <p:sp>
        <p:nvSpPr>
          <p:cNvPr id="3" name="Объект 2">
            <a:extLst>
              <a:ext uri="{FF2B5EF4-FFF2-40B4-BE49-F238E27FC236}">
                <a16:creationId xmlns:a16="http://schemas.microsoft.com/office/drawing/2014/main" id="{E07F1604-ECCA-4DB3-BA22-7EC9196F5638}"/>
              </a:ext>
            </a:extLst>
          </p:cNvPr>
          <p:cNvSpPr>
            <a:spLocks noGrp="1"/>
          </p:cNvSpPr>
          <p:nvPr>
            <p:ph idx="1"/>
          </p:nvPr>
        </p:nvSpPr>
        <p:spPr/>
        <p:txBody>
          <a:bodyPr/>
          <a:lstStyle/>
          <a:p>
            <a:r>
              <a:rPr lang="en-US" dirty="0"/>
              <a:t>It is helpful to draw a diagram</a:t>
            </a:r>
          </a:p>
          <a:p>
            <a:r>
              <a:rPr lang="en-US" dirty="0"/>
              <a:t>It is helpful to be systematic about searching for an answer</a:t>
            </a:r>
          </a:p>
          <a:p>
            <a:r>
              <a:rPr lang="en-US" dirty="0"/>
              <a:t>There are finitely many possible “states of affairs”</a:t>
            </a:r>
          </a:p>
          <a:p>
            <a:r>
              <a:rPr lang="en-US" dirty="0"/>
              <a:t>The question seems to presuppose that there is a unique answer to the question – there is only one person who can possibly be the killer</a:t>
            </a:r>
            <a:endParaRPr lang="ru-RU" dirty="0"/>
          </a:p>
        </p:txBody>
      </p:sp>
    </p:spTree>
    <p:extLst>
      <p:ext uri="{BB962C8B-B14F-4D97-AF65-F5344CB8AC3E}">
        <p14:creationId xmlns:p14="http://schemas.microsoft.com/office/powerpoint/2010/main" val="387812306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856</TotalTime>
  <Words>1996</Words>
  <Application>Microsoft Office PowerPoint</Application>
  <PresentationFormat>Широкоэкранный</PresentationFormat>
  <Paragraphs>184</Paragraphs>
  <Slides>36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36</vt:i4>
      </vt:variant>
    </vt:vector>
  </HeadingPairs>
  <TitlesOfParts>
    <vt:vector size="43" baseType="lpstr">
      <vt:lpstr>Arial</vt:lpstr>
      <vt:lpstr>Calibri</vt:lpstr>
      <vt:lpstr>Calibri Light</vt:lpstr>
      <vt:lpstr>MathJax_Main</vt:lpstr>
      <vt:lpstr>MathJax_Math-italic</vt:lpstr>
      <vt:lpstr>Wingdings</vt:lpstr>
      <vt:lpstr>Тема Office</vt:lpstr>
      <vt:lpstr>Logic and proof</vt:lpstr>
      <vt:lpstr>Resources</vt:lpstr>
      <vt:lpstr>Some points from history</vt:lpstr>
      <vt:lpstr>A symbolic logic</vt:lpstr>
      <vt:lpstr>What is used in this textbook</vt:lpstr>
      <vt:lpstr>The semantic point of view to logic</vt:lpstr>
      <vt:lpstr>Malice and Alice (from George J. Summers’ Logical Deduction Puzzles)</vt:lpstr>
      <vt:lpstr>Презентация PowerPoint</vt:lpstr>
      <vt:lpstr>What you may notice if you work on the puzzle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Let’s prove it by using the methods of symbolic logic</vt:lpstr>
      <vt:lpstr>Implication, implication elimination (modus ponens)</vt:lpstr>
      <vt:lpstr>Implication 2 – a form of hypothetical reasoning</vt:lpstr>
      <vt:lpstr>Conjunction</vt:lpstr>
      <vt:lpstr>Negation and Falsity (ex falso sequitur quodlibet) - introduction</vt:lpstr>
      <vt:lpstr>Negation and Falsity (ex falso sequitur quodlibet) - elimination</vt:lpstr>
      <vt:lpstr>Disjunction</vt:lpstr>
      <vt:lpstr>Disjunction elimination</vt:lpstr>
      <vt:lpstr>Disjunction elimination - 2</vt:lpstr>
      <vt:lpstr>If and only if</vt:lpstr>
      <vt:lpstr>Elimination rules for iff</vt:lpstr>
      <vt:lpstr>Proof by contradiction (reductio ad absurdum)</vt:lpstr>
      <vt:lpstr>Solution on the language of symbolic logic</vt:lpstr>
      <vt:lpstr>Exercises: “Murder in the Family” by George J. Summers</vt:lpstr>
      <vt:lpstr>Natural deduction for propositional logic</vt:lpstr>
      <vt:lpstr>Forward and backward reasoning</vt:lpstr>
      <vt:lpstr>Forward and backward reasoning</vt:lpstr>
      <vt:lpstr>Every hypothesis has a scope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Logic and proof</dc:title>
  <dc:creator>Mrmld Sky</dc:creator>
  <cp:lastModifiedBy>Mrmld Sky</cp:lastModifiedBy>
  <cp:revision>4</cp:revision>
  <dcterms:created xsi:type="dcterms:W3CDTF">2021-12-06T17:35:30Z</dcterms:created>
  <dcterms:modified xsi:type="dcterms:W3CDTF">2021-12-09T20:01:48Z</dcterms:modified>
</cp:coreProperties>
</file>