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sldIdLst>
    <p:sldId id="256" r:id="rId2"/>
    <p:sldId id="366" r:id="rId3"/>
    <p:sldId id="310" r:id="rId4"/>
    <p:sldId id="307" r:id="rId5"/>
    <p:sldId id="270" r:id="rId6"/>
    <p:sldId id="276" r:id="rId7"/>
    <p:sldId id="367" r:id="rId8"/>
    <p:sldId id="297" r:id="rId9"/>
    <p:sldId id="329" r:id="rId10"/>
    <p:sldId id="328" r:id="rId11"/>
    <p:sldId id="298" r:id="rId12"/>
    <p:sldId id="314" r:id="rId13"/>
    <p:sldId id="273" r:id="rId14"/>
    <p:sldId id="311" r:id="rId15"/>
    <p:sldId id="317" r:id="rId16"/>
    <p:sldId id="278" r:id="rId17"/>
    <p:sldId id="262" r:id="rId18"/>
    <p:sldId id="260" r:id="rId19"/>
    <p:sldId id="290" r:id="rId20"/>
    <p:sldId id="331" r:id="rId21"/>
    <p:sldId id="333" r:id="rId22"/>
    <p:sldId id="319" r:id="rId23"/>
    <p:sldId id="293" r:id="rId24"/>
    <p:sldId id="294" r:id="rId25"/>
    <p:sldId id="295" r:id="rId26"/>
    <p:sldId id="296" r:id="rId27"/>
    <p:sldId id="284" r:id="rId28"/>
    <p:sldId id="285" r:id="rId29"/>
    <p:sldId id="371" r:id="rId30"/>
    <p:sldId id="370" r:id="rId31"/>
    <p:sldId id="334" r:id="rId32"/>
    <p:sldId id="342" r:id="rId33"/>
    <p:sldId id="349" r:id="rId34"/>
    <p:sldId id="350" r:id="rId35"/>
    <p:sldId id="283" r:id="rId36"/>
    <p:sldId id="301" r:id="rId37"/>
    <p:sldId id="344" r:id="rId38"/>
    <p:sldId id="345" r:id="rId39"/>
    <p:sldId id="346" r:id="rId40"/>
    <p:sldId id="347" r:id="rId41"/>
    <p:sldId id="348" r:id="rId42"/>
    <p:sldId id="325" r:id="rId43"/>
    <p:sldId id="326" r:id="rId44"/>
    <p:sldId id="330" r:id="rId45"/>
    <p:sldId id="321" r:id="rId46"/>
    <p:sldId id="306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4D"/>
    <a:srgbClr val="0303FF"/>
    <a:srgbClr val="0070C0"/>
    <a:srgbClr val="66CCFF"/>
    <a:srgbClr val="BFDBEF"/>
    <a:srgbClr val="65A9D9"/>
    <a:srgbClr val="6161FF"/>
    <a:srgbClr val="AFAFFF"/>
    <a:srgbClr val="2525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5" autoAdjust="0"/>
    <p:restoredTop sz="85341" autoAdjust="0"/>
  </p:normalViewPr>
  <p:slideViewPr>
    <p:cSldViewPr snapToGrid="0">
      <p:cViewPr varScale="1">
        <p:scale>
          <a:sx n="79" d="100"/>
          <a:sy n="79" d="100"/>
        </p:scale>
        <p:origin x="16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07E0D-5140-4241-85E7-2F88B2D53FEB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67BB3-AE6B-4152-97B1-2DA1EE8AA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9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7BB3-AE6B-4152-97B1-2DA1EE8AAB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counting duplicates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7BB3-AE6B-4152-97B1-2DA1EE8AAB1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3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data movement will cost more than flops (even on the chip). Limited amounts of memory and low memory/flop ratios will make processing virtually free. In fact, the amount of memory is relatively decreasing, scaling far worse than computation. This is a challenge that’s not being addressed and it’s not going to get less expensive by 2018.”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-Horst Simon, Interview with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HPCWire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May 15,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322EE-F997-46FD-AA53-0117DAC225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73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 smtClean="0"/>
                  <a:t> orthogonal to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200" dirty="0" smtClean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 smtClean="0"/>
                  <a:t> orthogonal to some 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ℒ</a:t>
                </a:r>
                <a:r>
                  <a:rPr lang="en-US" sz="12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_𝑚</a:t>
                </a:r>
                <a:r>
                  <a:rPr lang="en-US" sz="1200" dirty="0" smtClean="0"/>
                  <a:t>. 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7BB3-AE6B-4152-97B1-2DA1EE8AA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70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4096 processes, each process is 6 way multithreaded</a:t>
            </a:r>
          </a:p>
          <a:p>
            <a:r>
              <a:rPr lang="en-US" dirty="0" smtClean="0"/>
              <a:t>Hopper</a:t>
            </a:r>
            <a:r>
              <a:rPr lang="en-US" baseline="0" dirty="0" smtClean="0"/>
              <a:t> is a Cray XE6</a:t>
            </a:r>
          </a:p>
          <a:p>
            <a:r>
              <a:rPr lang="en-US" baseline="0" dirty="0" smtClean="0"/>
              <a:t>Mention also many other approaches which give speedups, like pipelined </a:t>
            </a:r>
            <a:r>
              <a:rPr lang="en-US" baseline="0" dirty="0" err="1" smtClean="0"/>
              <a:t>Krylov</a:t>
            </a:r>
            <a:r>
              <a:rPr lang="en-US" baseline="0" dirty="0" smtClean="0"/>
              <a:t>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7BB3-AE6B-4152-97B1-2DA1EE8AAB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0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322EE-F997-46FD-AA53-0117DAC225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96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1"/>
                <a:r>
                  <a:rPr lang="en-US" sz="2000" dirty="0" smtClean="0"/>
                  <a:t>The size of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, </a:t>
                </a:r>
                <a:r>
                  <a:rPr lang="en-US" sz="2000" dirty="0" smtClean="0"/>
                  <a:t>determines </a:t>
                </a:r>
                <a:r>
                  <a:rPr lang="en-US" sz="2000" dirty="0"/>
                  <a:t>the 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maximum attainable accuracy</a:t>
                </a:r>
              </a:p>
              <a:p>
                <a:pPr lvl="1"/>
                <a:r>
                  <a:rPr lang="en-US" sz="2000" dirty="0" smtClean="0"/>
                  <a:t>Write the true residual as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𝑏</m:t>
                        </m:r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r>
                          <a:rPr lang="en-US" sz="2000" i="1">
                            <a:latin typeface="Cambria Math"/>
                          </a:rPr>
                          <m:t>𝐴𝑥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1"/>
                <a:r>
                  <a:rPr lang="en-US" sz="2000" dirty="0" smtClean="0"/>
                  <a:t>The size of </a:t>
                </a:r>
                <a:r>
                  <a:rPr lang="en-US" sz="2000" i="0">
                    <a:latin typeface="Cambria Math" panose="02040503050406030204" pitchFamily="18" charset="0"/>
                  </a:rPr>
                  <a:t>‖𝑏−𝐴𝑥_</a:t>
                </a:r>
                <a:r>
                  <a:rPr lang="en-US" sz="2000" b="0" i="0" smtClean="0">
                    <a:latin typeface="Cambria Math" panose="02040503050406030204" pitchFamily="18" charset="0"/>
                  </a:rPr>
                  <a:t>𝑚</a:t>
                </a:r>
                <a:r>
                  <a:rPr lang="en-US" sz="2000" i="0">
                    <a:latin typeface="Cambria Math" panose="02040503050406030204" pitchFamily="18" charset="0"/>
                  </a:rPr>
                  <a:t>−𝑟_</a:t>
                </a:r>
                <a:r>
                  <a:rPr lang="en-US" sz="2000" b="0" i="0" smtClean="0">
                    <a:latin typeface="Cambria Math" panose="02040503050406030204" pitchFamily="18" charset="0"/>
                  </a:rPr>
                  <a:t>𝑚 ‖</a:t>
                </a:r>
                <a:r>
                  <a:rPr lang="en-US" sz="2000" dirty="0"/>
                  <a:t>, </a:t>
                </a:r>
                <a:r>
                  <a:rPr lang="en-US" sz="2000" dirty="0" smtClean="0"/>
                  <a:t>determines </a:t>
                </a:r>
                <a:r>
                  <a:rPr lang="en-US" sz="2000" dirty="0"/>
                  <a:t>the 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maximum attainable accuracy</a:t>
                </a:r>
              </a:p>
              <a:p>
                <a:pPr lvl="1"/>
                <a:r>
                  <a:rPr lang="en-US" sz="2000" dirty="0" smtClean="0"/>
                  <a:t>Write the true residual as   </a:t>
                </a:r>
                <a:r>
                  <a:rPr lang="en-US" sz="2000" i="0">
                    <a:latin typeface="Cambria Math" panose="02040503050406030204" pitchFamily="18" charset="0"/>
                  </a:rPr>
                  <a:t>〖</a:t>
                </a:r>
                <a:r>
                  <a:rPr lang="en-US" sz="2000" i="0">
                    <a:latin typeface="Cambria Math"/>
                  </a:rPr>
                  <a:t>𝑏−𝐴𝑥</a:t>
                </a:r>
                <a:r>
                  <a:rPr lang="en-US" sz="2000" i="0">
                    <a:latin typeface="Cambria Math" panose="02040503050406030204" pitchFamily="18" charset="0"/>
                  </a:rPr>
                  <a:t>〗_</a:t>
                </a:r>
                <a:r>
                  <a:rPr lang="en-US" sz="2000" b="0" i="0" smtClean="0">
                    <a:latin typeface="Cambria Math" panose="02040503050406030204" pitchFamily="18" charset="0"/>
                  </a:rPr>
                  <a:t>𝑚</a:t>
                </a:r>
                <a:r>
                  <a:rPr lang="en-US" sz="2000" i="0" smtClean="0">
                    <a:latin typeface="Cambria Math" panose="02040503050406030204" pitchFamily="18" charset="0"/>
                  </a:rPr>
                  <a:t>=</a:t>
                </a:r>
                <a:r>
                  <a:rPr lang="en-US" sz="2000" i="0">
                    <a:latin typeface="Cambria Math"/>
                  </a:rPr>
                  <a:t>𝑟</a:t>
                </a:r>
                <a:r>
                  <a:rPr lang="en-US" sz="2000" i="0">
                    <a:latin typeface="Cambria Math" panose="02040503050406030204" pitchFamily="18" charset="0"/>
                  </a:rPr>
                  <a:t>_</a:t>
                </a:r>
                <a:r>
                  <a:rPr lang="en-US" sz="2000" b="0" i="0" smtClean="0">
                    <a:latin typeface="Cambria Math" panose="02040503050406030204" pitchFamily="18" charset="0"/>
                  </a:rPr>
                  <a:t>𝑚+</a:t>
                </a:r>
                <a:r>
                  <a:rPr lang="en-US" sz="2000" i="0" smtClean="0">
                    <a:latin typeface="Cambria Math" panose="02040503050406030204" pitchFamily="18" charset="0"/>
                  </a:rPr>
                  <a:t>(𝑏−𝐴𝑥_</a:t>
                </a:r>
                <a:r>
                  <a:rPr lang="en-US" sz="2000" b="0" i="0" smtClean="0">
                    <a:latin typeface="Cambria Math" panose="02040503050406030204" pitchFamily="18" charset="0"/>
                  </a:rPr>
                  <a:t>𝑚</a:t>
                </a:r>
                <a:r>
                  <a:rPr lang="en-US" sz="2000" i="0" smtClean="0">
                    <a:latin typeface="Cambria Math" panose="02040503050406030204" pitchFamily="18" charset="0"/>
                  </a:rPr>
                  <a:t>−𝑟_</a:t>
                </a:r>
                <a:r>
                  <a:rPr lang="en-US" sz="2000" b="0" i="0" smtClean="0">
                    <a:latin typeface="Cambria Math" panose="02040503050406030204" pitchFamily="18" charset="0"/>
                  </a:rPr>
                  <a:t>𝑚 )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7BB3-AE6B-4152-97B1-2DA1EE8AAB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50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 smtClean="0"/>
                  <a:t>Even if perturbation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200" dirty="0" smtClean="0"/>
                  <a:t> is in magnitude much larger than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200" dirty="0" smtClean="0"/>
                  <a:t>,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‖</m:t>
                    </m:r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‖</m:t>
                    </m:r>
                  </m:oMath>
                </a14:m>
                <a:r>
                  <a:rPr lang="en-US" sz="1200" dirty="0" smtClean="0"/>
                  <a:t> may not be significantly affected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 smtClean="0"/>
                  <a:t>Even if perturbation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𝐹_𝑚</a:t>
                </a:r>
                <a:r>
                  <a:rPr lang="en-US" sz="1200" dirty="0" smtClean="0"/>
                  <a:t> is in magnitude much larger than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𝜖</a:t>
                </a:r>
                <a:r>
                  <a:rPr lang="en-US" sz="1200" dirty="0" smtClean="0"/>
                  <a:t>,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‖𝑟_(𝑚+1) ‖</a:t>
                </a:r>
                <a:r>
                  <a:rPr lang="en-US" sz="1200" dirty="0" smtClean="0"/>
                  <a:t> may not be significantly affected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7BB3-AE6B-4152-97B1-2DA1EE8AAB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34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sz="1200" dirty="0" smtClean="0"/>
              <a:t>This can easily be translated into a norm-wise upper bound using the corresponding upper bounds on the error terms.</a:t>
            </a:r>
          </a:p>
          <a:p>
            <a:pPr marL="0" indent="0">
              <a:lnSpc>
                <a:spcPts val="400"/>
              </a:lnSpc>
              <a:buFont typeface="Arial" pitchFamily="34" charset="0"/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200" dirty="0" smtClean="0"/>
              <a:t>We later show one possible way this bound can be used to improve accuracy </a:t>
            </a:r>
          </a:p>
          <a:p>
            <a:pPr marL="0" indent="0">
              <a:buNone/>
            </a:pPr>
            <a:r>
              <a:rPr lang="en-US" sz="1200" dirty="0" smtClean="0"/>
              <a:t>(a residual replacement strategy) 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F3B1A-6885-4789-BB3A-DAE5A11356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31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1200" dirty="0" smtClean="0"/>
                  <a:t> 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1200" i="1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</m:acc>
                    <m:r>
                      <a:rPr lang="en-US" sz="1200" b="0" i="1" smtClean="0">
                        <a:latin typeface="Cambria Math" panose="02040503050406030204" pitchFamily="18" charset="0"/>
                        <a:ea typeface="Cambria Math"/>
                      </a:rPr>
                      <m:t>≈</m:t>
                    </m:r>
                    <m:rad>
                      <m:radPr>
                        <m:degHide m:val="on"/>
                        <m:ctrlPr>
                          <a:rPr lang="en-US" sz="1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1200" i="1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</m:rad>
                  </m:oMath>
                </a14:m>
                <a:r>
                  <a:rPr lang="en-US" sz="1200" dirty="0" smtClean="0"/>
                  <a:t>  is </a:t>
                </a:r>
                <a:r>
                  <a:rPr lang="en-US" sz="1200" dirty="0"/>
                  <a:t>a tolerance </a:t>
                </a:r>
                <a:r>
                  <a:rPr lang="en-US" sz="1200" dirty="0" smtClean="0"/>
                  <a:t>parameter, and we initially set </a:t>
                </a:r>
                <a:endParaRPr lang="en-US" sz="1200" i="1" dirty="0" smtClean="0">
                  <a:latin typeface="Cambria Math" panose="02040503050406030204" pitchFamily="18" charset="0"/>
                  <a:ea typeface="Cambria Math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1200" i="1">
                            <a:latin typeface="Cambria Math"/>
                            <a:ea typeface="Cambria Math"/>
                          </a:rPr>
                          <m:t>𝑖𝑛𝑖𝑡</m:t>
                        </m:r>
                      </m:sub>
                    </m:sSub>
                    <m:r>
                      <a:rPr lang="en-US" sz="12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200" i="1">
                        <a:latin typeface="Cambria Math"/>
                        <a:ea typeface="Cambria Math"/>
                      </a:rPr>
                      <m:t>𝜀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𝑁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d>
                        <m:d>
                          <m:dPr>
                            <m:begChr m:val="‖"/>
                            <m:endChr m:val="‖"/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1200" i="1">
                            <a:latin typeface="Cambria Math"/>
                            <a:ea typeface="Cambria Math"/>
                          </a:rPr>
                          <m:t>+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1200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1200" dirty="0" smtClean="0"/>
                  <a:t> where </a:t>
                </a:r>
                <a:r>
                  <a:rPr lang="en-US" sz="1200" i="0">
                    <a:latin typeface="Cambria Math"/>
                    <a:ea typeface="Cambria Math"/>
                  </a:rPr>
                  <a:t>𝜀</a:t>
                </a:r>
                <a:r>
                  <a:rPr lang="en-US" sz="1200" i="0">
                    <a:latin typeface="Cambria Math" panose="02040503050406030204" pitchFamily="18" charset="0"/>
                    <a:ea typeface="Cambria Math"/>
                  </a:rPr>
                  <a:t> ̂</a:t>
                </a:r>
                <a:r>
                  <a:rPr lang="en-US" sz="1200" b="0" i="0" smtClean="0">
                    <a:latin typeface="Cambria Math" panose="02040503050406030204" pitchFamily="18" charset="0"/>
                    <a:ea typeface="Cambria Math"/>
                  </a:rPr>
                  <a:t>≈</a:t>
                </a:r>
                <a:r>
                  <a:rPr lang="en-US" sz="1200" i="0">
                    <a:latin typeface="Cambria Math" panose="02040503050406030204" pitchFamily="18" charset="0"/>
                    <a:ea typeface="Cambria Math"/>
                  </a:rPr>
                  <a:t>√</a:t>
                </a:r>
                <a:r>
                  <a:rPr lang="en-US" sz="1200" i="0">
                    <a:latin typeface="Cambria Math"/>
                    <a:ea typeface="Cambria Math"/>
                  </a:rPr>
                  <a:t>𝜀</a:t>
                </a:r>
                <a:r>
                  <a:rPr lang="en-US" sz="1200" dirty="0" smtClean="0"/>
                  <a:t>  is </a:t>
                </a:r>
                <a:r>
                  <a:rPr lang="en-US" sz="1200" dirty="0"/>
                  <a:t>a tolerance </a:t>
                </a:r>
                <a:r>
                  <a:rPr lang="en-US" sz="1200" dirty="0" smtClean="0"/>
                  <a:t>parameter, and we initially set </a:t>
                </a:r>
                <a:endParaRPr lang="en-US" sz="1200" i="1" dirty="0" smtClean="0">
                  <a:latin typeface="Cambria Math" panose="02040503050406030204" pitchFamily="18" charset="0"/>
                  <a:ea typeface="Cambria Math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200" i="0">
                    <a:latin typeface="Cambria Math"/>
                    <a:ea typeface="Cambria Math"/>
                  </a:rPr>
                  <a:t>𝑑</a:t>
                </a:r>
                <a:r>
                  <a:rPr lang="en-US" sz="1200" i="0">
                    <a:latin typeface="Cambria Math" panose="02040503050406030204" pitchFamily="18" charset="0"/>
                    <a:ea typeface="Cambria Math"/>
                  </a:rPr>
                  <a:t>_</a:t>
                </a:r>
                <a:r>
                  <a:rPr lang="en-US" sz="1200" i="0">
                    <a:latin typeface="Cambria Math"/>
                    <a:ea typeface="Cambria Math"/>
                  </a:rPr>
                  <a:t>𝑖𝑛𝑖𝑡=𝜀</a:t>
                </a:r>
                <a:r>
                  <a:rPr lang="en-US" sz="1200" i="0">
                    <a:latin typeface="Cambria Math" panose="02040503050406030204" pitchFamily="18" charset="0"/>
                    <a:ea typeface="Cambria Math"/>
                  </a:rPr>
                  <a:t>(</a:t>
                </a:r>
                <a:r>
                  <a:rPr lang="en-US" sz="1200" b="0" i="0" smtClean="0">
                    <a:latin typeface="Cambria Math" panose="02040503050406030204" pitchFamily="18" charset="0"/>
                    <a:ea typeface="Cambria Math"/>
                  </a:rPr>
                  <a:t>𝑁′</a:t>
                </a:r>
                <a:r>
                  <a:rPr lang="en-US" sz="1200" b="0" i="0">
                    <a:latin typeface="Cambria Math" panose="02040503050406030204" pitchFamily="18" charset="0"/>
                    <a:ea typeface="Cambria Math"/>
                  </a:rPr>
                  <a:t>‖</a:t>
                </a:r>
                <a:r>
                  <a:rPr lang="en-US" sz="1200" i="0">
                    <a:latin typeface="Cambria Math"/>
                    <a:ea typeface="Cambria Math"/>
                  </a:rPr>
                  <a:t>𝐴</a:t>
                </a:r>
                <a:r>
                  <a:rPr lang="en-US" sz="1200" i="0">
                    <a:latin typeface="Cambria Math" panose="02040503050406030204" pitchFamily="18" charset="0"/>
                    <a:ea typeface="Cambria Math"/>
                  </a:rPr>
                  <a:t>‖‖</a:t>
                </a:r>
                <a:r>
                  <a:rPr lang="en-US" sz="1200" b="0" i="0" smtClean="0">
                    <a:latin typeface="Cambria Math" panose="02040503050406030204" pitchFamily="18" charset="0"/>
                    <a:ea typeface="Cambria Math"/>
                  </a:rPr>
                  <a:t>𝑥_0 ‖</a:t>
                </a:r>
                <a:r>
                  <a:rPr lang="en-US" sz="1200" i="0">
                    <a:latin typeface="Cambria Math"/>
                    <a:ea typeface="Cambria Math"/>
                  </a:rPr>
                  <a:t>+</a:t>
                </a:r>
                <a:r>
                  <a:rPr lang="en-US" sz="1200" i="0">
                    <a:latin typeface="Cambria Math" panose="02040503050406030204" pitchFamily="18" charset="0"/>
                    <a:ea typeface="Cambria Math"/>
                  </a:rPr>
                  <a:t>‖</a:t>
                </a:r>
                <a:r>
                  <a:rPr lang="en-US" sz="1200" b="0" i="0" smtClean="0">
                    <a:latin typeface="Cambria Math" panose="02040503050406030204" pitchFamily="18" charset="0"/>
                    <a:ea typeface="Cambria Math"/>
                  </a:rPr>
                  <a:t>𝑟_0 ‖)</a:t>
                </a:r>
                <a:r>
                  <a:rPr lang="en-US" sz="1200" dirty="0" smtClean="0"/>
                  <a:t>.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7BB3-AE6B-4152-97B1-2DA1EE8AAB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6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77511"/>
            <a:ext cx="9144000" cy="58049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277511"/>
            <a:ext cx="9144000" cy="13356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79639"/>
            <a:ext cx="2057400" cy="365125"/>
          </a:xfrm>
        </p:spPr>
        <p:txBody>
          <a:bodyPr/>
          <a:lstStyle/>
          <a:p>
            <a:fld id="{CBEED169-4048-46B0-861E-1A7724BC75DF}" type="datetime1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79639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79639"/>
            <a:ext cx="2057400" cy="365125"/>
          </a:xfrm>
        </p:spPr>
        <p:txBody>
          <a:bodyPr/>
          <a:lstStyle/>
          <a:p>
            <a:fld id="{5815BB9A-AAF4-4F0B-A63D-84DBC2EFC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2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4DEC-EE92-4CDC-AAE6-A40A178CD14C}" type="datetime1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187F-97A6-4953-83ED-C2D7FC0464DE}" type="datetime1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2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8273"/>
            <a:ext cx="7886700" cy="81640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058240"/>
            <a:ext cx="8309867" cy="515070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277511"/>
            <a:ext cx="9144000" cy="58049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277511"/>
            <a:ext cx="9144000" cy="13356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79639"/>
            <a:ext cx="2057400" cy="365125"/>
          </a:xfrm>
        </p:spPr>
        <p:txBody>
          <a:bodyPr/>
          <a:lstStyle/>
          <a:p>
            <a:fld id="{BC675A13-526F-4502-9C82-338DDB68ACD7}" type="datetime1">
              <a:rPr lang="en-US" smtClean="0"/>
              <a:t>12/10/2014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79639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79639"/>
            <a:ext cx="205740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5815BB9A-AAF4-4F0B-A63D-84DBC2EFC06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28649" y="924675"/>
            <a:ext cx="788670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BE82-A390-4D95-B825-2AACD8C28A6A}" type="datetime1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840C-8242-4232-8F5F-6574FF4518D2}" type="datetime1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29E3A-9E11-4587-BE60-9B6BBBCAF166}" type="datetime1">
              <a:rPr lang="en-US" smtClean="0"/>
              <a:t>12/10/2014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1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AA247-A0CF-4B27-8ECD-7F0BE7D9C629}" type="datetime1">
              <a:rPr lang="en-US" smtClean="0"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5815BB9A-AAF4-4F0B-A63D-84DBC2EFC0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6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5271-2613-4D52-A039-87AEAD38CFFB}" type="datetime1">
              <a:rPr lang="en-US" smtClean="0"/>
              <a:t>12/10/2014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5815BB9A-AAF4-4F0B-A63D-84DBC2EFC0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3CCF-EBA9-44EC-9EB0-54A86554CEBA}" type="datetime1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5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F1B0-F2C0-48E0-ABF1-9D03D15020BE}" type="datetime1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0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482A0-5D3C-49AA-A693-CF3A5348D051}" type="datetime1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5BB9A-AAF4-4F0B-A63D-84DBC2EFC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0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91.png"/><Relationship Id="rId7" Type="http://schemas.openxmlformats.org/officeDocument/2006/relationships/image" Target="../media/image13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0.png"/><Relationship Id="rId5" Type="http://schemas.openxmlformats.org/officeDocument/2006/relationships/image" Target="../media/image112.png"/><Relationship Id="rId4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90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240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211.png"/><Relationship Id="rId7" Type="http://schemas.openxmlformats.org/officeDocument/2006/relationships/image" Target="../media/image30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5" Type="http://schemas.openxmlformats.org/officeDocument/2006/relationships/image" Target="../media/image37.png"/><Relationship Id="rId4" Type="http://schemas.openxmlformats.org/officeDocument/2006/relationships/image" Target="../media/image3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1.png"/><Relationship Id="rId7" Type="http://schemas.openxmlformats.org/officeDocument/2006/relationships/image" Target="../media/image4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5" Type="http://schemas.openxmlformats.org/officeDocument/2006/relationships/image" Target="../media/image341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1.png"/><Relationship Id="rId3" Type="http://schemas.openxmlformats.org/officeDocument/2006/relationships/image" Target="../media/image53.png"/><Relationship Id="rId7" Type="http://schemas.openxmlformats.org/officeDocument/2006/relationships/image" Target="../media/image58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4.png"/><Relationship Id="rId7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9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753" y="1393973"/>
            <a:ext cx="7845136" cy="2387600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/>
              <a:t>Communication-avoiding </a:t>
            </a:r>
            <a:br>
              <a:rPr lang="en-US" sz="4400" dirty="0" smtClean="0"/>
            </a:br>
            <a:r>
              <a:rPr lang="en-US" sz="4400" dirty="0" err="1" smtClean="0"/>
              <a:t>Krylov</a:t>
            </a:r>
            <a:r>
              <a:rPr lang="en-US" sz="4400" dirty="0" smtClean="0"/>
              <a:t> </a:t>
            </a:r>
            <a:r>
              <a:rPr lang="en-US" sz="4400" dirty="0"/>
              <a:t>s</a:t>
            </a:r>
            <a:r>
              <a:rPr lang="en-US" sz="4400" dirty="0" smtClean="0"/>
              <a:t>ubspace </a:t>
            </a:r>
            <a:r>
              <a:rPr lang="en-US" sz="4400" dirty="0"/>
              <a:t>m</a:t>
            </a:r>
            <a:r>
              <a:rPr lang="en-US" sz="4400" dirty="0" smtClean="0"/>
              <a:t>ethods in finite precision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7753" y="3965721"/>
            <a:ext cx="6858000" cy="1945221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Erin Carson, UC Berkeley</a:t>
            </a:r>
          </a:p>
          <a:p>
            <a:pPr algn="l"/>
            <a:r>
              <a:rPr lang="en-US" dirty="0" smtClean="0"/>
              <a:t>Advisor: James </a:t>
            </a:r>
            <a:r>
              <a:rPr lang="en-US" dirty="0" err="1" smtClean="0"/>
              <a:t>Demmel</a:t>
            </a:r>
            <a:endParaRPr lang="en-US" dirty="0" smtClean="0"/>
          </a:p>
          <a:p>
            <a:pPr algn="l"/>
            <a:endParaRPr lang="en-US" sz="400" dirty="0" smtClean="0"/>
          </a:p>
          <a:p>
            <a:pPr algn="l"/>
            <a:r>
              <a:rPr lang="en-US" dirty="0" smtClean="0"/>
              <a:t>ICME LA/Opt Seminar, Stanford University</a:t>
            </a:r>
          </a:p>
          <a:p>
            <a:pPr algn="l"/>
            <a:r>
              <a:rPr lang="en-US" dirty="0" smtClean="0"/>
              <a:t>December 4, 2014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41662" y="3873647"/>
            <a:ext cx="57357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8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6673" y="1018533"/>
                <a:ext cx="8742948" cy="5302056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b="1" dirty="0" smtClean="0">
                    <a:solidFill>
                      <a:srgbClr val="0070C0"/>
                    </a:solidFill>
                  </a:rPr>
                  <a:t>2. </a:t>
                </a:r>
                <a:r>
                  <a:rPr lang="en-US" sz="2400" b="1" dirty="0" err="1" smtClean="0">
                    <a:solidFill>
                      <a:srgbClr val="0070C0"/>
                    </a:solidFill>
                  </a:rPr>
                  <a:t>Orthogonalize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:</a:t>
                </a:r>
                <a:r>
                  <a:rPr lang="en-US" sz="2400" dirty="0"/>
                  <a:t> Encode dot products </a:t>
                </a:r>
                <a:r>
                  <a:rPr lang="en-US" sz="2400" dirty="0" smtClean="0"/>
                  <a:t>between </a:t>
                </a:r>
                <a:r>
                  <a:rPr lang="en-US" sz="2400" dirty="0"/>
                  <a:t>basis vectors </a:t>
                </a:r>
                <a:r>
                  <a:rPr lang="en-US" sz="2400" dirty="0" smtClean="0"/>
                  <a:t>by computing </a:t>
                </a:r>
                <a:r>
                  <a:rPr lang="en-US" sz="2400" dirty="0"/>
                  <a:t>Gram </a:t>
                </a:r>
                <a:r>
                  <a:rPr lang="en-US" sz="2400" dirty="0" smtClean="0"/>
                  <a:t>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of dimension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m:rPr>
                        <m:nor/>
                      </m:rPr>
                      <a:rPr lang="en-US" sz="2400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r>
                  <a:rPr lang="en-US" sz="2400" dirty="0"/>
                  <a:t>-by-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dirty="0" smtClean="0"/>
                  <a:t> (</a:t>
                </a:r>
                <a:r>
                  <a:rPr lang="en-US" sz="2400" dirty="0"/>
                  <a:t>or compute Tall-Skinny QR) 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b="1" dirty="0">
                    <a:solidFill>
                      <a:srgbClr val="0070C0"/>
                    </a:solidFill>
                  </a:rPr>
                  <a:t>Communication 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cost</a:t>
                </a:r>
                <a:r>
                  <a:rPr lang="en-US" dirty="0" smtClean="0"/>
                  <a:t>: </a:t>
                </a:r>
                <a:r>
                  <a:rPr lang="en-US" dirty="0"/>
                  <a:t>of one global </a:t>
                </a:r>
                <a:r>
                  <a:rPr lang="en-US" dirty="0" smtClean="0"/>
                  <a:t>reduction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b="1" dirty="0" smtClean="0">
                    <a:solidFill>
                      <a:srgbClr val="0070C0"/>
                    </a:solidFill>
                  </a:rPr>
                  <a:t>3. Perform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400" b="1" dirty="0">
                    <a:solidFill>
                      <a:srgbClr val="0070C0"/>
                    </a:solidFill>
                  </a:rPr>
                  <a:t> iterations of updates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this requires </a:t>
                </a:r>
                <a:r>
                  <a:rPr lang="en-US" b="1" dirty="0">
                    <a:solidFill>
                      <a:srgbClr val="0070C0"/>
                    </a:solidFill>
                  </a:rPr>
                  <a:t>no communication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Represent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-vectors by their </a:t>
                </a:r>
                <a:r>
                  <a:rPr lang="en-US" dirty="0" smtClean="0"/>
                  <a:t>length-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dirty="0" smtClean="0"/>
                  <a:t> coordinates </a:t>
                </a:r>
                <a:r>
                  <a:rPr lang="en-US" dirty="0"/>
                  <a:t>in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457200" lvl="1" indent="0" algn="ctr">
                  <a:lnSpc>
                    <a:spcPct val="100000"/>
                  </a:lnSpc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    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   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pPr lvl="1">
                  <a:lnSpc>
                    <a:spcPct val="100000"/>
                  </a:lnSpc>
                </a:pPr>
                <a:r>
                  <a:rPr lang="en-US" dirty="0" smtClean="0"/>
                  <a:t>Perform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 smtClean="0"/>
                  <a:t> iterations of updates on coordinate vectors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b="1" dirty="0" smtClean="0">
                    <a:solidFill>
                      <a:srgbClr val="0070C0"/>
                    </a:solidFill>
                  </a:rPr>
                  <a:t>4. Basis change </a:t>
                </a:r>
                <a:r>
                  <a:rPr lang="en-US" sz="2400" dirty="0" smtClean="0"/>
                  <a:t>to recover CG vectors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 smtClean="0"/>
                  <a:t>Compute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𝑠𝑘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locally, 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no communication</a:t>
                </a:r>
                <a:endParaRPr lang="en-US" b="1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6673" y="1018533"/>
                <a:ext cx="8742948" cy="5302056"/>
              </a:xfrm>
              <a:blipFill rotWithShape="0">
                <a:blip r:embed="rId2"/>
                <a:stretch>
                  <a:fillRect l="-1046" t="-920" r="-418" b="-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3899"/>
            <a:ext cx="7886700" cy="62442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CA-CG overview</a:t>
            </a:r>
            <a:endParaRPr lang="en-US" sz="3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52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4312229" y="549123"/>
            <a:ext cx="4800598" cy="5697564"/>
          </a:xfrm>
          <a:prstGeom prst="roundRect">
            <a:avLst>
              <a:gd name="adj" fmla="val 3801"/>
            </a:avLst>
          </a:prstGeom>
          <a:solidFill>
            <a:schemeClr val="bg2">
              <a:lumMod val="50000"/>
              <a:alpha val="1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29439" y="1215736"/>
            <a:ext cx="4199527" cy="4778592"/>
          </a:xfrm>
          <a:prstGeom prst="roundRect">
            <a:avLst>
              <a:gd name="adj" fmla="val 3801"/>
            </a:avLst>
          </a:prstGeom>
          <a:solidFill>
            <a:schemeClr val="bg2">
              <a:lumMod val="50000"/>
              <a:alpha val="1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226456" y="1427710"/>
                <a:ext cx="4273859" cy="42820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5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56" y="1427710"/>
                <a:ext cx="4273859" cy="428200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12229" y="550800"/>
                <a:ext cx="4255351" cy="414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 smtClean="0"/>
                  <a:t> such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ba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229" y="550800"/>
                <a:ext cx="4255351" cy="414537"/>
              </a:xfrm>
              <a:prstGeom prst="rect">
                <a:avLst/>
              </a:prstGeom>
              <a:blipFill rotWithShape="0">
                <a:blip r:embed="rId3"/>
                <a:stretch>
                  <a:fillRect l="-1433" t="-588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12229" y="856428"/>
                <a:ext cx="3564082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229" y="856428"/>
                <a:ext cx="3564082" cy="412485"/>
              </a:xfrm>
              <a:prstGeom prst="rect">
                <a:avLst/>
              </a:prstGeom>
              <a:blipFill rotWithShape="0">
                <a:blip r:embed="rId4"/>
                <a:stretch>
                  <a:fillRect l="-1709" t="-441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158444" y="5758450"/>
                <a:ext cx="5143636" cy="42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444" y="5758450"/>
                <a:ext cx="5143636" cy="421590"/>
              </a:xfrm>
              <a:prstGeom prst="rect">
                <a:avLst/>
              </a:prstGeom>
              <a:blipFill rotWithShape="0">
                <a:blip r:embed="rId5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 flipV="1">
            <a:off x="3456140" y="2234038"/>
            <a:ext cx="1761656" cy="5190"/>
          </a:xfrm>
          <a:prstGeom prst="line">
            <a:avLst/>
          </a:prstGeom>
          <a:ln w="25400">
            <a:solidFill>
              <a:srgbClr val="0070C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81533" y="2907946"/>
            <a:ext cx="1149115" cy="0"/>
          </a:xfrm>
          <a:prstGeom prst="line">
            <a:avLst/>
          </a:prstGeom>
          <a:ln w="25400">
            <a:solidFill>
              <a:srgbClr val="0070C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22975" y="3392206"/>
            <a:ext cx="1097280" cy="0"/>
          </a:xfrm>
          <a:prstGeom prst="line">
            <a:avLst/>
          </a:prstGeom>
          <a:ln w="25400">
            <a:solidFill>
              <a:srgbClr val="0070C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934586" y="4365743"/>
            <a:ext cx="2275418" cy="13914"/>
          </a:xfrm>
          <a:prstGeom prst="line">
            <a:avLst/>
          </a:prstGeom>
          <a:ln w="25400">
            <a:solidFill>
              <a:srgbClr val="0070C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82243" y="5044685"/>
            <a:ext cx="1727761" cy="0"/>
          </a:xfrm>
          <a:prstGeom prst="line">
            <a:avLst/>
          </a:prstGeom>
          <a:ln w="25400">
            <a:solidFill>
              <a:srgbClr val="0070C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0" y="1267691"/>
                <a:ext cx="200561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=1,…,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do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67691"/>
                <a:ext cx="2005614" cy="400110"/>
              </a:xfrm>
              <a:prstGeom prst="rect">
                <a:avLst/>
              </a:prstGeom>
              <a:blipFill rotWithShape="0">
                <a:blip r:embed="rId6"/>
                <a:stretch>
                  <a:fillRect l="-3040" t="-9091" r="-3040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312229" y="1205084"/>
                <a:ext cx="200561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=1,…,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do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229" y="1205084"/>
                <a:ext cx="2005614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3040" t="-9231" r="-3343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4356027" y="5411479"/>
            <a:ext cx="875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end for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048" y="5469623"/>
            <a:ext cx="875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end for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55877" y="732223"/>
            <a:ext cx="598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CG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58498" y="86525"/>
            <a:ext cx="1108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CA-CG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6695" y="70155"/>
            <a:ext cx="472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 communication in inner loop</a:t>
            </a:r>
            <a:r>
              <a:rPr lang="en-US" sz="2400" b="1" dirty="0" smtClean="0">
                <a:solidFill>
                  <a:srgbClr val="FF0000"/>
                </a:solidFill>
              </a:rPr>
              <a:t>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216859" y="1595577"/>
            <a:ext cx="3661328" cy="409622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stCxn id="32" idx="2"/>
          </p:cNvCxnSpPr>
          <p:nvPr/>
        </p:nvCxnSpPr>
        <p:spPr>
          <a:xfrm>
            <a:off x="3388625" y="531820"/>
            <a:ext cx="1821379" cy="1970748"/>
          </a:xfrm>
          <a:prstGeom prst="straightConnector1">
            <a:avLst/>
          </a:prstGeom>
          <a:ln w="1270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5245768" y="1396141"/>
                <a:ext cx="3898232" cy="42820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5768" y="1396141"/>
                <a:ext cx="3898232" cy="42820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9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  <p:bldP spid="7" grpId="0"/>
      <p:bldP spid="10" grpId="0"/>
      <p:bldP spid="23" grpId="0"/>
      <p:bldP spid="25" grpId="0"/>
      <p:bldP spid="28" grpId="0"/>
      <p:bldP spid="32" grpId="0"/>
      <p:bldP spid="3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41839"/>
            <a:ext cx="7886700" cy="81640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Krylov</a:t>
            </a:r>
            <a:r>
              <a:rPr lang="en-US" sz="3600" dirty="0" smtClean="0"/>
              <a:t> methods in </a:t>
            </a:r>
            <a:r>
              <a:rPr lang="en-US" sz="3600" dirty="0"/>
              <a:t>f</a:t>
            </a:r>
            <a:r>
              <a:rPr lang="en-US" sz="3600" dirty="0" smtClean="0"/>
              <a:t>inite precision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6478" y="1058241"/>
                <a:ext cx="8843749" cy="5122426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 smtClean="0"/>
                  <a:t>Finite precision errors have effects on algorithm behavior (known to </a:t>
                </a:r>
                <a:r>
                  <a:rPr lang="en-US" sz="2200" dirty="0" err="1" smtClean="0"/>
                  <a:t>Lanczos</a:t>
                </a:r>
                <a:r>
                  <a:rPr lang="en-US" sz="2200" dirty="0" smtClean="0"/>
                  <a:t> (1950); see, e.g., </a:t>
                </a:r>
                <a:r>
                  <a:rPr lang="en-US" sz="2200" dirty="0" err="1" smtClean="0"/>
                  <a:t>Meurant</a:t>
                </a:r>
                <a:r>
                  <a:rPr lang="en-US" sz="2200" dirty="0" smtClean="0"/>
                  <a:t> and </a:t>
                </a:r>
                <a:r>
                  <a:rPr lang="en-US" sz="2200" dirty="0" err="1" smtClean="0"/>
                  <a:t>Strako</a:t>
                </a:r>
                <a:r>
                  <a:rPr lang="en-US" sz="2200" dirty="0" err="1" smtClean="0">
                    <a:latin typeface="Calibri" panose="020F0502020204030204" pitchFamily="34" charset="0"/>
                  </a:rPr>
                  <a:t>š</a:t>
                </a:r>
                <a:r>
                  <a:rPr lang="en-US" sz="2200" dirty="0" smtClean="0"/>
                  <a:t> (2006) for in-depth survey)</a:t>
                </a:r>
              </a:p>
              <a:p>
                <a:endParaRPr lang="en-US" sz="1000" dirty="0" smtClean="0"/>
              </a:p>
              <a:p>
                <a:r>
                  <a:rPr lang="en-US" sz="2200" dirty="0" err="1" smtClean="0"/>
                  <a:t>Lanczos</a:t>
                </a:r>
                <a:r>
                  <a:rPr lang="en-US" sz="2200" dirty="0" smtClean="0"/>
                  <a:t>:</a:t>
                </a:r>
              </a:p>
              <a:p>
                <a:pPr lvl="1"/>
                <a:r>
                  <a:rPr lang="en-US" sz="2200" dirty="0" smtClean="0"/>
                  <a:t>Basis vectors lose </a:t>
                </a:r>
                <a:r>
                  <a:rPr lang="en-US" sz="2200" dirty="0" err="1" smtClean="0"/>
                  <a:t>orthogonality</a:t>
                </a:r>
                <a:r>
                  <a:rPr lang="en-US" sz="2200" dirty="0" smtClean="0"/>
                  <a:t> </a:t>
                </a:r>
              </a:p>
              <a:p>
                <a:pPr lvl="2"/>
                <a:r>
                  <a:rPr lang="en-US" sz="2200" dirty="0"/>
                  <a:t>Appearance of multiple Ritz approximations to some </a:t>
                </a:r>
                <a:r>
                  <a:rPr lang="en-US" sz="2200" dirty="0" smtClean="0"/>
                  <a:t>eigenvalues</a:t>
                </a:r>
              </a:p>
              <a:p>
                <a:pPr lvl="2"/>
                <a:r>
                  <a:rPr lang="en-US" sz="2200" b="1" dirty="0">
                    <a:solidFill>
                      <a:srgbClr val="0070C0"/>
                    </a:solidFill>
                  </a:rPr>
                  <a:t>D</a:t>
                </a:r>
                <a:r>
                  <a:rPr lang="en-US" sz="2200" b="1" dirty="0" smtClean="0">
                    <a:solidFill>
                      <a:srgbClr val="0070C0"/>
                    </a:solidFill>
                  </a:rPr>
                  <a:t>elays </a:t>
                </a:r>
                <a:r>
                  <a:rPr lang="en-US" sz="2200" b="1" dirty="0">
                    <a:solidFill>
                      <a:srgbClr val="0070C0"/>
                    </a:solidFill>
                  </a:rPr>
                  <a:t>convergence </a:t>
                </a:r>
                <a:r>
                  <a:rPr lang="en-US" sz="2200" dirty="0" smtClean="0"/>
                  <a:t>of Ritz </a:t>
                </a:r>
                <a:r>
                  <a:rPr lang="en-US" sz="2200" dirty="0"/>
                  <a:t>values to other eigenvalues</a:t>
                </a:r>
                <a:endParaRPr lang="en-US" sz="2200" dirty="0" smtClean="0"/>
              </a:p>
              <a:p>
                <a:r>
                  <a:rPr lang="en-US" sz="2200" dirty="0" smtClean="0"/>
                  <a:t>CG:</a:t>
                </a:r>
              </a:p>
              <a:p>
                <a:pPr lvl="1"/>
                <a:r>
                  <a:rPr lang="en-US" sz="2200" dirty="0" smtClean="0"/>
                  <a:t>Residual vectors (proportional to </a:t>
                </a:r>
                <a:r>
                  <a:rPr lang="en-US" sz="2200" dirty="0" err="1" smtClean="0"/>
                  <a:t>Lanczos</a:t>
                </a:r>
                <a:r>
                  <a:rPr lang="en-US" sz="2200" dirty="0" smtClean="0"/>
                  <a:t> basis vectors) lose </a:t>
                </a:r>
                <a:r>
                  <a:rPr lang="en-US" sz="2200" dirty="0" err="1" smtClean="0"/>
                  <a:t>orthogonality</a:t>
                </a:r>
                <a:endParaRPr lang="en-US" sz="2200" dirty="0" smtClean="0"/>
              </a:p>
              <a:p>
                <a:pPr lvl="2"/>
                <a:r>
                  <a:rPr lang="en-US" sz="2200" dirty="0" smtClean="0"/>
                  <a:t>Appearance of duplicate Ritz values </a:t>
                </a:r>
                <a:r>
                  <a:rPr lang="en-US" sz="2200" b="1" dirty="0" smtClean="0">
                    <a:solidFill>
                      <a:srgbClr val="0070C0"/>
                    </a:solidFill>
                  </a:rPr>
                  <a:t>delays convergence </a:t>
                </a:r>
                <a:r>
                  <a:rPr lang="en-US" sz="2200" dirty="0" smtClean="0"/>
                  <a:t>of CG approximate solution</a:t>
                </a:r>
              </a:p>
              <a:p>
                <a:pPr lvl="1"/>
                <a:r>
                  <a:rPr lang="en-US" sz="2200" dirty="0" smtClean="0"/>
                  <a:t>Residual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/>
                  <a:t> and true residuals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/>
                  <a:t> deviate</a:t>
                </a:r>
              </a:p>
              <a:p>
                <a:pPr lvl="2"/>
                <a:r>
                  <a:rPr lang="en-US" sz="2200" b="1" dirty="0" smtClean="0">
                    <a:solidFill>
                      <a:srgbClr val="0070C0"/>
                    </a:solidFill>
                  </a:rPr>
                  <a:t>Limits the maximum attainable accuracy </a:t>
                </a:r>
                <a:r>
                  <a:rPr lang="en-US" sz="2200" dirty="0" smtClean="0"/>
                  <a:t>of approximate solution</a:t>
                </a:r>
              </a:p>
              <a:p>
                <a:pPr marL="0" indent="0">
                  <a:buNone/>
                </a:pP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478" y="1058241"/>
                <a:ext cx="8843749" cy="5122426"/>
              </a:xfrm>
              <a:blipFill rotWithShape="0">
                <a:blip r:embed="rId2"/>
                <a:stretch>
                  <a:fillRect l="-758" t="-1548" r="-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65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1349" y="1206892"/>
                <a:ext cx="8237131" cy="5079472"/>
              </a:xfrm>
            </p:spPr>
            <p:txBody>
              <a:bodyPr>
                <a:noAutofit/>
              </a:bodyPr>
              <a:lstStyle/>
              <a:p>
                <a:endParaRPr lang="en-US" sz="2400" dirty="0"/>
              </a:p>
              <a:p>
                <a:r>
                  <a:rPr lang="en-US" sz="2400" dirty="0" smtClean="0"/>
                  <a:t>CA-KSMs mathematically equivalent to classical KSMs</a:t>
                </a:r>
                <a:endParaRPr lang="en-US" sz="2400" dirty="0"/>
              </a:p>
              <a:p>
                <a:r>
                  <a:rPr lang="en-US" sz="2400" b="1" dirty="0" smtClean="0">
                    <a:solidFill>
                      <a:srgbClr val="0070C0"/>
                    </a:solidFill>
                  </a:rPr>
                  <a:t>But convergence 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delay and loss of accuracy gets worse with increasing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</a:rPr>
                  <a:t>!</a:t>
                </a:r>
                <a:endParaRPr lang="en-US" dirty="0" smtClean="0"/>
              </a:p>
              <a:p>
                <a:r>
                  <a:rPr lang="en-US" sz="2400" dirty="0" smtClean="0"/>
                  <a:t>Obstacle to solving practical problems</a:t>
                </a:r>
                <a:endParaRPr lang="en-US" sz="2400" b="1" dirty="0" smtClean="0">
                  <a:solidFill>
                    <a:srgbClr val="0070C0"/>
                  </a:solidFill>
                </a:endParaRPr>
              </a:p>
              <a:p>
                <a:pPr lvl="1"/>
                <a:r>
                  <a:rPr lang="en-US" dirty="0" smtClean="0"/>
                  <a:t>Decrease in attainable accuracy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some problems that KSM can solve can’t be solved with CA variant</a:t>
                </a:r>
                <a:endParaRPr lang="en-US" dirty="0"/>
              </a:p>
              <a:p>
                <a:pPr lvl="1"/>
                <a:r>
                  <a:rPr lang="en-US" dirty="0" smtClean="0"/>
                  <a:t>Delay of convergence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if # iterations increases more than time per iteration decreases due to CA techniques,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no speedup expected!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1349" y="1206892"/>
                <a:ext cx="8237131" cy="5079472"/>
              </a:xfrm>
              <a:blipFill rotWithShape="0">
                <a:blip r:embed="rId2"/>
                <a:stretch>
                  <a:fillRect l="-962" r="-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325" y="197216"/>
            <a:ext cx="7886700" cy="81640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CA-</a:t>
            </a:r>
            <a:r>
              <a:rPr lang="en-US" sz="3600" dirty="0" err="1" smtClean="0"/>
              <a:t>Krylov</a:t>
            </a:r>
            <a:r>
              <a:rPr lang="en-US" sz="3600" dirty="0" smtClean="0"/>
              <a:t> methods in finite precision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3758"/>
            <a:ext cx="7886700" cy="6509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raises the questions…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64" y="1058778"/>
            <a:ext cx="8309867" cy="171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For CA-KSMs,</a:t>
            </a:r>
          </a:p>
          <a:p>
            <a:pPr marL="0" indent="0">
              <a:buNone/>
            </a:pPr>
            <a:endParaRPr lang="en-US" sz="3000" dirty="0" smtClean="0"/>
          </a:p>
          <a:p>
            <a:r>
              <a:rPr lang="en-US" sz="3000" dirty="0" smtClean="0"/>
              <a:t>How bad can the effects of roundoff error be?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0363" y="4110407"/>
            <a:ext cx="8309867" cy="169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And what can we do about it?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520364" y="1629157"/>
            <a:ext cx="7387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4D4D"/>
                </a:solidFill>
              </a:rPr>
              <a:t>For solving linear systems:</a:t>
            </a:r>
            <a:endParaRPr lang="en-US" sz="2400" b="1" dirty="0">
              <a:solidFill>
                <a:srgbClr val="FF4D4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363" y="2634984"/>
            <a:ext cx="8309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4D4D"/>
                </a:solidFill>
              </a:rPr>
              <a:t>Bound on maximum attainable accuracy for CA-CG and CA-BICG</a:t>
            </a:r>
            <a:endParaRPr lang="en-US" sz="2400" b="1" dirty="0">
              <a:solidFill>
                <a:srgbClr val="FF4D4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0362" y="4602530"/>
                <a:ext cx="83098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 smtClean="0">
                    <a:solidFill>
                      <a:srgbClr val="FF4D4D"/>
                    </a:solidFill>
                  </a:rPr>
                  <a:t>Residual replacement strategy: uses bound to improve accuracy to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4D4D"/>
                        </a:solidFill>
                        <a:latin typeface="Cambria Math"/>
                      </a:rPr>
                      <m:t>𝑂</m:t>
                    </m:r>
                    <m:r>
                      <a:rPr lang="en-US" sz="2400" i="1" smtClean="0">
                        <a:solidFill>
                          <a:srgbClr val="FF4D4D"/>
                        </a:solidFill>
                        <a:latin typeface="Cambria Math"/>
                      </a:rPr>
                      <m:t>(</m:t>
                    </m:r>
                    <m:r>
                      <a:rPr lang="en-US" sz="2400" i="1">
                        <a:solidFill>
                          <a:srgbClr val="FF4D4D"/>
                        </a:solidFill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sz="2400" i="1">
                        <a:solidFill>
                          <a:srgbClr val="FF4D4D"/>
                        </a:solidFill>
                        <a:latin typeface="Cambria Math"/>
                      </a:rPr>
                      <m:t>)</m:t>
                    </m:r>
                    <m:d>
                      <m:dPr>
                        <m:begChr m:val="‖"/>
                        <m:endChr m:val="‖"/>
                        <m:ctrlPr>
                          <a:rPr lang="en-US" sz="2400" i="1">
                            <a:solidFill>
                              <a:srgbClr val="FF4D4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4D4D"/>
                            </a:solidFill>
                            <a:latin typeface="Cambria Math"/>
                          </a:rPr>
                          <m:t>𝐴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sz="2400" i="1">
                            <a:solidFill>
                              <a:srgbClr val="FF4D4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4D4D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b="1" dirty="0" smtClean="0">
                    <a:solidFill>
                      <a:srgbClr val="FF4D4D"/>
                    </a:solidFill>
                  </a:rPr>
                  <a:t> in CA-CG and CA-BICG</a:t>
                </a:r>
                <a:endParaRPr lang="en-US" sz="2400" b="1" dirty="0">
                  <a:solidFill>
                    <a:srgbClr val="FF4D4D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62" y="4602530"/>
                <a:ext cx="8309867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953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2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64" y="1058778"/>
            <a:ext cx="8309867" cy="171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For CA-KSMs,</a:t>
            </a:r>
          </a:p>
          <a:p>
            <a:pPr marL="0" indent="0">
              <a:buNone/>
            </a:pPr>
            <a:endParaRPr lang="en-US" sz="3000" dirty="0" smtClean="0"/>
          </a:p>
          <a:p>
            <a:r>
              <a:rPr lang="en-US" sz="3000" dirty="0" smtClean="0"/>
              <a:t>How bad can the effects of roundoff error be?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0363" y="4110407"/>
            <a:ext cx="8309867" cy="169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And what can we do about it?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520364" y="1629157"/>
            <a:ext cx="7387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4D4D"/>
                </a:solidFill>
              </a:rPr>
              <a:t>For eigenvalue problems:</a:t>
            </a:r>
            <a:endParaRPr lang="en-US" sz="2400" b="1" dirty="0">
              <a:solidFill>
                <a:srgbClr val="FF4D4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0362" y="4602530"/>
                <a:ext cx="830986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 smtClean="0">
                    <a:solidFill>
                      <a:srgbClr val="FF4D4D"/>
                    </a:solidFill>
                  </a:rPr>
                  <a:t>Some ideas on how to use this new analysis…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b="1" dirty="0" smtClean="0">
                    <a:solidFill>
                      <a:srgbClr val="FF4D4D"/>
                    </a:solidFill>
                  </a:rPr>
                  <a:t>Basis orthogonalization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b="1" dirty="0" smtClean="0">
                    <a:solidFill>
                      <a:srgbClr val="FF4D4D"/>
                    </a:solidFill>
                  </a:rPr>
                  <a:t>Dynamically select/change basis size (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FF4D4D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400" b="1" dirty="0" smtClean="0">
                    <a:solidFill>
                      <a:srgbClr val="FF4D4D"/>
                    </a:solidFill>
                  </a:rPr>
                  <a:t> parameter)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b="1" dirty="0" smtClean="0">
                    <a:solidFill>
                      <a:srgbClr val="FF4D4D"/>
                    </a:solidFill>
                  </a:rPr>
                  <a:t>Mixed precision variants</a:t>
                </a:r>
                <a:endParaRPr lang="en-US" sz="2400" b="1" dirty="0">
                  <a:solidFill>
                    <a:srgbClr val="FF4D4D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62" y="4602530"/>
                <a:ext cx="8309867" cy="1569660"/>
              </a:xfrm>
              <a:prstGeom prst="rect">
                <a:avLst/>
              </a:prstGeom>
              <a:blipFill rotWithShape="0">
                <a:blip r:embed="rId2"/>
                <a:stretch>
                  <a:fillRect l="-953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20361" y="2582945"/>
            <a:ext cx="8309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4D4D"/>
                </a:solidFill>
              </a:rPr>
              <a:t>Extension of Chris Paige’s analysis of </a:t>
            </a:r>
            <a:r>
              <a:rPr lang="en-US" sz="2400" b="1" dirty="0" err="1" smtClean="0">
                <a:solidFill>
                  <a:srgbClr val="FF4D4D"/>
                </a:solidFill>
              </a:rPr>
              <a:t>Lanczos</a:t>
            </a:r>
            <a:r>
              <a:rPr lang="en-US" sz="2400" b="1" dirty="0" smtClean="0">
                <a:solidFill>
                  <a:srgbClr val="FF4D4D"/>
                </a:solidFill>
              </a:rPr>
              <a:t> to CA variants: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4D4D"/>
                </a:solidFill>
              </a:rPr>
              <a:t>Bounds on local rounding errors in CA-</a:t>
            </a:r>
            <a:r>
              <a:rPr lang="en-US" sz="2400" b="1" dirty="0" err="1" smtClean="0">
                <a:solidFill>
                  <a:srgbClr val="FF4D4D"/>
                </a:solidFill>
              </a:rPr>
              <a:t>Lanczos</a:t>
            </a:r>
            <a:endParaRPr lang="en-US" sz="2400" b="1" dirty="0" smtClean="0">
              <a:solidFill>
                <a:srgbClr val="FF4D4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4D4D"/>
                </a:solidFill>
              </a:rPr>
              <a:t>Bounds on accuracy and convergence of Ritz values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4D4D"/>
                </a:solidFill>
              </a:rPr>
              <a:t>L</a:t>
            </a:r>
            <a:r>
              <a:rPr lang="en-US" sz="2400" b="1" dirty="0" smtClean="0">
                <a:solidFill>
                  <a:srgbClr val="FF4D4D"/>
                </a:solidFill>
              </a:rPr>
              <a:t>oss of </a:t>
            </a:r>
            <a:r>
              <a:rPr lang="en-US" sz="2400" b="1" dirty="0" err="1" smtClean="0">
                <a:solidFill>
                  <a:srgbClr val="FF4D4D"/>
                </a:solidFill>
              </a:rPr>
              <a:t>orthogonality</a:t>
            </a:r>
            <a:r>
              <a:rPr lang="en-US" sz="2400" b="1" dirty="0" smtClean="0">
                <a:solidFill>
                  <a:srgbClr val="FF4D4D"/>
                </a:solidFill>
              </a:rPr>
              <a:t> </a:t>
            </a:r>
            <a:r>
              <a:rPr lang="en-US" sz="2400" b="1" dirty="0" smtClean="0">
                <a:solidFill>
                  <a:srgbClr val="FF4D4D"/>
                </a:solidFill>
                <a:sym typeface="Symbol" panose="05050102010706020507" pitchFamily="18" charset="2"/>
              </a:rPr>
              <a:t> convergence of Ritz values</a:t>
            </a:r>
            <a:endParaRPr lang="en-US" sz="2400" b="1" dirty="0">
              <a:solidFill>
                <a:srgbClr val="FF4D4D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333758"/>
            <a:ext cx="7886700" cy="6509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raises the questions…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5906" y="354842"/>
            <a:ext cx="8515351" cy="703398"/>
          </a:xfrm>
        </p:spPr>
        <p:txBody>
          <a:bodyPr>
            <a:noAutofit/>
          </a:bodyPr>
          <a:lstStyle/>
          <a:p>
            <a:r>
              <a:rPr lang="en-US" sz="3600" dirty="0" smtClean="0"/>
              <a:t>Maximum attainable accuracy of CG</a:t>
            </a:r>
            <a:endParaRPr lang="en-US" sz="3600" dirty="0"/>
          </a:p>
        </p:txBody>
      </p:sp>
      <p:sp>
        <p:nvSpPr>
          <p:cNvPr id="12" name="Rounded Rectangle 11"/>
          <p:cNvSpPr/>
          <p:nvPr/>
        </p:nvSpPr>
        <p:spPr>
          <a:xfrm>
            <a:off x="1967281" y="3046974"/>
            <a:ext cx="4747418" cy="433205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45050" y="1474052"/>
            <a:ext cx="3170300" cy="439775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004808" y="1455465"/>
            <a:ext cx="3089519" cy="43977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627156" y="4226002"/>
            <a:ext cx="2015590" cy="509771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4"/>
              <p:cNvSpPr txBox="1">
                <a:spLocks/>
              </p:cNvSpPr>
              <p:nvPr/>
            </p:nvSpPr>
            <p:spPr>
              <a:xfrm>
                <a:off x="96405" y="1058240"/>
                <a:ext cx="9047595" cy="56557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dirty="0" smtClean="0"/>
                  <a:t>In classical CG, iterates are updated by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2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i="1" smtClean="0">
                            <a:latin typeface="Cambria Math"/>
                          </a:rPr>
                          <m:t>−1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i="1" smtClean="0">
                            <a:latin typeface="Cambria Math"/>
                          </a:rPr>
                          <m:t>−1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2200" dirty="0" smtClean="0"/>
                  <a:t>    and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i="1" smtClean="0">
                            <a:latin typeface="Cambria Math"/>
                          </a:rPr>
                          <m:t>−1</m:t>
                        </m:r>
                      </m:sub>
                    </m:sSub>
                    <m:r>
                      <a:rPr lang="en-US" sz="220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200" i="1" smtClean="0">
                        <a:latin typeface="Cambria Math"/>
                      </a:rPr>
                      <m:t>𝐴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i="1" smtClean="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endParaRPr lang="en-US" sz="2200" dirty="0" smtClean="0"/>
              </a:p>
              <a:p>
                <a:r>
                  <a:rPr lang="en-US" sz="2200" dirty="0" smtClean="0"/>
                  <a:t>Formulas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 smtClean="0"/>
                  <a:t> do not depend on each other - rounding errors cause the true residual,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/>
                          </a:rPr>
                          <m:t>𝑏</m:t>
                        </m:r>
                        <m:r>
                          <a:rPr lang="en-US" sz="2200" i="1" smtClean="0">
                            <a:latin typeface="Cambria Math"/>
                          </a:rPr>
                          <m:t>−</m:t>
                        </m:r>
                        <m:r>
                          <a:rPr lang="en-US" sz="2200" i="1" smtClean="0">
                            <a:latin typeface="Cambria Math"/>
                          </a:rPr>
                          <m:t>𝐴𝑥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 smtClean="0"/>
                  <a:t>, and the updated residual,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 smtClean="0"/>
                  <a:t>, to deviate</a:t>
                </a:r>
                <a:endParaRPr lang="en-US" sz="500" dirty="0" smtClean="0"/>
              </a:p>
              <a:p>
                <a:pPr>
                  <a:spcAft>
                    <a:spcPts val="1200"/>
                  </a:spcAft>
                </a:pPr>
                <a:r>
                  <a:rPr lang="en-US" sz="2200" dirty="0" smtClean="0"/>
                  <a:t>The size of the true residual is bounded by </a:t>
                </a:r>
              </a:p>
              <a:p>
                <a:pPr marL="457200" lvl="1" indent="0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 smtClean="0"/>
              </a:p>
              <a:p>
                <a:pPr lvl="1"/>
                <a:r>
                  <a:rPr lang="en-US" sz="2200" dirty="0" smtClean="0"/>
                  <a:t>When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 have similar magnitude</a:t>
                </a:r>
              </a:p>
              <a:p>
                <a:pPr lvl="1"/>
                <a:r>
                  <a:rPr lang="en-US" sz="2200" dirty="0"/>
                  <a:t>W</a:t>
                </a:r>
                <a:r>
                  <a:rPr lang="en-US" sz="2200" dirty="0" smtClean="0"/>
                  <a:t>hen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200" dirty="0" smtClean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 depends on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US" sz="2200" b="1" dirty="0" smtClean="0">
                  <a:solidFill>
                    <a:srgbClr val="41A5BD"/>
                  </a:solidFill>
                </a:endParaRPr>
              </a:p>
              <a:p>
                <a:pPr marL="457200" lvl="1" indent="0">
                  <a:buNone/>
                </a:pPr>
                <a:endParaRPr lang="en-US" sz="500" b="1" dirty="0">
                  <a:solidFill>
                    <a:srgbClr val="41A5BD"/>
                  </a:solidFill>
                </a:endParaRPr>
              </a:p>
              <a:p>
                <a:r>
                  <a:rPr lang="en-US" sz="2200" dirty="0"/>
                  <a:t>Many results on attainable accuracy, e.g.: </a:t>
                </a:r>
                <a:r>
                  <a:rPr lang="en-US" sz="2200" dirty="0" err="1"/>
                  <a:t>Greenbaum</a:t>
                </a:r>
                <a:r>
                  <a:rPr lang="en-US" sz="2200" dirty="0"/>
                  <a:t> (1989, 1994, 1997), </a:t>
                </a:r>
                <a:r>
                  <a:rPr lang="en-US" sz="2200" dirty="0" err="1"/>
                  <a:t>Sleijpen</a:t>
                </a:r>
                <a:r>
                  <a:rPr lang="en-US" sz="2200" dirty="0"/>
                  <a:t>, van der Vorst and </a:t>
                </a:r>
                <a:r>
                  <a:rPr lang="en-US" sz="2200" dirty="0" err="1"/>
                  <a:t>Fokkema</a:t>
                </a:r>
                <a:r>
                  <a:rPr lang="en-US" sz="2200" dirty="0"/>
                  <a:t> (1994), </a:t>
                </a:r>
                <a:r>
                  <a:rPr lang="en-US" sz="2200" dirty="0" err="1"/>
                  <a:t>Sleijpen</a:t>
                </a:r>
                <a:r>
                  <a:rPr lang="en-US" sz="2200" dirty="0"/>
                  <a:t>, van der Vorst and </a:t>
                </a:r>
                <a:r>
                  <a:rPr lang="en-US" sz="2200" dirty="0" err="1"/>
                  <a:t>Modersitzki</a:t>
                </a:r>
                <a:r>
                  <a:rPr lang="en-US" sz="2200" dirty="0"/>
                  <a:t> (2001), </a:t>
                </a:r>
                <a:r>
                  <a:rPr lang="en-US" sz="2200" dirty="0" err="1"/>
                  <a:t>Bj</a:t>
                </a:r>
                <a:r>
                  <a:rPr lang="en-US" sz="2200" dirty="0" err="1">
                    <a:latin typeface="Calibri" panose="020F0502020204030204" pitchFamily="34" charset="0"/>
                  </a:rPr>
                  <a:t>ö</a:t>
                </a:r>
                <a:r>
                  <a:rPr lang="en-US" sz="2200" dirty="0" err="1"/>
                  <a:t>rck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Elfving</a:t>
                </a:r>
                <a:r>
                  <a:rPr lang="en-US" sz="2200" dirty="0"/>
                  <a:t> and </a:t>
                </a:r>
                <a:r>
                  <a:rPr lang="en-US" sz="2200" dirty="0" err="1"/>
                  <a:t>Strako</a:t>
                </a:r>
                <a:r>
                  <a:rPr lang="en-US" sz="2200" dirty="0" err="1">
                    <a:latin typeface="Calibri" panose="020F0502020204030204" pitchFamily="34" charset="0"/>
                  </a:rPr>
                  <a:t>š</a:t>
                </a:r>
                <a:r>
                  <a:rPr lang="en-US" sz="2200" dirty="0"/>
                  <a:t> (1998) and Gutknecht and </a:t>
                </a:r>
                <a:r>
                  <a:rPr lang="en-US" sz="2200" dirty="0" err="1"/>
                  <a:t>Strako</a:t>
                </a:r>
                <a:r>
                  <a:rPr lang="en-US" sz="2200" dirty="0" err="1">
                    <a:latin typeface="Calibri" panose="020F0502020204030204" pitchFamily="34" charset="0"/>
                  </a:rPr>
                  <a:t>š</a:t>
                </a:r>
                <a:r>
                  <a:rPr lang="en-US" sz="2200" dirty="0"/>
                  <a:t> (2000</a:t>
                </a:r>
                <a:r>
                  <a:rPr lang="en-US" sz="2200" dirty="0" smtClean="0"/>
                  <a:t>).</a:t>
                </a:r>
                <a:endParaRPr lang="en-US" sz="2200" dirty="0"/>
              </a:p>
            </p:txBody>
          </p:sp>
        </mc:Choice>
        <mc:Fallback xmlns="">
          <p:sp>
            <p:nvSpPr>
              <p:cNvPr id="15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5" y="1058240"/>
                <a:ext cx="9047595" cy="5655765"/>
              </a:xfrm>
              <a:prstGeom prst="rect">
                <a:avLst/>
              </a:prstGeom>
              <a:blipFill rotWithShape="0">
                <a:blip r:embed="rId3"/>
                <a:stretch>
                  <a:fillRect l="-809" t="-1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8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47625"/>
            <a:ext cx="4512757" cy="3337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25"/>
            <a:ext cx="4512757" cy="3337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3520440"/>
            <a:ext cx="4512757" cy="3337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08378" y="4051738"/>
                <a:ext cx="457637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Example: Comparison of convergence of true and updated residuals for CG vs. CA-CG using a </a:t>
                </a:r>
                <a:r>
                  <a:rPr lang="en-US" sz="2000" b="1" dirty="0" smtClean="0">
                    <a:solidFill>
                      <a:srgbClr val="0070C0"/>
                    </a:solidFill>
                  </a:rPr>
                  <a:t>monomial basis</a:t>
                </a:r>
                <a:r>
                  <a:rPr lang="en-US" sz="2000" dirty="0" smtClean="0"/>
                  <a:t>, for various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 smtClean="0"/>
                  <a:t> values </a:t>
                </a:r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Model problem (2D Poisson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256</m:t>
                        </m:r>
                      </m:e>
                      <m:sup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 grid</a:t>
                </a:r>
                <a:r>
                  <a:rPr lang="en-US" sz="2000" dirty="0"/>
                  <a:t>)</a:t>
                </a:r>
                <a:endParaRPr lang="en-US" sz="200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378" y="4051738"/>
                <a:ext cx="4576379" cy="1938992"/>
              </a:xfrm>
              <a:prstGeom prst="rect">
                <a:avLst/>
              </a:prstGeom>
              <a:blipFill rotWithShape="0">
                <a:blip r:embed="rId5"/>
                <a:stretch>
                  <a:fillRect l="-1467" t="-1887" r="-13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2133600" y="31582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646357" y="36576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3520440"/>
            <a:ext cx="4512757" cy="333756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863037" y="6434872"/>
            <a:ext cx="559559" cy="286604"/>
          </a:xfrm>
          <a:prstGeom prst="round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133600" y="3491864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4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47625"/>
            <a:ext cx="4512757" cy="333756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3520440"/>
            <a:ext cx="4517136" cy="3337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25"/>
            <a:ext cx="4512757" cy="333756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133600" y="31582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646357" y="36576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133600" y="3491864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67676" y="3904918"/>
                <a:ext cx="4114818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Better conditioned polynomial bases can be used instead of monomial.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Two common choices: 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Newton</a:t>
                </a:r>
                <a:r>
                  <a:rPr lang="en-US" dirty="0" smtClean="0"/>
                  <a:t> and </a:t>
                </a:r>
                <a:r>
                  <a:rPr lang="en-US" b="1" dirty="0" err="1" smtClean="0">
                    <a:solidFill>
                      <a:srgbClr val="0070C0"/>
                    </a:solidFill>
                  </a:rPr>
                  <a:t>Chebyshev</a:t>
                </a:r>
                <a:r>
                  <a:rPr lang="en-US" dirty="0" smtClean="0"/>
                  <a:t> - see, e.g., (Philippe and </a:t>
                </a:r>
                <a:r>
                  <a:rPr lang="en-US" dirty="0" err="1" smtClean="0"/>
                  <a:t>Reichel</a:t>
                </a:r>
                <a:r>
                  <a:rPr lang="en-US" dirty="0" smtClean="0"/>
                  <a:t>, 2012).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</a:t>
                </a:r>
                <a:r>
                  <a:rPr lang="en-US" dirty="0" smtClean="0"/>
                  <a:t>ehavior closer to that of classical CG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But can still see some loss of attainable accuracy compared to CG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solidFill>
                      <a:srgbClr val="FF0000"/>
                    </a:solidFill>
                  </a:rPr>
                  <a:t>Clearer for higher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</a:rPr>
                  <a:t> values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676" y="3904918"/>
                <a:ext cx="4114818" cy="2585323"/>
              </a:xfrm>
              <a:prstGeom prst="rect">
                <a:avLst/>
              </a:prstGeom>
              <a:blipFill rotWithShape="0">
                <a:blip r:embed="rId5"/>
                <a:stretch>
                  <a:fillRect l="-1037" t="-1415" r="-2074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3520440"/>
            <a:ext cx="4512757" cy="33375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133600" y="3491863"/>
            <a:ext cx="561474" cy="27321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210050" y="5695950"/>
            <a:ext cx="1049579" cy="580492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8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672" y="382772"/>
            <a:ext cx="7886700" cy="54048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Residual replacement strategy for CG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559" y="1075570"/>
                <a:ext cx="8734926" cy="504850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200" dirty="0"/>
                  <a:t>v</a:t>
                </a:r>
                <a:r>
                  <a:rPr lang="en-US" sz="2200" dirty="0" smtClean="0"/>
                  <a:t>an </a:t>
                </a:r>
                <a:r>
                  <a:rPr lang="en-US" sz="2200" dirty="0"/>
                  <a:t>der Vorst and Ye (</a:t>
                </a:r>
                <a:r>
                  <a:rPr lang="en-US" sz="2200" dirty="0" smtClean="0"/>
                  <a:t>1999): Improve accuracy by replacing </a:t>
                </a:r>
                <a:r>
                  <a:rPr lang="en-US" sz="2200" b="1" dirty="0" smtClean="0">
                    <a:solidFill>
                      <a:srgbClr val="0070C0"/>
                    </a:solidFill>
                  </a:rPr>
                  <a:t>updated residual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2200" dirty="0"/>
                  <a:t> by the </a:t>
                </a:r>
                <a:r>
                  <a:rPr lang="en-US" sz="2200" b="1" dirty="0" smtClean="0">
                    <a:solidFill>
                      <a:srgbClr val="0070C0"/>
                    </a:solidFill>
                  </a:rPr>
                  <a:t>true residual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b>
                      <m:sSubPr>
                        <m:ctrlPr>
                          <a:rPr lang="en-US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2200" dirty="0"/>
                  <a:t> in certain </a:t>
                </a:r>
                <a:r>
                  <a:rPr lang="en-US" sz="2200" dirty="0" smtClean="0"/>
                  <a:t>iterations, combined with group update.</a:t>
                </a:r>
              </a:p>
              <a:p>
                <a:pPr marL="0" indent="0">
                  <a:lnSpc>
                    <a:spcPct val="130000"/>
                  </a:lnSpc>
                  <a:buNone/>
                </a:pPr>
                <a:endParaRPr lang="en-US" sz="800" dirty="0" smtClean="0"/>
              </a:p>
              <a:p>
                <a:pPr>
                  <a:lnSpc>
                    <a:spcPct val="130000"/>
                  </a:lnSpc>
                </a:pPr>
                <a:r>
                  <a:rPr lang="en-US" sz="2200" dirty="0" smtClean="0"/>
                  <a:t>Choose when to replace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 smtClean="0"/>
                  <a:t> 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 smtClean="0"/>
                  <a:t> to meet two constraints: </a:t>
                </a:r>
                <a:endParaRPr lang="en-US" sz="2200" dirty="0"/>
              </a:p>
              <a:p>
                <a:pPr marL="800100" lvl="1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sz="2200" b="1" dirty="0" smtClean="0">
                    <a:solidFill>
                      <a:srgbClr val="0070C0"/>
                    </a:solidFill>
                  </a:rPr>
                  <a:t>Replace often enough </a:t>
                </a:r>
                <a:r>
                  <a:rPr lang="en-US" sz="2200" dirty="0" smtClean="0"/>
                  <a:t>so that at termination,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 is small relative to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begChr m:val="‖"/>
                        <m:endChr m:val="‖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US" sz="2200" b="1" dirty="0" smtClean="0">
                  <a:solidFill>
                    <a:srgbClr val="0070C0"/>
                  </a:solidFill>
                </a:endParaRPr>
              </a:p>
              <a:p>
                <a:pPr marL="800100" lvl="1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sz="2200" b="1" dirty="0" smtClean="0">
                    <a:solidFill>
                      <a:srgbClr val="0070C0"/>
                    </a:solidFill>
                  </a:rPr>
                  <a:t>Don’t replace so often </a:t>
                </a:r>
                <a:r>
                  <a:rPr lang="en-US" sz="2200" dirty="0" smtClean="0"/>
                  <a:t>that original convergence mechanism of updated residuals is destroyed (avoid large perturbations to finite precision CG recurrence)</a:t>
                </a:r>
              </a:p>
              <a:p>
                <a:pPr>
                  <a:lnSpc>
                    <a:spcPct val="130000"/>
                  </a:lnSpc>
                </a:pP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559" y="1075570"/>
                <a:ext cx="8734926" cy="5048504"/>
              </a:xfrm>
              <a:blipFill rotWithShape="0">
                <a:blip r:embed="rId2"/>
                <a:stretch>
                  <a:fillRect l="-838" r="-1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8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z="1400" b="1" smtClean="0">
                <a:solidFill>
                  <a:schemeClr val="bg1"/>
                </a:solidFill>
              </a:rPr>
              <a:pPr/>
              <a:t>2</a:t>
            </a:fld>
            <a:endParaRPr lang="en-US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3523" y="429104"/>
                <a:ext cx="806891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Model Problem: 2D </a:t>
                </a:r>
                <a:r>
                  <a:rPr lang="en-US" dirty="0"/>
                  <a:t>Poisson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256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grid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κ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)=3.9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=1.99</m:t>
                    </m:r>
                  </m:oMath>
                </a14:m>
                <a:r>
                  <a:rPr lang="en-US" dirty="0" smtClean="0"/>
                  <a:t>.</a:t>
                </a:r>
                <a:r>
                  <a:rPr lang="en-US" dirty="0"/>
                  <a:t> </a:t>
                </a:r>
                <a:r>
                  <a:rPr lang="en-US" dirty="0" smtClean="0"/>
                  <a:t>Equilibration </a:t>
                </a:r>
                <a:r>
                  <a:rPr lang="en-US" dirty="0"/>
                  <a:t>(diagonal scaling) used. </a:t>
                </a:r>
                <a:r>
                  <a:rPr lang="en-US" dirty="0" smtClean="0"/>
                  <a:t>RHS </a:t>
                </a:r>
                <a:r>
                  <a:rPr lang="en-US" dirty="0"/>
                  <a:t>set </a:t>
                </a:r>
                <a:r>
                  <a:rPr lang="en-US" dirty="0" err="1"/>
                  <a:t>s.t.</a:t>
                </a:r>
                <a:r>
                  <a:rPr lang="en-US" dirty="0"/>
                  <a:t> elements of true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=1/256</m:t>
                    </m:r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23" y="429104"/>
                <a:ext cx="8068917" cy="923330"/>
              </a:xfrm>
              <a:prstGeom prst="rect">
                <a:avLst/>
              </a:prstGeom>
              <a:blipFill rotWithShape="0">
                <a:blip r:embed="rId2"/>
                <a:stretch>
                  <a:fillRect l="-604" t="-3289" r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116167" y="5251270"/>
            <a:ext cx="724362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Roundoff</a:t>
            </a:r>
            <a:r>
              <a:rPr lang="en-US" sz="2200" dirty="0" smtClean="0"/>
              <a:t> error can cause a decrease in attainable accuracy of </a:t>
            </a:r>
            <a:r>
              <a:rPr lang="en-US" sz="2200" dirty="0" err="1" smtClean="0"/>
              <a:t>Krylov</a:t>
            </a:r>
            <a:r>
              <a:rPr lang="en-US" sz="2200" dirty="0" smtClean="0"/>
              <a:t> subspace methods.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03523" y="5254692"/>
                <a:ext cx="8068917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smtClean="0"/>
                  <a:t>This affect can be worse for “communication-avoiding” (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 dirty="0" smtClean="0"/>
                  <a:t>-step) </a:t>
                </a:r>
                <a:r>
                  <a:rPr lang="en-US" sz="2200" dirty="0" err="1" smtClean="0"/>
                  <a:t>Krylov</a:t>
                </a:r>
                <a:r>
                  <a:rPr lang="en-US" sz="2200" dirty="0" smtClean="0"/>
                  <a:t> subspace methods – limits practice applicability!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23" y="5254692"/>
                <a:ext cx="8068917" cy="769441"/>
              </a:xfrm>
              <a:prstGeom prst="rect">
                <a:avLst/>
              </a:prstGeom>
              <a:blipFill rotWithShape="0">
                <a:blip r:embed="rId3"/>
                <a:stretch>
                  <a:fillRect t="-5556" b="-1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65654" y="5244462"/>
            <a:ext cx="79418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Residual replacement strategy of van der Vorst and Ye (1999) improves attainable accuracy for classical </a:t>
            </a:r>
            <a:r>
              <a:rPr lang="en-US" sz="2200" dirty="0" err="1" smtClean="0"/>
              <a:t>Krylov</a:t>
            </a:r>
            <a:r>
              <a:rPr lang="en-US" sz="2200" dirty="0" smtClean="0"/>
              <a:t> methods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240" y="5248656"/>
            <a:ext cx="803470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We can extend this strategy to communication-avoiding variants. Accuracy can be improved for minimal performance cost! 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21" y="1507955"/>
            <a:ext cx="4389120" cy="329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828800"/>
            <a:ext cx="1143755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32" y="1508760"/>
            <a:ext cx="4389120" cy="32918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828800"/>
            <a:ext cx="1143754" cy="914400"/>
          </a:xfrm>
          <a:prstGeom prst="rect">
            <a:avLst/>
          </a:prstGeom>
        </p:spPr>
      </p:pic>
      <p:pic>
        <p:nvPicPr>
          <p:cNvPr id="18" name="Picture 17"/>
          <p:cNvPicPr preferRelativeResize="0"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32" y="1508760"/>
            <a:ext cx="4389120" cy="32918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828800"/>
            <a:ext cx="1143754" cy="914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32" y="1508760"/>
            <a:ext cx="4389120" cy="32918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828800"/>
            <a:ext cx="1143754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0248" y="5248656"/>
            <a:ext cx="835268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We can combine residual replacement with inexpensive techniques for maintaining convergence rate closer to that of the classical method!</a:t>
            </a:r>
            <a:endParaRPr lang="en-US" sz="2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32" y="1508760"/>
            <a:ext cx="4389120" cy="32918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828800"/>
            <a:ext cx="1143754" cy="9144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935185" y="1984477"/>
            <a:ext cx="210719" cy="179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60" y="1994992"/>
            <a:ext cx="228408" cy="1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3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EFD7-6874-4F3E-AA23-55FC872CCC5E}" type="slidenum">
              <a:rPr lang="en-US" smtClean="0"/>
              <a:pPr/>
              <a:t>20</a:t>
            </a:fld>
            <a:endParaRPr lang="en-US" sz="2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7482"/>
            <a:ext cx="8548184" cy="6369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Residual replacement condition for CG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4864" y="1083051"/>
                <a:ext cx="89033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cs typeface="Times" pitchFamily="18" charset="0"/>
                  </a:rPr>
                  <a:t>Tong and Ye (2000): In finite precision classical CG, in iteration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" pitchFamily="18" charset="0"/>
                      </a:rPr>
                      <m:t>𝑛</m:t>
                    </m:r>
                  </m:oMath>
                </a14:m>
                <a:r>
                  <a:rPr lang="en-US" sz="2400" dirty="0" smtClean="0">
                    <a:cs typeface="Times" pitchFamily="18" charset="0"/>
                  </a:rPr>
                  <a:t>, the computed residual and search direction vectors satisfy</a:t>
                </a:r>
                <a:endParaRPr lang="en-US" sz="2400" dirty="0">
                  <a:cs typeface="Times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64" y="1083051"/>
                <a:ext cx="8903368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1096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641739" y="2000352"/>
            <a:ext cx="8060585" cy="375588"/>
            <a:chOff x="692883" y="1841269"/>
            <a:chExt cx="7930506" cy="264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692883" y="1845668"/>
                  <a:ext cx="4069007" cy="2597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a14:m>
                  <a:r>
                    <a:rPr lang="en-US" sz="2400" dirty="0" smtClean="0"/>
                    <a:t>,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883" y="1845668"/>
                  <a:ext cx="4069007" cy="25971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767" t="-24590" r="-3387" b="-491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326358" y="1841269"/>
                  <a:ext cx="3297031" cy="2597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6358" y="1841269"/>
                  <a:ext cx="3297031" cy="25971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818" t="-16393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204864" y="2565010"/>
            <a:ext cx="290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" pitchFamily="18" charset="0"/>
              </a:rPr>
              <a:t>Then in matrix form, </a:t>
            </a:r>
            <a:endParaRPr lang="en-US" sz="2400" dirty="0">
              <a:cs typeface="Times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3904" y="3026675"/>
            <a:ext cx="8964329" cy="821892"/>
            <a:chOff x="882094" y="3024185"/>
            <a:chExt cx="8263991" cy="8218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882094" y="3028509"/>
                  <a:ext cx="4730526" cy="7664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den>
                        </m:f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num>
                          <m:den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094" y="3028509"/>
                  <a:ext cx="4730526" cy="76642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252408" y="3024185"/>
                  <a:ext cx="2893677" cy="8218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num>
                              <m:den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2408" y="3024185"/>
                  <a:ext cx="2893677" cy="82189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5586145" y="3204298"/>
              <a:ext cx="1028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  <a:cs typeface="Times" pitchFamily="18" charset="0"/>
                </a:rPr>
                <a:t>with</a:t>
              </a:r>
              <a:endParaRPr lang="en-US" sz="2400" dirty="0">
                <a:latin typeface="+mj-lt"/>
                <a:cs typeface="Times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04864" y="4068398"/>
                <a:ext cx="8912770" cy="929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cs typeface="Times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 smtClean="0">
                    <a:cs typeface="Times" pitchFamily="18" charset="0"/>
                  </a:rPr>
                  <a:t> is invertible and tridiagonal,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  <a:cs typeface="Times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𝑇</m:t>
                        </m:r>
                      </m:sup>
                    </m:sSubSup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cs typeface="Times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Times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>
                    <a:cs typeface="Times" pitchFamily="18" charset="0"/>
                  </a:rPr>
                  <a:t>, with  </a:t>
                </a:r>
                <a:endParaRPr lang="en-US" sz="2400" dirty="0">
                  <a:cs typeface="Times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64" y="4068398"/>
                <a:ext cx="8912770" cy="929100"/>
              </a:xfrm>
              <a:prstGeom prst="rect">
                <a:avLst/>
              </a:prstGeom>
              <a:blipFill rotWithShape="0">
                <a:blip r:embed="rId7"/>
                <a:stretch>
                  <a:fillRect l="-1094" t="-196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295730" y="5088524"/>
                <a:ext cx="4731039" cy="763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730" y="5088524"/>
                <a:ext cx="4731039" cy="7637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25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EFD7-6874-4F3E-AA23-55FC872CCC5E}" type="slidenum">
              <a:rPr lang="en-US" smtClean="0"/>
              <a:pPr/>
              <a:t>21</a:t>
            </a:fld>
            <a:endParaRPr lang="en-US" sz="2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7482"/>
            <a:ext cx="8548184" cy="6369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Residual replacement condition for CG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1027031"/>
                <a:ext cx="890336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cs typeface="Times" pitchFamily="18" charset="0"/>
                  </a:rPr>
                  <a:t>Tong and Ye (2000): If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 smtClean="0">
                    <a:cs typeface="Times" pitchFamily="18" charset="0"/>
                  </a:rPr>
                  <a:t> satisfies </a:t>
                </a:r>
                <a:endParaRPr lang="en-US" sz="2200" dirty="0">
                  <a:cs typeface="Times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27031"/>
                <a:ext cx="8903368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90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6282" y="1599917"/>
                <a:ext cx="9134819" cy="58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den>
                    </m:f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 smtClean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82" y="1599917"/>
                <a:ext cx="9134819" cy="588431"/>
              </a:xfrm>
              <a:prstGeom prst="rect">
                <a:avLst/>
              </a:prstGeom>
              <a:blipFill rotWithShape="0">
                <a:blip r:embed="rId4"/>
                <a:stretch>
                  <a:fillRect l="-67" b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27260" y="4148878"/>
                <a:ext cx="8932716" cy="2041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As long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 smtClean="0"/>
                  <a:t> satisfies recurrence, bound on its norm holds regardless of how it is generated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dirty="0" smtClean="0">
                    <a:solidFill>
                      <a:srgbClr val="0070C0"/>
                    </a:solidFill>
                  </a:rPr>
                  <a:t>Can replace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b="1" dirty="0" smtClean="0">
                    <a:solidFill>
                      <a:srgbClr val="0070C0"/>
                    </a:solidFill>
                  </a:rPr>
                  <a:t>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fl</m:t>
                    </m:r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b="1" dirty="0" smtClean="0">
                    <a:solidFill>
                      <a:srgbClr val="0070C0"/>
                    </a:solidFill>
                  </a:rPr>
                  <a:t> and still expect convergence whenever</a:t>
                </a:r>
              </a:p>
              <a:p>
                <a:pPr algn="ctr">
                  <a:spcBef>
                    <a:spcPts val="1000"/>
                  </a:spcBef>
                  <a:spcAft>
                    <a:spcPts val="1000"/>
                  </a:spcAft>
                </a:pPr>
                <a:r>
                  <a:rPr lang="en-US" sz="2200" b="1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b="0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fl</m:t>
                    </m:r>
                    <m:d>
                      <m:dPr>
                        <m:ctrlP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2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2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2200" dirty="0" smtClean="0">
                  <a:solidFill>
                    <a:srgbClr val="0070C0"/>
                  </a:solidFill>
                </a:endParaRPr>
              </a:p>
              <a:p>
                <a:r>
                  <a:rPr lang="en-US" sz="2200" b="1" dirty="0" smtClean="0">
                    <a:solidFill>
                      <a:srgbClr val="0070C0"/>
                    </a:solidFill>
                  </a:rPr>
                  <a:t>      is not too large relative to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b="1" dirty="0" smtClean="0">
                    <a:solidFill>
                      <a:srgbClr val="0070C0"/>
                    </a:solidFill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 (van der Vorst &amp; Ye, 1999).</a:t>
                </a:r>
                <a:endParaRPr lang="en-US" sz="2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60" y="4148878"/>
                <a:ext cx="8932716" cy="2041585"/>
              </a:xfrm>
              <a:prstGeom prst="rect">
                <a:avLst/>
              </a:prstGeom>
              <a:blipFill rotWithShape="0">
                <a:blip r:embed="rId5"/>
                <a:stretch>
                  <a:fillRect l="-819" t="-2096" b="-5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562721" y="2781867"/>
                <a:ext cx="5923929" cy="5319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𝒦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𝒫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fName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‖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‖</m:t>
                          </m:r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721" y="2781867"/>
                <a:ext cx="5923929" cy="53194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56608" y="3462298"/>
                <a:ext cx="8912770" cy="431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cs typeface="Times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itchFamily="18" charset="0"/>
                          </a:rPr>
                          <m:t>𝒦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pitchFamily="18" charset="0"/>
                              </a:rPr>
                              <m:t>𝐴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sSubSup>
                          <m:sSub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pitchFamily="18" charset="0"/>
                              </a:rPr>
                              <m:t>−1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pitchFamily="18" charset="0"/>
                      </a:rPr>
                      <m:t>‖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itchFamily="18" charset="0"/>
                          </a:rPr>
                          <m:t>𝑚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itchFamily="18" charset="0"/>
                          </a:rPr>
                          <m:t>+1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itchFamily="18" charset="0"/>
                          </a:rPr>
                          <m:t>+</m:t>
                        </m:r>
                      </m:sup>
                    </m:sSub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pitchFamily="18" charset="0"/>
                      </a:rPr>
                      <m:t>‖</m:t>
                    </m:r>
                  </m:oMath>
                </a14:m>
                <a:r>
                  <a:rPr lang="en-US" sz="2200" dirty="0" smtClean="0">
                    <a:cs typeface="Times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cs typeface="Times" pitchFamily="18" charset="0"/>
                      </a:rPr>
                      <m:t>Δ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cs typeface="Times" pitchFamily="18" charset="0"/>
                      </a:rPr>
                      <m:t>=−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𝑚</m:t>
                        </m:r>
                      </m:sub>
                    </m:sSub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200" dirty="0" smtClean="0">
                    <a:cs typeface="Times" pitchFamily="18" charset="0"/>
                  </a:rPr>
                  <a:t>.</a:t>
                </a:r>
                <a:endParaRPr lang="en-US" sz="2200" dirty="0">
                  <a:cs typeface="Times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08" y="3462298"/>
                <a:ext cx="8912770" cy="431849"/>
              </a:xfrm>
              <a:prstGeom prst="rect">
                <a:avLst/>
              </a:prstGeom>
              <a:blipFill rotWithShape="0">
                <a:blip r:embed="rId7"/>
                <a:stretch>
                  <a:fillRect l="-889" t="-9859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56608" y="2356461"/>
            <a:ext cx="8903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cs typeface="Times" pitchFamily="18" charset="0"/>
              </a:rPr>
              <a:t>then</a:t>
            </a:r>
            <a:endParaRPr lang="en-US" sz="2200" dirty="0">
              <a:cs typeface="Times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33937" y="1566010"/>
            <a:ext cx="620629" cy="709919"/>
          </a:xfrm>
          <a:prstGeom prst="roundRect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8400623" y="1573308"/>
            <a:ext cx="620629" cy="709919"/>
          </a:xfrm>
          <a:prstGeom prst="roundRect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608292" y="1457918"/>
            <a:ext cx="4461086" cy="898543"/>
          </a:xfrm>
          <a:prstGeom prst="roundRect">
            <a:avLst/>
          </a:prstGeom>
          <a:noFill/>
          <a:ln w="25400">
            <a:solidFill>
              <a:srgbClr val="FF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8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8754" y="864192"/>
                <a:ext cx="8721997" cy="176951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200" dirty="0" smtClean="0"/>
                  <a:t>(van </a:t>
                </a:r>
                <a:r>
                  <a:rPr lang="en-US" sz="2200" dirty="0"/>
                  <a:t>der Vorst and </a:t>
                </a:r>
                <a:r>
                  <a:rPr lang="en-US" sz="2200" dirty="0" smtClean="0"/>
                  <a:t>Ye, 1999): Use computable bound </a:t>
                </a:r>
                <a:r>
                  <a:rPr lang="en-US" sz="2200" dirty="0"/>
                  <a:t>for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 to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 smtClean="0"/>
                  <a:t>, an estimate of error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200" dirty="0" smtClean="0"/>
                  <a:t>, in </a:t>
                </a:r>
                <a:r>
                  <a:rPr lang="en-US" sz="2200" dirty="0"/>
                  <a:t>each </a:t>
                </a:r>
                <a:r>
                  <a:rPr lang="en-US" sz="2200" dirty="0" smtClean="0"/>
                  <a:t>iteration:</a:t>
                </a:r>
              </a:p>
              <a:p>
                <a:pPr marL="0" indent="0" algn="ctr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d>
                          <m:dPr>
                            <m:begChr m:val="‖"/>
                            <m:endChr m:val="‖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200" dirty="0" smtClean="0"/>
                  <a:t>,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 smtClean="0"/>
                  <a:t>Set threshold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sz="2200" dirty="0" smtClean="0"/>
                  <a:t>, replace whenever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 reaches threshold</a:t>
                </a: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8754" y="864192"/>
                <a:ext cx="8721997" cy="1769511"/>
              </a:xfrm>
              <a:blipFill rotWithShape="0">
                <a:blip r:embed="rId2"/>
                <a:stretch>
                  <a:fillRect l="-769" t="-31034" b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672" y="382772"/>
            <a:ext cx="7886700" cy="54048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Residual replacement strategy for CG</a:t>
            </a:r>
            <a:endParaRPr lang="en-US" sz="3600" dirty="0"/>
          </a:p>
        </p:txBody>
      </p:sp>
      <p:sp>
        <p:nvSpPr>
          <p:cNvPr id="7" name="Rounded Rectangle 6"/>
          <p:cNvSpPr/>
          <p:nvPr/>
        </p:nvSpPr>
        <p:spPr>
          <a:xfrm>
            <a:off x="2396590" y="1768538"/>
            <a:ext cx="4506327" cy="487124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479252" y="3268080"/>
                <a:ext cx="8173539" cy="2041166"/>
              </a:xfrm>
              <a:prstGeom prst="roundRect">
                <a:avLst/>
              </a:prstGeom>
              <a:solidFill>
                <a:srgbClr val="0070C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 dirty="0" smtClean="0">
                  <a:solidFill>
                    <a:schemeClr val="tx1"/>
                  </a:solidFill>
                  <a:latin typeface="Courier" pitchFamily="49" charset="0"/>
                </a:endParaRPr>
              </a:p>
              <a:p>
                <a:r>
                  <a:rPr lang="en-US" sz="2000" dirty="0" smtClean="0">
                    <a:solidFill>
                      <a:schemeClr val="tx1"/>
                    </a:solidFill>
                    <a:latin typeface="Courier" pitchFamily="49" charset="0"/>
                  </a:rPr>
                  <a:t>if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𝑚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≤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</m:acc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r>
                      <a:rPr lang="en-US" sz="2000" b="1">
                        <a:solidFill>
                          <a:schemeClr val="tx1"/>
                        </a:solidFill>
                        <a:latin typeface="Cambria Math"/>
                      </a:rPr>
                      <m:t>𝐚𝐧𝐝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 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𝑚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&gt;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</m:acc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r>
                      <a:rPr lang="en-US" sz="2000" b="1">
                        <a:solidFill>
                          <a:schemeClr val="tx1"/>
                        </a:solidFill>
                        <a:latin typeface="Cambria Math"/>
                      </a:rPr>
                      <m:t>𝐚𝐧𝐝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   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𝑚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&gt;1.1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𝑖𝑛𝑖𝑡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𝑧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𝑧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2000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0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𝐴𝑧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𝑖𝑛𝑖𝑡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 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𝑚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d>
                          <m:dPr>
                            <m:begChr m:val="‖"/>
                            <m:endChr m:val="‖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r>
                  <a:rPr lang="en-US" sz="2000" dirty="0" smtClean="0">
                    <a:solidFill>
                      <a:schemeClr val="tx1"/>
                    </a:solidFill>
                    <a:latin typeface="Courier" pitchFamily="49" charset="0"/>
                  </a:rPr>
                  <a:t>end</a:t>
                </a: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2" y="3268080"/>
                <a:ext cx="8173539" cy="2041166"/>
              </a:xfrm>
              <a:prstGeom prst="roundRect">
                <a:avLst/>
              </a:prstGeom>
              <a:blipFill rotWithShape="0">
                <a:blip r:embed="rId3"/>
                <a:stretch>
                  <a:fillRect b="-295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288756" y="5441834"/>
                <a:ext cx="8721997" cy="10378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200" dirty="0" smtClean="0"/>
                  <a:t>Assuming a bound on condition number of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200" dirty="0" smtClean="0"/>
                  <a:t>, if updated residual converges to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𝑂</m:t>
                    </m:r>
                    <m:r>
                      <a:rPr lang="en-US" sz="2200" i="1">
                        <a:latin typeface="Cambria Math"/>
                      </a:rPr>
                      <m:t>(</m:t>
                    </m:r>
                    <m:r>
                      <a:rPr lang="en-US" sz="2200" i="1"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sz="2200" i="1">
                        <a:latin typeface="Cambria Math"/>
                      </a:rPr>
                      <m:t>)</m:t>
                    </m:r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𝐴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, </a:t>
                </a:r>
                <a:r>
                  <a:rPr lang="en-US" sz="2200" dirty="0" smtClean="0"/>
                  <a:t>true residual reduced </a:t>
                </a:r>
                <a:r>
                  <a:rPr lang="en-US" sz="2200" dirty="0"/>
                  <a:t>to</a:t>
                </a:r>
                <a:r>
                  <a:rPr lang="en-US" sz="2200" dirty="0" smtClean="0"/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𝑂</m:t>
                    </m:r>
                    <m:r>
                      <a:rPr lang="en-US" sz="2200" i="1">
                        <a:latin typeface="Cambria Math"/>
                      </a:rPr>
                      <m:t>(</m:t>
                    </m:r>
                    <m:r>
                      <a:rPr lang="en-US" sz="2200" i="1"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sz="2200" i="1">
                        <a:latin typeface="Cambria Math"/>
                      </a:rPr>
                      <m:t>)</m:t>
                    </m:r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𝐴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56" y="5441834"/>
                <a:ext cx="8721997" cy="1037805"/>
              </a:xfrm>
              <a:prstGeom prst="rect">
                <a:avLst/>
              </a:prstGeom>
              <a:blipFill rotWithShape="0">
                <a:blip r:embed="rId4"/>
                <a:stretch>
                  <a:fillRect l="-769" t="-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58504" y="2806278"/>
            <a:ext cx="87509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Pseudo-code for residual replacement with group update for </a:t>
            </a:r>
            <a:r>
              <a:rPr lang="en-US" sz="2200" dirty="0" smtClean="0"/>
              <a:t>CG</a:t>
            </a:r>
            <a:r>
              <a:rPr lang="en-US" sz="2200" dirty="0"/>
              <a:t>: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35704" y="3914272"/>
            <a:ext cx="822960" cy="0"/>
          </a:xfrm>
          <a:prstGeom prst="straightConnector1">
            <a:avLst/>
          </a:prstGeom>
          <a:ln>
            <a:solidFill>
              <a:srgbClr val="FF4D4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470485" y="4170947"/>
            <a:ext cx="1280160" cy="0"/>
          </a:xfrm>
          <a:prstGeom prst="straightConnector1">
            <a:avLst/>
          </a:prstGeom>
          <a:ln>
            <a:solidFill>
              <a:srgbClr val="FF4D4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015915" y="4451339"/>
            <a:ext cx="745958" cy="0"/>
          </a:xfrm>
          <a:prstGeom prst="straightConnector1">
            <a:avLst/>
          </a:prstGeom>
          <a:ln>
            <a:solidFill>
              <a:srgbClr val="FF4D4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32034" y="3829516"/>
            <a:ext cx="387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4D4D"/>
                </a:solidFill>
              </a:rPr>
              <a:t>group update of approximate solution</a:t>
            </a:r>
            <a:endParaRPr lang="en-US" b="1" dirty="0">
              <a:solidFill>
                <a:srgbClr val="FF4D4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58664" y="4254583"/>
            <a:ext cx="291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4D4D"/>
                </a:solidFill>
              </a:rPr>
              <a:t>s</a:t>
            </a:r>
            <a:r>
              <a:rPr lang="en-US" b="1" dirty="0" smtClean="0">
                <a:solidFill>
                  <a:srgbClr val="FF4D4D"/>
                </a:solidFill>
              </a:rPr>
              <a:t>et residual to true residual</a:t>
            </a:r>
            <a:endParaRPr lang="en-US" b="1" dirty="0">
              <a:solidFill>
                <a:srgbClr val="FF4D4D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0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5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7148545" y="5204520"/>
            <a:ext cx="1798973" cy="667561"/>
            <a:chOff x="7706479" y="4642437"/>
            <a:chExt cx="1452393" cy="667561"/>
          </a:xfrm>
        </p:grpSpPr>
        <p:sp>
          <p:nvSpPr>
            <p:cNvPr id="15" name="Rounded Rectangle 14"/>
            <p:cNvSpPr/>
            <p:nvPr/>
          </p:nvSpPr>
          <p:spPr>
            <a:xfrm>
              <a:off x="7706479" y="4642437"/>
              <a:ext cx="1401426" cy="667561"/>
            </a:xfrm>
            <a:prstGeom prst="roundRect">
              <a:avLst/>
            </a:prstGeom>
            <a:solidFill>
              <a:schemeClr val="accent4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21351" y="4642437"/>
              <a:ext cx="1437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Error in </a:t>
              </a:r>
            </a:p>
            <a:p>
              <a:pPr algn="ctr"/>
              <a:r>
                <a:rPr lang="en-US" dirty="0" smtClean="0"/>
                <a:t>basis change</a:t>
              </a:r>
              <a:endParaRPr lang="en-US" dirty="0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3746938" y="1633027"/>
            <a:ext cx="609600" cy="533400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074709" y="3410246"/>
            <a:ext cx="557464" cy="482106"/>
          </a:xfrm>
          <a:prstGeom prst="roundRect">
            <a:avLst/>
          </a:prstGeom>
          <a:solidFill>
            <a:srgbClr val="0070C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781062" y="2924321"/>
            <a:ext cx="545432" cy="473242"/>
          </a:xfrm>
          <a:prstGeom prst="roundRect">
            <a:avLst/>
          </a:prstGeom>
          <a:solidFill>
            <a:srgbClr val="0070C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714564" y="5101769"/>
            <a:ext cx="869004" cy="533400"/>
          </a:xfrm>
          <a:prstGeom prst="round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860667" y="5635169"/>
            <a:ext cx="887219" cy="434591"/>
          </a:xfrm>
          <a:prstGeom prst="round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5642" y="365433"/>
            <a:ext cx="8532142" cy="548966"/>
          </a:xfrm>
        </p:spPr>
        <p:txBody>
          <a:bodyPr>
            <a:noAutofit/>
          </a:bodyPr>
          <a:lstStyle/>
          <a:p>
            <a:r>
              <a:rPr lang="en-US" sz="3600" dirty="0" smtClean="0"/>
              <a:t>Sources of </a:t>
            </a:r>
            <a:r>
              <a:rPr lang="en-US" sz="3600" dirty="0"/>
              <a:t>r</a:t>
            </a:r>
            <a:r>
              <a:rPr lang="en-US" sz="3600" dirty="0" smtClean="0"/>
              <a:t>oundoff error in CA-CG</a:t>
            </a:r>
            <a:endParaRPr lang="en-US" sz="36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7006422" y="1564038"/>
            <a:ext cx="1941096" cy="667561"/>
            <a:chOff x="7193251" y="2017215"/>
            <a:chExt cx="1941096" cy="667561"/>
          </a:xfrm>
        </p:grpSpPr>
        <p:sp>
          <p:nvSpPr>
            <p:cNvPr id="13" name="Rounded Rectangle 12"/>
            <p:cNvSpPr/>
            <p:nvPr/>
          </p:nvSpPr>
          <p:spPr>
            <a:xfrm>
              <a:off x="7198894" y="2017215"/>
              <a:ext cx="1917032" cy="667561"/>
            </a:xfrm>
            <a:prstGeom prst="round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193251" y="2027829"/>
                  <a:ext cx="194109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Error in computing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US" dirty="0" smtClean="0"/>
                    <a:t>-step basis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251" y="2027829"/>
                  <a:ext cx="1941096" cy="64633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508" t="-4717" r="-4389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7006422" y="3073255"/>
            <a:ext cx="1941096" cy="667561"/>
            <a:chOff x="7174830" y="3260342"/>
            <a:chExt cx="1941096" cy="667561"/>
          </a:xfrm>
        </p:grpSpPr>
        <p:sp>
          <p:nvSpPr>
            <p:cNvPr id="14" name="Rounded Rectangle 13"/>
            <p:cNvSpPr/>
            <p:nvPr/>
          </p:nvSpPr>
          <p:spPr>
            <a:xfrm>
              <a:off x="7198894" y="3260342"/>
              <a:ext cx="1917032" cy="667561"/>
            </a:xfrm>
            <a:prstGeom prst="roundRect">
              <a:avLst/>
            </a:prstGeom>
            <a:solidFill>
              <a:srgbClr val="0070C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74830" y="3266462"/>
              <a:ext cx="1941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Error in updating coefficient vectors</a:t>
              </a:r>
              <a:endParaRPr lang="en-US" dirty="0"/>
            </a:p>
          </p:txBody>
        </p:sp>
      </p:grpSp>
      <p:cxnSp>
        <p:nvCxnSpPr>
          <p:cNvPr id="17" name="Straight Arrow Connector 16"/>
          <p:cNvCxnSpPr>
            <a:stCxn id="13" idx="1"/>
            <a:endCxn id="2" idx="3"/>
          </p:cNvCxnSpPr>
          <p:nvPr/>
        </p:nvCxnSpPr>
        <p:spPr>
          <a:xfrm flipH="1">
            <a:off x="4356538" y="1897819"/>
            <a:ext cx="2655527" cy="1908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1"/>
            <a:endCxn id="6" idx="3"/>
          </p:cNvCxnSpPr>
          <p:nvPr/>
        </p:nvCxnSpPr>
        <p:spPr>
          <a:xfrm flipH="1" flipV="1">
            <a:off x="5326494" y="3160942"/>
            <a:ext cx="1703992" cy="246094"/>
          </a:xfrm>
          <a:prstGeom prst="straightConnector1">
            <a:avLst/>
          </a:prstGeom>
          <a:ln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1"/>
            <a:endCxn id="7" idx="3"/>
          </p:cNvCxnSpPr>
          <p:nvPr/>
        </p:nvCxnSpPr>
        <p:spPr>
          <a:xfrm flipH="1">
            <a:off x="5632173" y="3407036"/>
            <a:ext cx="1398313" cy="244263"/>
          </a:xfrm>
          <a:prstGeom prst="straightConnector1">
            <a:avLst/>
          </a:prstGeom>
          <a:ln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1"/>
            <a:endCxn id="9" idx="3"/>
          </p:cNvCxnSpPr>
          <p:nvPr/>
        </p:nvCxnSpPr>
        <p:spPr>
          <a:xfrm flipH="1">
            <a:off x="4747886" y="5538301"/>
            <a:ext cx="2400659" cy="314164"/>
          </a:xfrm>
          <a:prstGeom prst="straightConnector1">
            <a:avLst/>
          </a:prstGeom>
          <a:ln>
            <a:solidFill>
              <a:schemeClr val="accent4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1"/>
            <a:endCxn id="8" idx="3"/>
          </p:cNvCxnSpPr>
          <p:nvPr/>
        </p:nvCxnSpPr>
        <p:spPr>
          <a:xfrm flipH="1" flipV="1">
            <a:off x="5583568" y="5368469"/>
            <a:ext cx="1564977" cy="169832"/>
          </a:xfrm>
          <a:prstGeom prst="straightConnector1">
            <a:avLst/>
          </a:prstGeom>
          <a:ln>
            <a:solidFill>
              <a:schemeClr val="accent4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9984" y="1069439"/>
                <a:ext cx="9067800" cy="54102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200" dirty="0" smtClean="0"/>
                  <a:t>Computing the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 dirty="0" smtClean="0"/>
                  <a:t>-step </a:t>
                </a:r>
                <a:r>
                  <a:rPr lang="en-US" sz="2200" dirty="0" err="1" smtClean="0"/>
                  <a:t>Krylov</a:t>
                </a:r>
                <a:r>
                  <a:rPr lang="en-US" sz="2200" dirty="0" smtClean="0"/>
                  <a:t> basis:</a:t>
                </a:r>
              </a:p>
              <a:p>
                <a:pPr marL="0" indent="0">
                  <a:buNone/>
                </a:pPr>
                <a:endParaRPr lang="en-US" sz="400" b="0" dirty="0" smtClean="0"/>
              </a:p>
              <a:p>
                <a:pPr marL="0" indent="0">
                  <a:buNone/>
                </a:pPr>
                <a:r>
                  <a:rPr lang="en-US" sz="2200" b="0" dirty="0" smtClean="0"/>
                  <a:t>		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𝐴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acc>
                              <m:accPr>
                                <m:chr m:val="̂"/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acc>
                          </m:e>
                        </m:ba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</m:sub>
                    </m:sSub>
                  </m:oMath>
                </a14:m>
                <a:endParaRPr lang="en-US" sz="2200" b="0" dirty="0" smtClean="0"/>
              </a:p>
              <a:p>
                <a:pPr marL="0" indent="0" algn="ctr">
                  <a:buNone/>
                </a:pPr>
                <a:endParaRPr lang="en-US" sz="400" dirty="0" smtClean="0"/>
              </a:p>
              <a:p>
                <a:pPr marL="0" indent="0">
                  <a:buNone/>
                </a:pPr>
                <a:r>
                  <a:rPr lang="en-US" sz="2200" dirty="0" smtClean="0"/>
                  <a:t>Updating coordinate vectors in the inner loop:</a:t>
                </a:r>
              </a:p>
              <a:p>
                <a:pPr marL="0" indent="0">
                  <a:buNone/>
                </a:pPr>
                <a:endParaRPr lang="en-US" sz="400" dirty="0" smtClean="0"/>
              </a:p>
              <a:p>
                <a:pPr marL="0" indent="0">
                  <a:buNone/>
                </a:pPr>
                <a:r>
                  <a:rPr lang="en-US" sz="2200" dirty="0" smtClean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200" b="0" i="1" smtClean="0">
                        <a:latin typeface="Cambria Math"/>
                      </a:rPr>
                      <m:t>+</m:t>
                    </m:r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2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  <a:ea typeface="Cambria Math"/>
                          </a:rPr>
                          <m:t>𝜉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2200" b="0" i="1" smtClean="0">
                            <a:latin typeface="Cambria Math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US" sz="2200" b="0" dirty="0" smtClean="0"/>
              </a:p>
              <a:p>
                <a:pPr marL="0" indent="0">
                  <a:buNone/>
                </a:pPr>
                <a:r>
                  <a:rPr lang="en-US" sz="2200" dirty="0" smtClean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200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200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2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𝑘</m:t>
                        </m:r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r>
                          <a:rPr lang="en-US" sz="22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US" sz="2200" dirty="0" smtClean="0"/>
              </a:p>
              <a:p>
                <a:pPr marL="0" indent="0">
                  <a:buNone/>
                </a:pPr>
                <a:r>
                  <a:rPr lang="en-US" sz="2200" dirty="0" smtClean="0"/>
                  <a:t>		            with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fl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𝑠𝑘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 smtClean="0"/>
              </a:p>
              <a:p>
                <a:pPr marL="0" indent="0">
                  <a:buNone/>
                </a:pPr>
                <a:endParaRPr lang="en-US" sz="400" dirty="0" smtClean="0"/>
              </a:p>
              <a:p>
                <a:pPr marL="0" indent="0">
                  <a:buNone/>
                </a:pPr>
                <a:r>
                  <a:rPr lang="en-US" sz="2200" dirty="0" smtClean="0"/>
                  <a:t>Recovering CG vectors for use in next outer loop:</a:t>
                </a:r>
              </a:p>
              <a:p>
                <a:pPr marL="0" indent="0">
                  <a:buNone/>
                </a:pPr>
                <a:endParaRPr lang="en-US" sz="300" dirty="0" smtClean="0"/>
              </a:p>
              <a:p>
                <a:pPr marL="0" indent="0">
                  <a:buNone/>
                </a:pPr>
                <a:r>
                  <a:rPr lang="en-US" sz="2200" dirty="0" smtClean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𝑠𝑘</m:t>
                        </m:r>
                        <m:r>
                          <a:rPr lang="en-US" sz="2200" i="1">
                            <a:latin typeface="Cambria Math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2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𝑠𝑘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𝑠𝑘</m:t>
                        </m:r>
                        <m:r>
                          <a:rPr lang="en-US" sz="2200" b="0" i="1" smtClean="0">
                            <a:latin typeface="Cambria Math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200" dirty="0"/>
                  <a:t>	</a:t>
                </a:r>
                <a:endParaRPr lang="en-US" sz="2200" dirty="0" smtClean="0"/>
              </a:p>
              <a:p>
                <a:pPr marL="0" indent="0">
                  <a:buNone/>
                </a:pPr>
                <a:r>
                  <a:rPr lang="en-US" sz="2200" dirty="0"/>
                  <a:t>	</a:t>
                </a:r>
                <a:r>
                  <a:rPr lang="en-US" sz="22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𝑠𝑘</m:t>
                        </m:r>
                        <m:r>
                          <a:rPr lang="en-US" sz="2200" i="1">
                            <a:latin typeface="Cambria Math"/>
                          </a:rPr>
                          <m:t>+</m:t>
                        </m:r>
                        <m:r>
                          <a:rPr lang="en-US" sz="2200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2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𝑠𝑘</m:t>
                        </m:r>
                        <m:r>
                          <a:rPr lang="en-US" sz="2200" b="0" i="1" smtClean="0">
                            <a:latin typeface="Cambria Math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984" y="1069439"/>
                <a:ext cx="9067800" cy="5410200"/>
              </a:xfrm>
              <a:blipFill rotWithShape="0">
                <a:blip r:embed="rId3"/>
                <a:stretch>
                  <a:fillRect l="-874" t="-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92" y="1093476"/>
            <a:ext cx="8991600" cy="533400"/>
          </a:xfrm>
        </p:spPr>
        <p:txBody>
          <a:bodyPr>
            <a:noAutofit/>
          </a:bodyPr>
          <a:lstStyle/>
          <a:p>
            <a:r>
              <a:rPr lang="en-US" sz="2200" dirty="0" smtClean="0"/>
              <a:t>We can write the deviation of the true and updated residuals in terms of these errors: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9388" y="253386"/>
            <a:ext cx="8628395" cy="6610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Maximum attainable accuracy of CA-CG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5407848"/>
                <a:ext cx="9074692" cy="820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Using standard rounding error results, this allows us to obtain an upper bound on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𝑏</m:t>
                        </m:r>
                        <m:r>
                          <m:rPr>
                            <m:nor/>
                          </m:rPr>
                          <a:rPr lang="en-US" sz="2200">
                            <a:latin typeface="Cambria Math"/>
                          </a:rPr>
                          <m:t>−</m:t>
                        </m:r>
                        <m:r>
                          <a:rPr lang="en-US" sz="2200" i="1">
                            <a:latin typeface="Cambria Math"/>
                          </a:rPr>
                          <m:t>𝐴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𝑠𝑘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20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𝑠𝑘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.</a:t>
                </a:r>
                <a:endParaRPr lang="en-US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07848"/>
                <a:ext cx="9074692" cy="820866"/>
              </a:xfrm>
              <a:prstGeom prst="rect">
                <a:avLst/>
              </a:prstGeom>
              <a:blipFill rotWithShape="0">
                <a:blip r:embed="rId3"/>
                <a:stretch>
                  <a:fillRect l="-739" t="-5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7697337" y="3082172"/>
            <a:ext cx="395785" cy="495945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663217" y="4366943"/>
            <a:ext cx="464023" cy="495945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114439" y="3082171"/>
            <a:ext cx="700007" cy="495945"/>
          </a:xfrm>
          <a:prstGeom prst="round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096009" y="3082170"/>
            <a:ext cx="747576" cy="495945"/>
          </a:xfrm>
          <a:prstGeom prst="round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039325" y="4366943"/>
            <a:ext cx="757765" cy="495945"/>
          </a:xfrm>
          <a:prstGeom prst="round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037281" y="4366942"/>
            <a:ext cx="729624" cy="495945"/>
          </a:xfrm>
          <a:prstGeom prst="round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968685" y="4366943"/>
            <a:ext cx="422112" cy="495945"/>
          </a:xfrm>
          <a:prstGeom prst="roundRect">
            <a:avLst/>
          </a:prstGeom>
          <a:solidFill>
            <a:srgbClr val="0070C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991170" y="4366943"/>
            <a:ext cx="466780" cy="495945"/>
          </a:xfrm>
          <a:prstGeom prst="roundRect">
            <a:avLst/>
          </a:prstGeom>
          <a:solidFill>
            <a:srgbClr val="0070C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68685" y="3082168"/>
            <a:ext cx="422112" cy="495945"/>
          </a:xfrm>
          <a:prstGeom prst="roundRect">
            <a:avLst/>
          </a:prstGeom>
          <a:solidFill>
            <a:srgbClr val="0070C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35838" y="3082169"/>
            <a:ext cx="422112" cy="495945"/>
          </a:xfrm>
          <a:prstGeom prst="roundRect">
            <a:avLst/>
          </a:prstGeom>
          <a:solidFill>
            <a:srgbClr val="0070C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69956" y="1888206"/>
                <a:ext cx="9004736" cy="3393791"/>
              </a:xfrm>
              <a:prstGeom prst="roundRect">
                <a:avLst>
                  <a:gd name="adj" fmla="val 2592"/>
                </a:avLst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  <m:r>
                        <m:rPr>
                          <m:nor/>
                        </m:rPr>
                        <a:rPr lang="en-US" sz="220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𝐴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𝑠𝑘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20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𝑠𝑘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  <m:r>
                        <m:rPr>
                          <m:nor/>
                        </m:rPr>
                        <a:rPr lang="en-US" sz="2200" i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/>
                        </a:rPr>
                        <m:t>𝐴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200" i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200" dirty="0" smtClean="0">
                  <a:solidFill>
                    <a:schemeClr val="tx1"/>
                  </a:solidFill>
                </a:endParaRPr>
              </a:p>
              <a:p>
                <a:endParaRPr lang="en-US" sz="22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                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ℓ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ℓ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sup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2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𝑌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m:rPr>
                                                  <m:brk m:alnAt="23"/>
                                                </m:rPr>
                                                <a:rPr lang="en-US" sz="2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ℓ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𝜉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ℓ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ℓ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ℓ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Δ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23"/>
                                                </m:rPr>
                                                <a:rPr lang="en-US" sz="2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ℓ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2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  <m:t>𝑞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ℓ,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−1</m:t>
                                          </m:r>
                                        </m:sub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sz="22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endParaRPr lang="en-US" sz="2200" dirty="0">
                  <a:solidFill>
                    <a:schemeClr val="tx1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                                       </m:t>
                      </m:r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Δ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b>
                              </m:sSub>
                              <m:sSubSup>
                                <m:sSubSup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6" y="1888206"/>
                <a:ext cx="9004736" cy="3393791"/>
              </a:xfrm>
              <a:prstGeom prst="roundRect">
                <a:avLst>
                  <a:gd name="adj" fmla="val 2592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33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5770" y="1103265"/>
                <a:ext cx="8877962" cy="1141055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 smtClean="0"/>
                  <a:t>We extend van der Vorst and </a:t>
                </a:r>
                <a:r>
                  <a:rPr lang="en-US" sz="2200" dirty="0" err="1" smtClean="0"/>
                  <a:t>Ye’s</a:t>
                </a:r>
                <a:r>
                  <a:rPr lang="en-US" sz="2200" dirty="0" smtClean="0"/>
                  <a:t> residual replacement strategy to CA-CG</a:t>
                </a:r>
              </a:p>
              <a:p>
                <a:r>
                  <a:rPr lang="en-US" sz="2200" dirty="0" smtClean="0"/>
                  <a:t>Making use of the bound for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𝑏</m:t>
                        </m:r>
                        <m:r>
                          <m:rPr>
                            <m:nor/>
                          </m:rPr>
                          <a:rPr lang="en-US" sz="2200">
                            <a:latin typeface="Cambria Math"/>
                          </a:rPr>
                          <m:t>−</m:t>
                        </m:r>
                        <m:r>
                          <a:rPr lang="en-US" sz="2200" i="1">
                            <a:latin typeface="Cambria Math"/>
                          </a:rPr>
                          <m:t>𝐴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𝑠𝑘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20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𝑠𝑘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 in CA-CG, update error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𝑠𝑘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200" dirty="0" smtClean="0"/>
                  <a:t> by:</a:t>
                </a: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770" y="1103265"/>
                <a:ext cx="8877962" cy="1141055"/>
              </a:xfrm>
              <a:blipFill rotWithShape="0">
                <a:blip r:embed="rId2"/>
                <a:stretch>
                  <a:fillRect l="-755" t="-6952" b="-1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35" y="457200"/>
            <a:ext cx="8229600" cy="449876"/>
          </a:xfrm>
        </p:spPr>
        <p:txBody>
          <a:bodyPr>
            <a:noAutofit/>
          </a:bodyPr>
          <a:lstStyle/>
          <a:p>
            <a:r>
              <a:rPr lang="en-US" sz="3600" dirty="0" smtClean="0"/>
              <a:t>A computable </a:t>
            </a:r>
            <a:r>
              <a:rPr lang="en-US" sz="3600" dirty="0"/>
              <a:t>b</a:t>
            </a:r>
            <a:r>
              <a:rPr lang="en-US" sz="3600" dirty="0" smtClean="0"/>
              <a:t>ound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996933" y="4508528"/>
            <a:ext cx="120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otherwise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907989" y="4173950"/>
                <a:ext cx="883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989" y="4173950"/>
                <a:ext cx="883958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2374" y="5557978"/>
                <a:ext cx="682746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 smtClean="0"/>
                  <a:t>where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 2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74" y="5557978"/>
                <a:ext cx="6827462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161" t="-1000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2429301" y="3445780"/>
            <a:ext cx="510846" cy="492197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470353" y="4063934"/>
            <a:ext cx="510846" cy="492197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149418" y="4063934"/>
            <a:ext cx="510846" cy="492197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979953" y="4063933"/>
            <a:ext cx="960194" cy="492197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687035" y="3442463"/>
            <a:ext cx="2055680" cy="492197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57978" y="4063932"/>
            <a:ext cx="1429607" cy="492197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940147" y="3442463"/>
            <a:ext cx="1549628" cy="492197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69612" y="4063932"/>
            <a:ext cx="1427321" cy="492197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144920" y="3442463"/>
            <a:ext cx="1427321" cy="492197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73213" y="2631937"/>
            <a:ext cx="2769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Estimated only once</a:t>
            </a:r>
            <a:endParaRPr lang="en-US" sz="20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534323" y="2620324"/>
                <a:ext cx="6503682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1" dirty="0" smtClean="0">
                    <a:solidFill>
                      <a:srgbClr val="0070C0"/>
                    </a:solidFill>
                  </a:rPr>
                  <a:t> flops per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000" b="1" dirty="0" smtClean="0">
                    <a:solidFill>
                      <a:srgbClr val="0070C0"/>
                    </a:solidFill>
                  </a:rPr>
                  <a:t> iterations; no communication</a:t>
                </a:r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323" y="2620324"/>
                <a:ext cx="6503682" cy="407099"/>
              </a:xfrm>
              <a:prstGeom prst="rect">
                <a:avLst/>
              </a:prstGeom>
              <a:blipFill rotWithShape="0">
                <a:blip r:embed="rId5"/>
                <a:stretch>
                  <a:fillRect t="-5970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460050" y="2596073"/>
                <a:ext cx="6503682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1" dirty="0" smtClean="0">
                    <a:solidFill>
                      <a:srgbClr val="0070C0"/>
                    </a:solidFill>
                  </a:rPr>
                  <a:t> flops per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000" b="1" dirty="0" smtClean="0">
                    <a:solidFill>
                      <a:srgbClr val="0070C0"/>
                    </a:solidFill>
                  </a:rPr>
                  <a:t> iterations;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000" b="1" dirty="0" smtClean="0">
                    <a:solidFill>
                      <a:srgbClr val="0070C0"/>
                    </a:solidFill>
                  </a:rPr>
                  <a:t>1 reduction per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000" b="1" dirty="0" smtClean="0">
                    <a:solidFill>
                      <a:srgbClr val="0070C0"/>
                    </a:solidFill>
                  </a:rPr>
                  <a:t> iterations </a:t>
                </a:r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050" y="2596073"/>
                <a:ext cx="6503682" cy="407099"/>
              </a:xfrm>
              <a:prstGeom prst="rect">
                <a:avLst/>
              </a:prstGeom>
              <a:blipFill rotWithShape="0">
                <a:blip r:embed="rId6"/>
                <a:stretch>
                  <a:fillRect t="-5970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355027" y="2445679"/>
            <a:ext cx="6713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Extra computation all lower order terms, communication increased by </a:t>
            </a:r>
            <a:r>
              <a:rPr lang="en-US" sz="2000" b="1" i="1" dirty="0" smtClean="0">
                <a:solidFill>
                  <a:srgbClr val="FF0000"/>
                </a:solidFill>
              </a:rPr>
              <a:t>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</a:rPr>
              <a:t>most</a:t>
            </a:r>
            <a:r>
              <a:rPr lang="en-US" sz="2000" b="1" dirty="0" smtClean="0">
                <a:solidFill>
                  <a:srgbClr val="FF0000"/>
                </a:solidFill>
              </a:rPr>
              <a:t> factor of 2.</a:t>
            </a:r>
            <a:endParaRPr lang="en-US" sz="2000" dirty="0"/>
          </a:p>
        </p:txBody>
      </p:sp>
      <p:sp>
        <p:nvSpPr>
          <p:cNvPr id="9" name="Rounded Rectangle 8"/>
          <p:cNvSpPr/>
          <p:nvPr/>
        </p:nvSpPr>
        <p:spPr>
          <a:xfrm>
            <a:off x="85769" y="2416531"/>
            <a:ext cx="8971489" cy="2949082"/>
          </a:xfrm>
          <a:prstGeom prst="roundRect">
            <a:avLst>
              <a:gd name="adj" fmla="val 370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470353" y="4064793"/>
            <a:ext cx="510846" cy="492197"/>
          </a:xfrm>
          <a:prstGeom prst="round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429301" y="3439146"/>
            <a:ext cx="510846" cy="492197"/>
          </a:xfrm>
          <a:prstGeom prst="round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133853" y="4065201"/>
            <a:ext cx="510846" cy="492197"/>
          </a:xfrm>
          <a:prstGeom prst="round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971787" y="4064733"/>
            <a:ext cx="960194" cy="492197"/>
          </a:xfrm>
          <a:prstGeom prst="round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4643556" y="4063931"/>
            <a:ext cx="1429607" cy="492197"/>
          </a:xfrm>
          <a:prstGeom prst="round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571760" y="4065431"/>
            <a:ext cx="1427321" cy="492197"/>
          </a:xfrm>
          <a:prstGeom prst="round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144920" y="3445780"/>
            <a:ext cx="1427321" cy="492197"/>
          </a:xfrm>
          <a:prstGeom prst="round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688810" y="3445118"/>
            <a:ext cx="2055680" cy="492197"/>
          </a:xfrm>
          <a:prstGeom prst="round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2939465" y="3445118"/>
            <a:ext cx="1549628" cy="492197"/>
          </a:xfrm>
          <a:prstGeom prst="round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09608" y="3993247"/>
                <a:ext cx="7639296" cy="971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i="1" smtClean="0">
                        <a:latin typeface="Cambria Math" panose="02040503050406030204" pitchFamily="18" charset="0"/>
                      </a:rPr>
                      <m:t>𝜀</m:t>
                    </m:r>
                    <m:d>
                      <m:dPr>
                        <m:begChr m:val="{"/>
                        <m:endChr m:val="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</m:e>
                            </m:d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200" i="1" dirty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200" i="1" dirty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i="1" dirty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𝑠𝑘</m:t>
                                    </m:r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2200" i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lang="en-US" sz="2200" i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</m:e>
                            </m:d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2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2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200" i="1" dirty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2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2200" i="0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2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200" i="1" dirty="0">
                                                <a:latin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200" i="1" dirty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2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𝑟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d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,</m:t>
                            </m:r>
                          </m:e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                                                                                                     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0</m:t>
                            </m:r>
                            <m:r>
                              <a:rPr lang="en-US" sz="2200" i="1">
                                <a:latin typeface="Cambria Math"/>
                                <a:ea typeface="Cambria Math"/>
                              </a:rPr>
                              <m:t>,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08" y="3993247"/>
                <a:ext cx="7639296" cy="97167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" y="2764336"/>
                <a:ext cx="8873835" cy="1197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𝑠𝑘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𝑗</m:t>
                        </m:r>
                      </m:sub>
                    </m:sSub>
                    <m:r>
                      <a:rPr lang="en-US" sz="2200" i="1">
                        <a:latin typeface="Cambria Math"/>
                        <a:ea typeface="Cambria Math"/>
                      </a:rPr>
                      <m:t>≡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𝑠𝑘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−1</m:t>
                        </m:r>
                      </m:sub>
                    </m:sSub>
                  </m:oMath>
                </a14:m>
                <a:endParaRPr lang="en-US" sz="2200" dirty="0" smtClean="0">
                  <a:ea typeface="Cambria Math"/>
                </a:endParaRPr>
              </a:p>
              <a:p>
                <a:endParaRPr lang="en-US" sz="2200" i="1" dirty="0" smtClean="0">
                  <a:latin typeface="Cambria Math" panose="02040503050406030204" pitchFamily="18" charset="0"/>
                  <a:ea typeface="Cambria Math"/>
                </a:endParaRPr>
              </a:p>
              <a:p>
                <a:r>
                  <a:rPr lang="en-US" sz="2200" dirty="0"/>
                  <a:t> </a:t>
                </a:r>
                <a:r>
                  <a:rPr lang="en-US" sz="2200" dirty="0" smtClean="0"/>
                  <a:t>	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+</m:t>
                    </m:r>
                    <m:r>
                      <a:rPr lang="en-US" sz="2200" i="1">
                        <a:latin typeface="Cambria Math"/>
                        <a:ea typeface="Cambria Math"/>
                      </a:rPr>
                      <m:t>𝜀</m:t>
                    </m:r>
                    <m:d>
                      <m:dPr>
                        <m:begChr m:val="["/>
                        <m:endChr m:val="]"/>
                        <m:ctrlPr>
                          <a:rPr lang="en-US" sz="2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4</m:t>
                            </m:r>
                            <m:r>
                              <m:rPr>
                                <m:nor/>
                              </m:rPr>
                              <a:rPr lang="en-US" sz="2200" i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𝑁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′</m:t>
                            </m:r>
                          </m:e>
                        </m:d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𝐴</m:t>
                                </m:r>
                              </m:e>
                            </m:d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 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𝑌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2200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  <m: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d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+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𝑌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2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  <m: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en-US" sz="2200" b="0" i="1" dirty="0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d>
                          </m:e>
                        </m:d>
                        <m:r>
                          <a:rPr lang="en-US" sz="2200" i="1">
                            <a:latin typeface="Cambria Math"/>
                          </a:rPr>
                          <m:t>+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200" b="0" i="1" dirty="0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𝑌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200" b="0" i="1" dirty="0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2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𝑘</m:t>
                                    </m:r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,</m:t>
                                    </m:r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𝑗</m:t>
                                    </m:r>
                                  </m:sub>
                                  <m:sup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764336"/>
                <a:ext cx="8873835" cy="1197892"/>
              </a:xfrm>
              <a:prstGeom prst="rect">
                <a:avLst/>
              </a:prstGeom>
              <a:blipFill rotWithShape="0">
                <a:blip r:embed="rId8"/>
                <a:stretch>
                  <a:fillRect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818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107287" y="3179135"/>
                <a:ext cx="8930710" cy="3000400"/>
              </a:xfrm>
              <a:prstGeom prst="roundRect">
                <a:avLst/>
              </a:prstGeom>
              <a:solidFill>
                <a:srgbClr val="0070C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 dirty="0" smtClean="0">
                  <a:solidFill>
                    <a:schemeClr val="tx1"/>
                  </a:solidFill>
                  <a:latin typeface="Courier" pitchFamily="49" charset="0"/>
                </a:endParaRPr>
              </a:p>
              <a:p>
                <a:r>
                  <a:rPr lang="en-US" sz="2000" dirty="0" smtClean="0">
                    <a:solidFill>
                      <a:schemeClr val="tx1"/>
                    </a:solidFill>
                    <a:latin typeface="Courier" pitchFamily="49" charset="0"/>
                  </a:rPr>
                  <a:t>if 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𝑠𝑘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≤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</m:acc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𝑠𝑘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r>
                      <a:rPr lang="en-US" sz="2000" b="1" i="0">
                        <a:solidFill>
                          <a:schemeClr val="tx1"/>
                        </a:solidFill>
                        <a:latin typeface="Cambria Math"/>
                      </a:rPr>
                      <m:t>𝐚𝐧𝐝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 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𝑠𝑘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𝑗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&gt;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</m:acc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𝑠𝑘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r>
                      <a:rPr lang="en-US" sz="2000" b="1" i="0">
                        <a:solidFill>
                          <a:schemeClr val="tx1"/>
                        </a:solidFill>
                        <a:latin typeface="Cambria Math"/>
                      </a:rPr>
                      <m:t>𝐚𝐧𝐝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   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𝑠𝑘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𝑗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&gt;1.1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𝑖𝑛𝑖𝑡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𝑧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𝑧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𝑠𝑘</m:t>
                        </m:r>
                      </m:sub>
                    </m:sSub>
                  </m:oMath>
                </a14:m>
                <a:endParaRPr lang="en-US" sz="2000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𝑠𝑘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0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𝑠𝑘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𝐴𝑧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𝑖𝑛𝑖𝑡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 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𝑠𝑘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𝑗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𝜀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1+2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𝑁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′</m:t>
                            </m:r>
                          </m:e>
                        </m:d>
                        <m:d>
                          <m:dPr>
                            <m:begChr m:val="‖"/>
                            <m:endChr m:val="‖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d>
                        <m:d>
                          <m:dPr>
                            <m:begChr m:val="‖"/>
                            <m:endChr m:val="‖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𝑧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𝑠𝑘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𝑠𝑘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	</a:t>
                </a:r>
                <a:r>
                  <a:rPr lang="en-US" sz="2000" dirty="0" smtClean="0">
                    <a:solidFill>
                      <a:schemeClr val="tx1"/>
                    </a:solidFill>
                    <a:latin typeface="Courier" pitchFamily="49" charset="0"/>
                  </a:rPr>
                  <a:t>break from inner loop and begin new outer loop</a:t>
                </a:r>
              </a:p>
              <a:p>
                <a:r>
                  <a:rPr lang="en-US" sz="2000" dirty="0" smtClean="0">
                    <a:solidFill>
                      <a:schemeClr val="tx1"/>
                    </a:solidFill>
                    <a:latin typeface="Courier" pitchFamily="49" charset="0"/>
                  </a:rPr>
                  <a:t>end</a:t>
                </a: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7" y="3179135"/>
                <a:ext cx="8930710" cy="3000400"/>
              </a:xfrm>
              <a:prstGeom prst="roundRect">
                <a:avLst/>
              </a:prstGeom>
              <a:blipFill rotWithShape="0">
                <a:blip r:embed="rId3"/>
                <a:stretch>
                  <a:fillRect b="-1411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7489"/>
            <a:ext cx="8229600" cy="517358"/>
          </a:xfrm>
        </p:spPr>
        <p:txBody>
          <a:bodyPr>
            <a:noAutofit/>
          </a:bodyPr>
          <a:lstStyle/>
          <a:p>
            <a:r>
              <a:rPr lang="en-US" sz="3600" dirty="0" smtClean="0"/>
              <a:t>Residual replacement for CA-CG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614149" y="1419367"/>
            <a:ext cx="8072651" cy="45037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158854" y="5363570"/>
            <a:ext cx="3166280" cy="504967"/>
          </a:xfrm>
          <a:prstGeom prst="roundRect">
            <a:avLst/>
          </a:prstGeom>
          <a:noFill/>
          <a:ln w="25400">
            <a:solidFill>
              <a:srgbClr val="FF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6599" y="1017969"/>
                <a:ext cx="8709314" cy="851774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 smtClean="0"/>
                  <a:t>Use the same replacement condition as van der Vorst and Ye (1999):</a:t>
                </a:r>
              </a:p>
              <a:p>
                <a:endParaRPr lang="en-US" sz="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𝑠𝑘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sz="2000" i="1">
                          <a:latin typeface="Cambria Math"/>
                          <a:ea typeface="Cambria Math"/>
                        </a:rPr>
                        <m:t>≤</m:t>
                      </m:r>
                      <m:acc>
                        <m:accPr>
                          <m:chr m:val="̂"/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</m:acc>
                      <m:d>
                        <m:dPr>
                          <m:begChr m:val="‖"/>
                          <m:endChr m:val="‖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   </m:t>
                      </m:r>
                      <m:r>
                        <a:rPr lang="en-US" sz="2000" b="1" i="0" smtClean="0">
                          <a:latin typeface="Cambria Math"/>
                        </a:rPr>
                        <m:t>𝐚𝐧𝐝</m:t>
                      </m:r>
                      <m:r>
                        <a:rPr lang="en-US" sz="2000" b="0" i="0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 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  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𝑠𝑘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&gt;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</m:acc>
                      <m:d>
                        <m:dPr>
                          <m:begChr m:val="‖"/>
                          <m:endChr m:val="‖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   </m:t>
                      </m:r>
                      <m:r>
                        <a:rPr lang="en-US" sz="2000" b="1" i="0" smtClean="0">
                          <a:latin typeface="Cambria Math"/>
                        </a:rPr>
                        <m:t>𝐚𝐧𝐝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    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𝑠𝑘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000" i="1"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1.1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𝑖𝑛𝑖𝑡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 smtClean="0">
                  <a:latin typeface="Courier" pitchFamily="49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599" y="1017969"/>
                <a:ext cx="8709314" cy="851774"/>
              </a:xfrm>
              <a:blipFill rotWithShape="0">
                <a:blip r:embed="rId4"/>
                <a:stretch>
                  <a:fillRect l="-630" t="-7857" b="-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6599" y="2760074"/>
            <a:ext cx="73715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Pseudo-code for residual replacement with group update for CA-CG: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2716" y="1915336"/>
            <a:ext cx="8414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(possible we could develop a better replacement condition based on perturbation in finite precision CA-CG recurrence)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432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47625"/>
            <a:ext cx="4512757" cy="333756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3520440"/>
            <a:ext cx="4517136" cy="3337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25"/>
            <a:ext cx="4512757" cy="333756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133600" y="31582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646357" y="36576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133600" y="3491864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47625"/>
            <a:ext cx="4512757" cy="333756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3520440"/>
            <a:ext cx="4517136" cy="3337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25"/>
            <a:ext cx="4512757" cy="333756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33600" y="31582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646357" y="36576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33600" y="3491864"/>
            <a:ext cx="561474" cy="273217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318993"/>
              </p:ext>
            </p:extLst>
          </p:nvPr>
        </p:nvGraphicFramePr>
        <p:xfrm>
          <a:off x="4472244" y="3875316"/>
          <a:ext cx="4348226" cy="162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9980"/>
                <a:gridCol w="1719325"/>
                <a:gridCol w="712381"/>
                <a:gridCol w="712382"/>
                <a:gridCol w="574158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CACG Mono.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CACG Newt.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CACG </a:t>
                      </a:r>
                      <a:r>
                        <a:rPr lang="en-US" sz="1600" dirty="0" err="1" smtClean="0"/>
                        <a:t>Cheb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CG</a:t>
                      </a:r>
                      <a:endParaRPr lang="en-US" sz="1600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s=4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353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365</a:t>
                      </a:r>
                      <a:endParaRPr lang="en-US" sz="16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355</a:t>
                      </a:r>
                      <a:endParaRPr lang="en-US" sz="1600" dirty="0"/>
                    </a:p>
                  </a:txBody>
                  <a:tcPr anchor="ctr"/>
                </a:tc>
              </a:tr>
              <a:tr h="2758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s=8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/>
                        <a:t>224, 334, 401, 517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353</a:t>
                      </a:r>
                      <a:endParaRPr 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s=12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135, 2119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326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346</a:t>
                      </a:r>
                      <a:endParaRPr 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126798" y="3505984"/>
            <a:ext cx="348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Residual Replacement Indices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08525" y="5517516"/>
            <a:ext cx="4517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# replacements small compared to total iterations </a:t>
            </a:r>
            <a:r>
              <a:rPr lang="en-US" b="1" dirty="0" smtClean="0">
                <a:sym typeface="Symbol" panose="05050102010706020507" pitchFamily="18" charset="2"/>
              </a:rPr>
              <a:t></a:t>
            </a:r>
            <a:r>
              <a:rPr lang="en-US" b="1" dirty="0" smtClean="0"/>
              <a:t> RR doesn’t significantly affect communication savings!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Can have </a:t>
            </a:r>
            <a:r>
              <a:rPr lang="en-US" b="1" dirty="0" smtClean="0">
                <a:solidFill>
                  <a:srgbClr val="0070C0"/>
                </a:solidFill>
              </a:rPr>
              <a:t>both speed and accuracy</a:t>
            </a:r>
            <a:r>
              <a:rPr lang="en-US" b="1" dirty="0" smtClean="0"/>
              <a:t>!</a:t>
            </a:r>
          </a:p>
          <a:p>
            <a:endParaRPr lang="en-US" b="1" dirty="0">
              <a:solidFill>
                <a:srgbClr val="41A5BD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22509" y="3345489"/>
            <a:ext cx="4617824" cy="3440518"/>
            <a:chOff x="4295536" y="3491863"/>
            <a:chExt cx="4789222" cy="3204572"/>
          </a:xfrm>
        </p:grpSpPr>
        <p:sp>
          <p:nvSpPr>
            <p:cNvPr id="17" name="Rectangle 16"/>
            <p:cNvSpPr/>
            <p:nvPr/>
          </p:nvSpPr>
          <p:spPr>
            <a:xfrm>
              <a:off x="4295536" y="3491863"/>
              <a:ext cx="4789222" cy="3204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81005" y="3666536"/>
              <a:ext cx="3633828" cy="344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Total Number of Reductions</a:t>
              </a:r>
              <a:endParaRPr lang="en-US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8248771" y="4462818"/>
            <a:ext cx="566928" cy="1027659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98935" y="5200414"/>
            <a:ext cx="497150" cy="29006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27094" y="5200414"/>
            <a:ext cx="497150" cy="290063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630669" y="5200414"/>
            <a:ext cx="497150" cy="290063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587504" y="5531546"/>
            <a:ext cx="4232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 addition to attainable accuracy, </a:t>
            </a:r>
            <a:r>
              <a:rPr lang="en-US" b="1" dirty="0" smtClean="0">
                <a:solidFill>
                  <a:srgbClr val="0070C0"/>
                </a:solidFill>
              </a:rPr>
              <a:t>convergence rate </a:t>
            </a:r>
            <a:r>
              <a:rPr lang="en-US" b="1" dirty="0" smtClean="0"/>
              <a:t>is incredibly important in practical implementations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Convergence rate depends on </a:t>
            </a:r>
            <a:r>
              <a:rPr lang="en-US" b="1" dirty="0" smtClean="0"/>
              <a:t>basis</a:t>
            </a:r>
            <a:endParaRPr lang="en-US" b="1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985593"/>
              </p:ext>
            </p:extLst>
          </p:nvPr>
        </p:nvGraphicFramePr>
        <p:xfrm>
          <a:off x="4471416" y="3877056"/>
          <a:ext cx="4348226" cy="162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9980"/>
                <a:gridCol w="1719325"/>
                <a:gridCol w="712381"/>
                <a:gridCol w="712382"/>
                <a:gridCol w="574158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CACG Mono.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CACG Newt.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CACG </a:t>
                      </a:r>
                      <a:r>
                        <a:rPr lang="en-US" sz="1600" dirty="0" err="1" smtClean="0"/>
                        <a:t>Cheb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CG</a:t>
                      </a:r>
                      <a:endParaRPr lang="en-US" sz="1600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s=4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203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196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197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669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</a:tr>
              <a:tr h="2758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s=8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/>
                        <a:t>157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102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99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s=12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557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68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71</a:t>
                      </a:r>
                      <a:endParaRPr 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8260" y="6465354"/>
            <a:ext cx="2057400" cy="365125"/>
          </a:xfrm>
        </p:spPr>
        <p:txBody>
          <a:bodyPr/>
          <a:lstStyle/>
          <a:p>
            <a:fld id="{5815BB9A-AAF4-4F0B-A63D-84DBC2EFC06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9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 animBg="1"/>
      <p:bldP spid="23" grpId="0" animBg="1"/>
      <p:bldP spid="26" grpId="0" animBg="1"/>
      <p:bldP spid="27" grpId="0" animBg="1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00050" y="561811"/>
                <a:ext cx="7886700" cy="530224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c</a:t>
                </a:r>
                <a:r>
                  <a:rPr lang="en-US" sz="2400" dirty="0" smtClean="0"/>
                  <a:t>onsph8, FEM/Spheres (from UFSMC)</a:t>
                </a:r>
                <a:r>
                  <a:rPr lang="en-US" sz="2400" dirty="0"/>
                  <a:t/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=8.3⋅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𝑛𝑛𝑧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=6.0⋅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=9.7⋅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=9.7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0050" y="561811"/>
                <a:ext cx="7886700" cy="530224"/>
              </a:xfrm>
              <a:blipFill rotWithShape="0">
                <a:blip r:embed="rId2"/>
                <a:stretch>
                  <a:fillRect l="-1237" t="-36782" b="-47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881252"/>
            <a:ext cx="6547104" cy="4840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3948" y="1603622"/>
            <a:ext cx="149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48464" y="1595012"/>
            <a:ext cx="149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16200000">
                <a:off x="6000269" y="2744676"/>
                <a:ext cx="14919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00269" y="2744676"/>
                <a:ext cx="1491916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6200000">
                <a:off x="6000269" y="4932777"/>
                <a:ext cx="14919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/>
                  <a:t>12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00269" y="4932777"/>
                <a:ext cx="1491916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8197" r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016165"/>
              </p:ext>
            </p:extLst>
          </p:nvPr>
        </p:nvGraphicFramePr>
        <p:xfrm>
          <a:off x="7266493" y="2450223"/>
          <a:ext cx="156911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4559"/>
                <a:gridCol w="784559"/>
              </a:tblGrid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Class.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236916" y="2028754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Replacements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275044"/>
              </p:ext>
            </p:extLst>
          </p:nvPr>
        </p:nvGraphicFramePr>
        <p:xfrm>
          <a:off x="7266493" y="4770774"/>
          <a:ext cx="156911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4559"/>
                <a:gridCol w="784559"/>
              </a:tblGrid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Class.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236916" y="4349305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Replacements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580" y="1964344"/>
            <a:ext cx="1186940" cy="14444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487" y="2004508"/>
            <a:ext cx="1025024" cy="10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421" y="424282"/>
            <a:ext cx="8602905" cy="452547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 is communication?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20" y="1082214"/>
            <a:ext cx="8573910" cy="1248691"/>
          </a:xfrm>
        </p:spPr>
        <p:txBody>
          <a:bodyPr>
            <a:noAutofit/>
          </a:bodyPr>
          <a:lstStyle/>
          <a:p>
            <a:r>
              <a:rPr lang="en-US" sz="2200" dirty="0" smtClean="0"/>
              <a:t>Algorithms have two costs: </a:t>
            </a:r>
            <a:r>
              <a:rPr lang="en-US" sz="2200" b="1" dirty="0" smtClean="0">
                <a:solidFill>
                  <a:srgbClr val="0070C0"/>
                </a:solidFill>
              </a:rPr>
              <a:t>communication</a:t>
            </a:r>
            <a:r>
              <a:rPr lang="en-US" sz="2200" dirty="0" smtClean="0"/>
              <a:t> and</a:t>
            </a:r>
            <a:r>
              <a:rPr lang="en-US" sz="2200" b="1" dirty="0" smtClean="0"/>
              <a:t> </a:t>
            </a:r>
            <a:r>
              <a:rPr lang="en-US" sz="2200" b="1" dirty="0" smtClean="0">
                <a:solidFill>
                  <a:srgbClr val="0070C0"/>
                </a:solidFill>
              </a:rPr>
              <a:t>computation</a:t>
            </a:r>
          </a:p>
          <a:p>
            <a:pPr lvl="1"/>
            <a:r>
              <a:rPr lang="en-US" sz="2200" b="1" dirty="0" smtClean="0">
                <a:solidFill>
                  <a:srgbClr val="0070C0"/>
                </a:solidFill>
              </a:rPr>
              <a:t>Communication : moving data </a:t>
            </a:r>
            <a:r>
              <a:rPr lang="en-US" sz="2200" dirty="0" smtClean="0"/>
              <a:t>between levels of memory hierarchy (sequential), between processors (parallel)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67676" y="2086555"/>
            <a:ext cx="8680068" cy="2108439"/>
            <a:chOff x="584199" y="4557889"/>
            <a:chExt cx="8408128" cy="20046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7333" y="4557889"/>
              <a:ext cx="5291667" cy="20046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4199" y="5336104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sequential comm.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87327" y="551887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parallel comm.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362200" y="5559778"/>
              <a:ext cx="728133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344335" y="4826001"/>
              <a:ext cx="1757040" cy="1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337248" y="5336104"/>
              <a:ext cx="1149460" cy="1221079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871520" y="5336104"/>
              <a:ext cx="764440" cy="507621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96020" y="4384521"/>
            <a:ext cx="9143999" cy="1902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dirty="0" smtClean="0"/>
              <a:t>On modern computers, communication is expensive, computation is cheap</a:t>
            </a:r>
          </a:p>
          <a:p>
            <a:pPr lvl="1">
              <a:lnSpc>
                <a:spcPts val="2400"/>
              </a:lnSpc>
            </a:pPr>
            <a:r>
              <a:rPr lang="en-US" sz="2200" dirty="0" smtClean="0"/>
              <a:t>Flop time &lt;&lt; 1/bandwidth &lt;&lt; latency</a:t>
            </a:r>
          </a:p>
          <a:p>
            <a:pPr lvl="1">
              <a:lnSpc>
                <a:spcPts val="2400"/>
              </a:lnSpc>
            </a:pPr>
            <a:r>
              <a:rPr lang="en-US" sz="2200" dirty="0" smtClean="0"/>
              <a:t>Communication bottleneck a barrier to achieving scalability</a:t>
            </a:r>
          </a:p>
          <a:p>
            <a:pPr lvl="1">
              <a:lnSpc>
                <a:spcPts val="2400"/>
              </a:lnSpc>
            </a:pPr>
            <a:r>
              <a:rPr lang="en-US" sz="2200" dirty="0" smtClean="0"/>
              <a:t>Also expensive in terms of energy cost!</a:t>
            </a:r>
          </a:p>
          <a:p>
            <a:pPr>
              <a:lnSpc>
                <a:spcPts val="2400"/>
              </a:lnSpc>
            </a:pPr>
            <a:r>
              <a:rPr lang="en-US" sz="2200" dirty="0" smtClean="0"/>
              <a:t>Towards </a:t>
            </a:r>
            <a:r>
              <a:rPr lang="en-US" sz="2200" dirty="0" err="1" smtClean="0"/>
              <a:t>exascale</a:t>
            </a:r>
            <a:r>
              <a:rPr lang="en-US" sz="2200" dirty="0" smtClean="0"/>
              <a:t>: we </a:t>
            </a:r>
            <a:r>
              <a:rPr lang="en-US" sz="2200" b="1" dirty="0" smtClean="0">
                <a:solidFill>
                  <a:srgbClr val="0070C0"/>
                </a:solidFill>
              </a:rPr>
              <a:t>must redesign algorithms to avoid communication </a:t>
            </a:r>
          </a:p>
          <a:p>
            <a:pPr lvl="1">
              <a:lnSpc>
                <a:spcPts val="2400"/>
              </a:lnSpc>
            </a:pPr>
            <a:endParaRPr lang="en-US" sz="2200" dirty="0" smtClean="0"/>
          </a:p>
          <a:p>
            <a:pPr marL="457200" lvl="1" indent="0">
              <a:lnSpc>
                <a:spcPts val="2400"/>
              </a:lnSpc>
              <a:buNone/>
            </a:pPr>
            <a:endParaRPr lang="en-US" sz="2200" dirty="0" smtClean="0"/>
          </a:p>
        </p:txBody>
      </p:sp>
      <p:cxnSp>
        <p:nvCxnSpPr>
          <p:cNvPr id="15" name="Straight Arrow Connector 14"/>
          <p:cNvCxnSpPr>
            <a:stCxn id="6" idx="1"/>
          </p:cNvCxnSpPr>
          <p:nvPr/>
        </p:nvCxnSpPr>
        <p:spPr>
          <a:xfrm flipH="1" flipV="1">
            <a:off x="6683313" y="3280227"/>
            <a:ext cx="397819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5" y="1788288"/>
            <a:ext cx="6559296" cy="49331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3948" y="1603622"/>
            <a:ext cx="149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48464" y="1595012"/>
            <a:ext cx="149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6200000">
                <a:off x="6000269" y="2744676"/>
                <a:ext cx="14919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00269" y="2744676"/>
                <a:ext cx="149191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16200000">
                <a:off x="6000269" y="5329089"/>
                <a:ext cx="14919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00269" y="5329089"/>
                <a:ext cx="1491916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550955"/>
              </p:ext>
            </p:extLst>
          </p:nvPr>
        </p:nvGraphicFramePr>
        <p:xfrm>
          <a:off x="7266493" y="2450223"/>
          <a:ext cx="156911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4559"/>
                <a:gridCol w="784559"/>
              </a:tblGrid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Class.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236916" y="2028754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Replacements</a:t>
            </a:r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222205"/>
              </p:ext>
            </p:extLst>
          </p:nvPr>
        </p:nvGraphicFramePr>
        <p:xfrm>
          <a:off x="7266493" y="4770774"/>
          <a:ext cx="156911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4559"/>
                <a:gridCol w="784559"/>
              </a:tblGrid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Class.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45286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236916" y="4349305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Replacements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00050" y="561811"/>
                <a:ext cx="7886700" cy="530224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xenon1, materials (from UFSMC)</a:t>
                </a:r>
                <a:r>
                  <a:rPr lang="en-US" sz="2400" dirty="0"/>
                  <a:t/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=4.9⋅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𝑛𝑛𝑧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=1.2⋅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=3.3⋅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=3.2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0050" y="561811"/>
                <a:ext cx="7886700" cy="530224"/>
              </a:xfrm>
              <a:blipFill rotWithShape="0">
                <a:blip r:embed="rId5"/>
                <a:stretch>
                  <a:fillRect l="-1237" t="-36782" b="-47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64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2925"/>
            <a:ext cx="7886700" cy="5717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Preconditioning for CA-KSMs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7536" y="1055048"/>
                <a:ext cx="8985504" cy="5248216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 smtClean="0"/>
                  <a:t>Tradeoff: speed up convergence, but increase time per iteration due to communication!</a:t>
                </a:r>
              </a:p>
              <a:p>
                <a:pPr lvl="1"/>
                <a:r>
                  <a:rPr lang="en-US" sz="2200" dirty="0"/>
                  <a:t>For each specific app, </a:t>
                </a:r>
                <a:r>
                  <a:rPr lang="en-US" sz="2200" dirty="0" smtClean="0"/>
                  <a:t>must evaluate </a:t>
                </a:r>
                <a:r>
                  <a:rPr lang="en-US" sz="2200" dirty="0"/>
                  <a:t>tradeoff between </a:t>
                </a:r>
                <a:r>
                  <a:rPr lang="en-US" sz="2200" b="1" dirty="0" err="1">
                    <a:solidFill>
                      <a:srgbClr val="0070C0"/>
                    </a:solidFill>
                  </a:rPr>
                  <a:t>preconditioner</a:t>
                </a:r>
                <a:r>
                  <a:rPr lang="en-US" sz="2200" b="1" dirty="0">
                    <a:solidFill>
                      <a:srgbClr val="0070C0"/>
                    </a:solidFill>
                  </a:rPr>
                  <a:t> quality </a:t>
                </a:r>
                <a:r>
                  <a:rPr lang="en-US" sz="2200" dirty="0"/>
                  <a:t>and </a:t>
                </a:r>
                <a:r>
                  <a:rPr lang="en-US" sz="2200" b="1" dirty="0" err="1">
                    <a:solidFill>
                      <a:srgbClr val="0070C0"/>
                    </a:solidFill>
                  </a:rPr>
                  <a:t>sparsity</a:t>
                </a:r>
                <a:r>
                  <a:rPr lang="en-US" sz="2200" b="1" dirty="0">
                    <a:solidFill>
                      <a:srgbClr val="009999"/>
                    </a:solidFill>
                  </a:rPr>
                  <a:t> </a:t>
                </a:r>
                <a:r>
                  <a:rPr lang="en-US" sz="2200" dirty="0"/>
                  <a:t>of the system </a:t>
                </a:r>
              </a:p>
              <a:p>
                <a:pPr marL="457200" lvl="1" indent="0">
                  <a:buNone/>
                </a:pPr>
                <a:endParaRPr lang="en-US" sz="1000" dirty="0" smtClean="0"/>
              </a:p>
              <a:p>
                <a:r>
                  <a:rPr lang="en-US" sz="2200" dirty="0"/>
                  <a:t>G</a:t>
                </a:r>
                <a:r>
                  <a:rPr lang="en-US" sz="2200" dirty="0" smtClean="0"/>
                  <a:t>ood news: many </a:t>
                </a:r>
                <a:r>
                  <a:rPr lang="en-US" sz="2200" dirty="0" err="1" smtClean="0"/>
                  <a:t>preconditioners</a:t>
                </a:r>
                <a:r>
                  <a:rPr lang="en-US" sz="2200" dirty="0" smtClean="0"/>
                  <a:t> allow communication-avoiding approach</a:t>
                </a:r>
              </a:p>
              <a:p>
                <a:pPr lvl="2"/>
                <a:r>
                  <a:rPr lang="en-US" sz="2200" b="1" dirty="0" smtClean="0">
                    <a:solidFill>
                      <a:srgbClr val="0070C0"/>
                    </a:solidFill>
                  </a:rPr>
                  <a:t>Block Jacobi </a:t>
                </a:r>
                <a:r>
                  <a:rPr lang="en-US" sz="2200" dirty="0" smtClean="0"/>
                  <a:t>– block diagonals</a:t>
                </a:r>
              </a:p>
              <a:p>
                <a:pPr lvl="2"/>
                <a:r>
                  <a:rPr lang="en-US" sz="2200" b="1" dirty="0" smtClean="0">
                    <a:solidFill>
                      <a:srgbClr val="0070C0"/>
                    </a:solidFill>
                  </a:rPr>
                  <a:t>Sparse Approx. Inverse (SAI) </a:t>
                </a:r>
                <a:r>
                  <a:rPr lang="en-US" sz="2200" dirty="0" smtClean="0"/>
                  <a:t>– same </a:t>
                </a:r>
                <a:r>
                  <a:rPr lang="en-US" sz="2200" dirty="0" err="1" smtClean="0"/>
                  <a:t>sparsity</a:t>
                </a:r>
                <a:r>
                  <a:rPr lang="en-US" sz="2200" dirty="0" smtClean="0"/>
                  <a:t> as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200" dirty="0" smtClean="0"/>
                  <a:t>; recent work for CA-BICGSTAB by </a:t>
                </a:r>
                <a:r>
                  <a:rPr lang="en-US" sz="2200" dirty="0" err="1" smtClean="0"/>
                  <a:t>Mehri</a:t>
                </a:r>
                <a:r>
                  <a:rPr lang="en-US" sz="2200" dirty="0" smtClean="0"/>
                  <a:t> (2014)</a:t>
                </a:r>
              </a:p>
              <a:p>
                <a:pPr lvl="2"/>
                <a:r>
                  <a:rPr lang="en-US" sz="2200" b="1" dirty="0" smtClean="0">
                    <a:solidFill>
                      <a:srgbClr val="0070C0"/>
                    </a:solidFill>
                  </a:rPr>
                  <a:t>Polynomial preconditioning </a:t>
                </a:r>
                <a:r>
                  <a:rPr lang="en-US" sz="2200" dirty="0" smtClean="0"/>
                  <a:t>(</a:t>
                </a:r>
                <a:r>
                  <a:rPr lang="en-US" sz="2200" dirty="0" err="1" smtClean="0"/>
                  <a:t>Saad</a:t>
                </a:r>
                <a:r>
                  <a:rPr lang="en-US" sz="2200" dirty="0" smtClean="0"/>
                  <a:t>, 1985)</a:t>
                </a:r>
              </a:p>
              <a:p>
                <a:pPr lvl="2"/>
                <a:r>
                  <a:rPr lang="en-US" sz="2200" b="1" dirty="0" smtClean="0">
                    <a:solidFill>
                      <a:srgbClr val="0070C0"/>
                    </a:solidFill>
                  </a:rPr>
                  <a:t>HSS preconditioning </a:t>
                </a:r>
                <a:r>
                  <a:rPr lang="en-US" sz="2200" dirty="0" smtClean="0"/>
                  <a:t>for banded matrices (</a:t>
                </a:r>
                <a:r>
                  <a:rPr lang="en-US" sz="2200" dirty="0" err="1" smtClean="0"/>
                  <a:t>Hoemmen</a:t>
                </a:r>
                <a:r>
                  <a:rPr lang="en-US" sz="2200" dirty="0" smtClean="0"/>
                  <a:t>, 2010), (Knight, C., </a:t>
                </a:r>
                <a:r>
                  <a:rPr lang="en-US" sz="2200" dirty="0" err="1" smtClean="0"/>
                  <a:t>Demmel</a:t>
                </a:r>
                <a:r>
                  <a:rPr lang="en-US" sz="2200" dirty="0" smtClean="0"/>
                  <a:t>, 2014)</a:t>
                </a:r>
              </a:p>
              <a:p>
                <a:pPr lvl="2"/>
                <a:r>
                  <a:rPr lang="en-US" sz="2200" b="1" dirty="0" smtClean="0">
                    <a:solidFill>
                      <a:srgbClr val="0070C0"/>
                    </a:solidFill>
                  </a:rPr>
                  <a:t>CA-ILU(0) </a:t>
                </a:r>
                <a:r>
                  <a:rPr lang="en-US" sz="2200" dirty="0" smtClean="0"/>
                  <a:t>– recent work by </a:t>
                </a:r>
                <a:r>
                  <a:rPr lang="en-US" sz="2200" dirty="0" err="1" smtClean="0"/>
                  <a:t>Moufawad</a:t>
                </a:r>
                <a:r>
                  <a:rPr lang="en-US" sz="2200" dirty="0" smtClean="0"/>
                  <a:t> and Grigori (2013)</a:t>
                </a:r>
              </a:p>
              <a:p>
                <a:pPr lvl="2"/>
                <a:r>
                  <a:rPr lang="en-US" sz="2200" b="1" dirty="0" smtClean="0">
                    <a:solidFill>
                      <a:srgbClr val="0070C0"/>
                    </a:solidFill>
                  </a:rPr>
                  <a:t>Deflation</a:t>
                </a:r>
                <a:r>
                  <a:rPr lang="en-US" sz="2200" dirty="0" smtClean="0"/>
                  <a:t> for CA-CG (C., Knight, </a:t>
                </a:r>
                <a:r>
                  <a:rPr lang="en-US" sz="2200" dirty="0" err="1" smtClean="0"/>
                  <a:t>Demmel</a:t>
                </a:r>
                <a:r>
                  <a:rPr lang="en-US" sz="2200" dirty="0" smtClean="0"/>
                  <a:t>, 2014), based on Deflated CG of (</a:t>
                </a:r>
                <a:r>
                  <a:rPr lang="en-US" sz="2200" dirty="0" err="1" smtClean="0"/>
                  <a:t>Saad</a:t>
                </a:r>
                <a:r>
                  <a:rPr lang="en-US" sz="2200" dirty="0" smtClean="0"/>
                  <a:t> et al., 2000); for CA-GMRES (Yamazaki et al., 2014) </a:t>
                </a: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536" y="1055048"/>
                <a:ext cx="8985504" cy="5248216"/>
              </a:xfrm>
              <a:blipFill rotWithShape="0">
                <a:blip r:embed="rId2"/>
                <a:stretch>
                  <a:fillRect l="-746" t="-1510" r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EFD7-6874-4F3E-AA23-55FC872CCC5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28650" y="304219"/>
            <a:ext cx="7886700" cy="6204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Deflated CA-CG, model </a:t>
            </a:r>
            <a:r>
              <a:rPr lang="en-US" dirty="0"/>
              <a:t>p</a:t>
            </a:r>
            <a:r>
              <a:rPr lang="en-US" dirty="0" smtClean="0"/>
              <a:t>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DBFA-39FA-4E80-813A-02F13A821C6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08574"/>
            <a:ext cx="5334000" cy="3943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08574"/>
            <a:ext cx="5334000" cy="3943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08574"/>
            <a:ext cx="5334000" cy="3943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08574"/>
            <a:ext cx="5334000" cy="3943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5568696" y="1645920"/>
                <a:ext cx="3374136" cy="1019372"/>
              </a:xfrm>
              <a:prstGeom prst="roundRect">
                <a:avLst/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Monomial Basis,</a:t>
                </a:r>
              </a:p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696" y="1645920"/>
                <a:ext cx="3374136" cy="1019372"/>
              </a:xfrm>
              <a:prstGeom prst="roundRect">
                <a:avLst/>
              </a:prstGeom>
              <a:blipFill rotWithShape="0">
                <a:blip r:embed="rId6"/>
                <a:stretch>
                  <a:fillRect t="-101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4300" y="5517494"/>
                <a:ext cx="8915400" cy="711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Matrix: 2D </a:t>
                </a:r>
                <a:r>
                  <a:rPr lang="en-US" sz="2000" dirty="0" err="1" smtClean="0"/>
                  <a:t>Laplacian</a:t>
                </a:r>
                <a:r>
                  <a:rPr lang="en-US" sz="2000" dirty="0" smtClean="0"/>
                  <a:t>(512),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=262,144</m:t>
                    </m:r>
                  </m:oMath>
                </a14:m>
                <a:r>
                  <a:rPr lang="en-US" sz="2000" dirty="0" smtClean="0"/>
                  <a:t>. Right hand side set such that true solution has entries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sz="2000" dirty="0" smtClean="0"/>
                  <a:t>. Deflated CG algorithm (DCG) from (</a:t>
                </a:r>
                <a:r>
                  <a:rPr lang="en-US" sz="2000" dirty="0" err="1" smtClean="0"/>
                  <a:t>Saad</a:t>
                </a:r>
                <a:r>
                  <a:rPr lang="en-US" sz="2000" dirty="0" smtClean="0"/>
                  <a:t> et al., 2000).</a:t>
                </a:r>
                <a:endParaRPr lang="en-US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5517494"/>
                <a:ext cx="8915400" cy="711349"/>
              </a:xfrm>
              <a:prstGeom prst="rect">
                <a:avLst/>
              </a:prstGeom>
              <a:blipFill rotWithShape="0">
                <a:blip r:embed="rId7"/>
                <a:stretch>
                  <a:fillRect l="-752" t="-4274" r="-752" b="-1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5568696" y="1645920"/>
                <a:ext cx="3374136" cy="1019372"/>
              </a:xfrm>
              <a:prstGeom prst="roundRect">
                <a:avLst/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Monomial Basis,</a:t>
                </a:r>
              </a:p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696" y="1645920"/>
                <a:ext cx="3374136" cy="1019372"/>
              </a:xfrm>
              <a:prstGeom prst="roundRect">
                <a:avLst/>
              </a:prstGeom>
              <a:blipFill rotWithShape="0">
                <a:blip r:embed="rId8"/>
                <a:stretch>
                  <a:fillRect t="-101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5568696" y="1645920"/>
                <a:ext cx="3374136" cy="1019372"/>
              </a:xfrm>
              <a:prstGeom prst="roundRect">
                <a:avLst/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Monomial Basis,</a:t>
                </a:r>
              </a:p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696" y="1645920"/>
                <a:ext cx="3374136" cy="1019372"/>
              </a:xfrm>
              <a:prstGeom prst="roundRect">
                <a:avLst/>
              </a:prstGeom>
              <a:blipFill rotWithShape="0">
                <a:blip r:embed="rId9"/>
                <a:stretch>
                  <a:fillRect t="-101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82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Eigenvalue problems: CA-</a:t>
            </a:r>
            <a:r>
              <a:rPr lang="en-US" dirty="0" err="1" smtClean="0"/>
              <a:t>Lanczos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58" y="1735849"/>
            <a:ext cx="4071009" cy="3291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853" y="1735849"/>
            <a:ext cx="4067331" cy="3291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184" y="1737360"/>
            <a:ext cx="4067331" cy="3291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184" y="1737360"/>
            <a:ext cx="4067331" cy="3291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1263" y="1109573"/>
                <a:ext cx="8181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Problem: 2D Poisson,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=256</m:t>
                    </m:r>
                  </m:oMath>
                </a14:m>
                <a:r>
                  <a:rPr lang="en-US" sz="2000" dirty="0" smtClean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=7.93</m:t>
                    </m:r>
                  </m:oMath>
                </a14:m>
                <a:r>
                  <a:rPr lang="en-US" sz="2000" dirty="0" smtClean="0"/>
                  <a:t>, with random starting vector 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3" y="1109573"/>
                <a:ext cx="8181473" cy="400110"/>
              </a:xfrm>
              <a:prstGeom prst="rect">
                <a:avLst/>
              </a:prstGeom>
              <a:blipFill rotWithShape="0"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7383439" y="1735849"/>
            <a:ext cx="341194" cy="2430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08274" y="5368188"/>
                <a:ext cx="873572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solidFill>
                      <a:srgbClr val="FF4D4D"/>
                    </a:solidFill>
                  </a:rPr>
                  <a:t>As </a:t>
                </a:r>
                <a14:m>
                  <m:oMath xmlns:m="http://schemas.openxmlformats.org/officeDocument/2006/math">
                    <m:r>
                      <a:rPr lang="en-US" sz="2200" b="1" i="1" dirty="0" smtClean="0">
                        <a:solidFill>
                          <a:srgbClr val="FF4D4D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200" b="1" dirty="0" smtClean="0">
                    <a:solidFill>
                      <a:srgbClr val="FF4D4D"/>
                    </a:solidFill>
                  </a:rPr>
                  <a:t> increases, both convergence rate and accuracy to which we can find approximate eigenvalues within </a:t>
                </a:r>
                <a14:m>
                  <m:oMath xmlns:m="http://schemas.openxmlformats.org/officeDocument/2006/math">
                    <m:r>
                      <a:rPr lang="en-US" sz="2200" b="1" i="1" dirty="0" smtClean="0">
                        <a:solidFill>
                          <a:srgbClr val="FF4D4D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200" b="1" dirty="0" smtClean="0">
                    <a:solidFill>
                      <a:srgbClr val="FF4D4D"/>
                    </a:solidFill>
                  </a:rPr>
                  <a:t> iterations decreases. </a:t>
                </a:r>
                <a:endParaRPr lang="en-US" sz="2200" b="1" dirty="0">
                  <a:solidFill>
                    <a:srgbClr val="FF4D4D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74" y="5368188"/>
                <a:ext cx="8735726" cy="769441"/>
              </a:xfrm>
              <a:prstGeom prst="rect">
                <a:avLst/>
              </a:prstGeom>
              <a:blipFill rotWithShape="0">
                <a:blip r:embed="rId8"/>
                <a:stretch>
                  <a:fillRect l="-907" t="-5556" b="-1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949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Eigenvalue problems: CA-</a:t>
            </a:r>
            <a:r>
              <a:rPr lang="en-US" dirty="0" err="1" smtClean="0"/>
              <a:t>Lanczos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58" y="1735849"/>
            <a:ext cx="4071009" cy="3291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184" y="1737360"/>
            <a:ext cx="4067331" cy="3291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184" y="1737360"/>
            <a:ext cx="4067331" cy="3291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184" y="1737360"/>
            <a:ext cx="4067331" cy="32918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332095" y="1735849"/>
            <a:ext cx="341194" cy="2430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1263" y="1109573"/>
                <a:ext cx="8181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Problem: 2D Poisson,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=256</m:t>
                    </m:r>
                  </m:oMath>
                </a14:m>
                <a:r>
                  <a:rPr lang="en-US" sz="2000" dirty="0" smtClean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=7.93</m:t>
                    </m:r>
                  </m:oMath>
                </a14:m>
                <a:r>
                  <a:rPr lang="en-US" sz="2000" dirty="0" smtClean="0"/>
                  <a:t>, with random starting vector </a:t>
                </a:r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3" y="1109573"/>
                <a:ext cx="8181473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8274" y="5368188"/>
                <a:ext cx="873572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solidFill>
                      <a:srgbClr val="FF4D4D"/>
                    </a:solidFill>
                  </a:rPr>
                  <a:t>Improved by better-conditioned bases, but still see decreased convergence rate and accuracy as</a:t>
                </a:r>
                <a14:m>
                  <m:oMath xmlns:m="http://schemas.openxmlformats.org/officeDocument/2006/math">
                    <m:r>
                      <a:rPr lang="en-US" sz="2200" b="1" i="1" dirty="0" smtClean="0">
                        <a:solidFill>
                          <a:srgbClr val="FF4D4D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1" i="1" dirty="0" smtClean="0">
                        <a:solidFill>
                          <a:srgbClr val="FF4D4D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200" b="1" i="1" dirty="0" smtClean="0">
                        <a:solidFill>
                          <a:srgbClr val="FF4D4D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b="1" dirty="0" smtClean="0">
                    <a:solidFill>
                      <a:srgbClr val="FF4D4D"/>
                    </a:solidFill>
                  </a:rPr>
                  <a:t>grows.</a:t>
                </a:r>
                <a:endParaRPr lang="en-US" sz="2200" b="1" dirty="0">
                  <a:solidFill>
                    <a:srgbClr val="FF4D4D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74" y="5368188"/>
                <a:ext cx="8735726" cy="769441"/>
              </a:xfrm>
              <a:prstGeom prst="rect">
                <a:avLst/>
              </a:prstGeom>
              <a:blipFill rotWithShape="0">
                <a:blip r:embed="rId7"/>
                <a:stretch>
                  <a:fillRect l="-907" t="-5556" b="-1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267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65089" y="1063712"/>
                <a:ext cx="8747130" cy="1763557"/>
              </a:xfrm>
            </p:spPr>
            <p:txBody>
              <a:bodyPr>
                <a:noAutofit/>
              </a:bodyPr>
              <a:lstStyle/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000" b="0" dirty="0" smtClean="0"/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000" dirty="0" smtClean="0"/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i="1" dirty="0" smtClean="0">
                    <a:latin typeface="Cambria Math" panose="02040503050406030204" pitchFamily="18" charset="0"/>
                  </a:rPr>
                  <a:t>,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𝛿</m:t>
                        </m:r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…,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i="1" dirty="0" smtClean="0">
                    <a:latin typeface="Cambria Math" panose="02040503050406030204" pitchFamily="18" charset="0"/>
                  </a:rPr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/>
                            <m:e/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⋱</m:t>
                              </m:r>
                            </m:e>
                            <m:e/>
                          </m:mr>
                          <m:mr>
                            <m:e/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mr>
                          <m:mr>
                            <m:e/>
                            <m:e/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400" b="0" dirty="0" smtClean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300" b="0" dirty="0" smtClean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b="0" dirty="0" smtClean="0"/>
                  <a:t>		</a:t>
                </a:r>
                <a:endParaRPr lang="en-US" sz="3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089" y="1063712"/>
                <a:ext cx="8747130" cy="1763557"/>
              </a:xfrm>
              <a:blipFill rotWithShape="0">
                <a:blip r:embed="rId2"/>
                <a:stretch>
                  <a:fillRect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72" y="339445"/>
            <a:ext cx="8523126" cy="553927"/>
          </a:xfrm>
        </p:spPr>
        <p:txBody>
          <a:bodyPr>
            <a:noAutofit/>
          </a:bodyPr>
          <a:lstStyle/>
          <a:p>
            <a:r>
              <a:rPr lang="en-US" sz="3600" dirty="0" smtClean="0"/>
              <a:t>Paige’s </a:t>
            </a:r>
            <a:r>
              <a:rPr lang="en-US" sz="3600" dirty="0" err="1" smtClean="0"/>
              <a:t>Lanczos</a:t>
            </a:r>
            <a:r>
              <a:rPr lang="en-US" sz="3600" dirty="0" smtClean="0"/>
              <a:t> convergence </a:t>
            </a:r>
            <a:r>
              <a:rPr lang="en-US" sz="3600" dirty="0"/>
              <a:t>a</a:t>
            </a:r>
            <a:r>
              <a:rPr lang="en-US" sz="3600" dirty="0" smtClean="0"/>
              <a:t>nalysis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85413" y="3201584"/>
            <a:ext cx="3400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Classic </a:t>
            </a:r>
            <a:r>
              <a:rPr lang="en-US" sz="2200" dirty="0" err="1" smtClean="0"/>
              <a:t>Lanczos</a:t>
            </a:r>
            <a:r>
              <a:rPr lang="en-US" sz="2200" dirty="0" smtClean="0"/>
              <a:t> rounding error result of Paige (1976): 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83612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ym typeface="Symbol" panose="05050102010706020507" pitchFamily="18" charset="2"/>
              </a:rPr>
              <a:t>  </a:t>
            </a:r>
            <a:r>
              <a:rPr lang="en-US" sz="2200" dirty="0" smtClean="0"/>
              <a:t>These results form the basis for Paige’s influential results in (Paige, 1980). </a:t>
            </a:r>
            <a:endParaRPr lang="en-US" sz="2200" dirty="0"/>
          </a:p>
        </p:txBody>
      </p:sp>
      <p:sp>
        <p:nvSpPr>
          <p:cNvPr id="9" name="Rounded Rectangle 8"/>
          <p:cNvSpPr/>
          <p:nvPr/>
        </p:nvSpPr>
        <p:spPr>
          <a:xfrm>
            <a:off x="4331368" y="4702784"/>
            <a:ext cx="1876927" cy="460744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80495" y="4709848"/>
            <a:ext cx="2067556" cy="460744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63414" y="5458118"/>
                <a:ext cx="141122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FF4D4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4D4D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200" i="1" smtClean="0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2200" b="0" i="1" smtClean="0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FF4D4D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414" y="5458118"/>
                <a:ext cx="1411220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259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008411" y="5463403"/>
                <a:ext cx="161172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FF4D4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4D4D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2200" i="1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200" i="1">
                              <a:solidFill>
                                <a:srgbClr val="FF4D4D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FF4D4D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411" y="5463403"/>
                <a:ext cx="1611723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227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682684" y="2776942"/>
                <a:ext cx="5306504" cy="17340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∈{1, …,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,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	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	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    </a:t>
                </a:r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	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+1 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≤2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	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−1 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type m:val="lin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+1 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≤4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684" y="2776942"/>
                <a:ext cx="5306504" cy="1734089"/>
              </a:xfrm>
              <a:prstGeom prst="rect">
                <a:avLst/>
              </a:prstGeom>
              <a:blipFill rotWithShape="0">
                <a:blip r:embed="rId5"/>
                <a:stretch>
                  <a:fillRect t="-1748" b="-2028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>
            <a:stCxn id="6" idx="0"/>
            <a:endCxn id="9" idx="2"/>
          </p:cNvCxnSpPr>
          <p:nvPr/>
        </p:nvCxnSpPr>
        <p:spPr>
          <a:xfrm flipV="1">
            <a:off x="5269024" y="5163528"/>
            <a:ext cx="808" cy="294590"/>
          </a:xfrm>
          <a:prstGeom prst="straightConnector1">
            <a:avLst/>
          </a:prstGeom>
          <a:ln w="25400">
            <a:solidFill>
              <a:srgbClr val="FF4D4D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0"/>
            <a:endCxn id="10" idx="2"/>
          </p:cNvCxnSpPr>
          <p:nvPr/>
        </p:nvCxnSpPr>
        <p:spPr>
          <a:xfrm flipV="1">
            <a:off x="7814273" y="5170592"/>
            <a:ext cx="0" cy="292811"/>
          </a:xfrm>
          <a:prstGeom prst="straightConnector1">
            <a:avLst/>
          </a:prstGeom>
          <a:ln w="25400">
            <a:solidFill>
              <a:srgbClr val="FF4D4D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5089" y="4749348"/>
                <a:ext cx="89789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where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,  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𝜃𝜎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+4</m:t>
                        </m:r>
                      </m:e>
                    </m:d>
                  </m:oMath>
                </a14:m>
                <a:r>
                  <a:rPr lang="en-US" sz="2200" dirty="0" smtClean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+7</m:t>
                        </m:r>
                      </m:e>
                    </m:d>
                  </m:oMath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089" y="4749348"/>
                <a:ext cx="8978911" cy="430887"/>
              </a:xfrm>
              <a:prstGeom prst="rect">
                <a:avLst/>
              </a:prstGeom>
              <a:blipFill rotWithShape="0">
                <a:blip r:embed="rId6"/>
                <a:stretch>
                  <a:fillRect t="-9859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035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  <p:bldP spid="6" grpId="0"/>
      <p:bldP spid="11" grpId="0"/>
      <p:bldP spid="12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9663" y="4295969"/>
            <a:ext cx="4029200" cy="417096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9663" y="4788672"/>
            <a:ext cx="6358392" cy="417096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92817" y="1121281"/>
            <a:ext cx="5775238" cy="51598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8967"/>
            <a:ext cx="8309866" cy="555707"/>
          </a:xfrm>
        </p:spPr>
        <p:txBody>
          <a:bodyPr>
            <a:noAutofit/>
          </a:bodyPr>
          <a:lstStyle/>
          <a:p>
            <a:r>
              <a:rPr lang="en-US" sz="3600" dirty="0" smtClean="0"/>
              <a:t>CA-</a:t>
            </a:r>
            <a:r>
              <a:rPr lang="en-US" sz="3600" dirty="0" err="1" smtClean="0"/>
              <a:t>Lanczos</a:t>
            </a:r>
            <a:r>
              <a:rPr lang="en-US" sz="3600" dirty="0" smtClean="0"/>
              <a:t> convergence </a:t>
            </a:r>
            <a:r>
              <a:rPr lang="en-US" sz="3600" dirty="0"/>
              <a:t>a</a:t>
            </a:r>
            <a:r>
              <a:rPr lang="en-US" sz="3600" dirty="0" smtClean="0"/>
              <a:t>nalysis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868906" y="1815282"/>
                <a:ext cx="6112042" cy="212401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4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200" dirty="0" smtClean="0">
                    <a:solidFill>
                      <a:schemeClr val="tx1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∈{1, …, 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𝑠𝑘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</a:rPr>
                  <a:t>,	   </a:t>
                </a:r>
              </a:p>
              <a:p>
                <a:r>
                  <a:rPr lang="en-US" sz="2200" dirty="0" smtClean="0">
                    <a:solidFill>
                      <a:schemeClr val="tx1"/>
                    </a:solidFill>
                  </a:rPr>
                  <a:t>		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    </a:t>
                </a:r>
                <a:endParaRPr lang="en-US" sz="22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200" dirty="0" smtClean="0">
                    <a:solidFill>
                      <a:schemeClr val="tx1"/>
                    </a:solidFill>
                  </a:rPr>
                  <a:t>	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+1 </m:t>
                            </m:r>
                          </m:sub>
                        </m:sSub>
                      </m:e>
                    </m:d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≤2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22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200" dirty="0" smtClean="0">
                    <a:solidFill>
                      <a:schemeClr val="tx1"/>
                    </a:solidFill>
                  </a:rPr>
                  <a:t>	       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−1 </m:t>
                        </m:r>
                      </m:e>
                    </m:d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type m:val="lin"/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200" dirty="0">
                    <a:solidFill>
                      <a:schemeClr val="tx1"/>
                    </a:solidFill>
                  </a:rPr>
                  <a:t> 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+1 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sSubSup>
                          <m:sSubSup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≤4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906" y="1815282"/>
                <a:ext cx="6112042" cy="2124014"/>
              </a:xfrm>
              <a:prstGeom prst="rect">
                <a:avLst/>
              </a:prstGeom>
              <a:blipFill rotWithShape="0">
                <a:blip r:embed="rId2"/>
                <a:stretch>
                  <a:fillRect l="-99" b="-13352"/>
                </a:stretch>
              </a:blipFill>
              <a:ln w="25400">
                <a:solidFill>
                  <a:srgbClr val="FF4D4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28649" y="2443442"/>
            <a:ext cx="2128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 CA-</a:t>
            </a:r>
            <a:r>
              <a:rPr lang="en-US" sz="2200" dirty="0" err="1"/>
              <a:t>Lanczos</a:t>
            </a:r>
            <a:r>
              <a:rPr lang="en-US" sz="2200" dirty="0"/>
              <a:t>, </a:t>
            </a:r>
            <a:endParaRPr lang="en-US" sz="2200" dirty="0" smtClean="0"/>
          </a:p>
          <a:p>
            <a:r>
              <a:rPr lang="en-US" sz="2200" dirty="0" smtClean="0"/>
              <a:t>we have:</a:t>
            </a:r>
            <a:endParaRPr lang="en-US" sz="2200" dirty="0"/>
          </a:p>
          <a:p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45305" y="4318986"/>
                <a:ext cx="23795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4D4D"/>
                    </a:solidFill>
                  </a:rPr>
                  <a:t>(vs.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4D4D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4D4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4D4D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b="0" i="1" smtClean="0">
                            <a:solidFill>
                              <a:srgbClr val="FF4D4D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rgbClr val="FF4D4D"/>
                    </a:solidFill>
                  </a:rPr>
                  <a:t> for </a:t>
                </a:r>
                <a:r>
                  <a:rPr lang="en-US" dirty="0" err="1" smtClean="0">
                    <a:solidFill>
                      <a:srgbClr val="FF4D4D"/>
                    </a:solidFill>
                  </a:rPr>
                  <a:t>Lanczos</a:t>
                </a:r>
                <a:r>
                  <a:rPr lang="en-US" dirty="0" smtClean="0">
                    <a:solidFill>
                      <a:srgbClr val="FF4D4D"/>
                    </a:solidFill>
                  </a:rPr>
                  <a:t>)</a:t>
                </a:r>
                <a:endParaRPr lang="en-US" dirty="0">
                  <a:solidFill>
                    <a:srgbClr val="FF4D4D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305" y="4318986"/>
                <a:ext cx="237951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30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759444" y="4804714"/>
                <a:ext cx="25128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4D4D"/>
                    </a:solidFill>
                  </a:rPr>
                  <a:t>(vs.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4D4D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4D4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4D4D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b="0" i="1" smtClean="0">
                            <a:solidFill>
                              <a:srgbClr val="FF4D4D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rgbClr val="FF4D4D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rgbClr val="FF4D4D"/>
                    </a:solidFill>
                  </a:rPr>
                  <a:t> for </a:t>
                </a:r>
                <a:r>
                  <a:rPr lang="en-US" dirty="0" err="1" smtClean="0">
                    <a:solidFill>
                      <a:srgbClr val="FF4D4D"/>
                    </a:solidFill>
                  </a:rPr>
                  <a:t>Lanczos</a:t>
                </a:r>
                <a:r>
                  <a:rPr lang="en-US" dirty="0" smtClean="0">
                    <a:solidFill>
                      <a:srgbClr val="FF4D4D"/>
                    </a:solidFill>
                  </a:rPr>
                  <a:t>)</a:t>
                </a:r>
                <a:endParaRPr lang="en-US" dirty="0">
                  <a:solidFill>
                    <a:srgbClr val="FF4D4D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444" y="4804714"/>
                <a:ext cx="251289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184" t="-8197" r="-48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>
            <a:stCxn id="13" idx="1"/>
            <a:endCxn id="5" idx="3"/>
          </p:cNvCxnSpPr>
          <p:nvPr/>
        </p:nvCxnSpPr>
        <p:spPr>
          <a:xfrm flipH="1">
            <a:off x="4138863" y="4503652"/>
            <a:ext cx="406442" cy="865"/>
          </a:xfrm>
          <a:prstGeom prst="straightConnector1">
            <a:avLst/>
          </a:prstGeom>
          <a:ln w="25400">
            <a:solidFill>
              <a:srgbClr val="FF4D4D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1"/>
            <a:endCxn id="6" idx="3"/>
          </p:cNvCxnSpPr>
          <p:nvPr/>
        </p:nvCxnSpPr>
        <p:spPr>
          <a:xfrm flipH="1">
            <a:off x="6468055" y="4989380"/>
            <a:ext cx="291389" cy="0"/>
          </a:xfrm>
          <a:prstGeom prst="straightConnector1">
            <a:avLst/>
          </a:prstGeom>
          <a:ln w="25400">
            <a:solidFill>
              <a:srgbClr val="FF4D4D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663" y="4271576"/>
                <a:ext cx="8871285" cy="2209433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10000"/>
                  </a:lnSpc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nor/>
                            </m:rPr>
                            <a:rPr 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0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000" b="0" i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16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d>
                  </m:oMath>
                </a14:m>
                <a:r>
                  <a:rPr lang="en-US" sz="2000" dirty="0" smtClean="0"/>
                  <a:t>,</a:t>
                </a:r>
              </a:p>
              <a:p>
                <a:pPr marL="0" indent="0" algn="ctr">
                  <a:lnSpc>
                    <a:spcPct val="110000"/>
                  </a:lnSpc>
                  <a:buNone/>
                </a:pPr>
                <a:endParaRPr lang="en-US" sz="500" dirty="0" smtClean="0"/>
              </a:p>
              <a:p>
                <a:pPr marL="0" indent="0" algn="ctr">
                  <a:lnSpc>
                    <a:spcPct val="110000"/>
                  </a:lnSpc>
                  <a:buNone/>
                </a:pPr>
                <a:r>
                  <a:rPr lang="en-US" sz="2200" dirty="0" smtClean="0"/>
                  <a:t>where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200" dirty="0" smtClean="0"/>
                  <a:t>  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𝜃𝜎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 smtClean="0"/>
                  <a:t>,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ℓ≤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</m:oMath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663" y="4271576"/>
                <a:ext cx="8871285" cy="2209433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1242" y="1103037"/>
                <a:ext cx="6772097" cy="54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Let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ℓ≤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lim>
                        </m:limLow>
                      </m:fName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ℓ</m:t>
                                    </m:r>
                                  </m:sub>
                                  <m:sup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m:rPr>
                                <m:nor/>
                              </m:rPr>
                              <a:rPr lang="en-US" sz="2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limLow>
                          <m:limLow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ℓ≤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lim>
                        </m:limLow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ℓ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42" y="1103037"/>
                <a:ext cx="6772097" cy="544060"/>
              </a:xfrm>
              <a:prstGeom prst="rect">
                <a:avLst/>
              </a:prstGeom>
              <a:blipFill rotWithShape="0">
                <a:blip r:embed="rId6"/>
                <a:stretch>
                  <a:fillRect l="-1170" t="-5618"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600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9" grpId="0"/>
      <p:bldP spid="13" grpId="0"/>
      <p:bldP spid="14" grpId="0"/>
      <p:bldP spid="3" grpId="0" uiExpan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6883"/>
            <a:ext cx="7886700" cy="5877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amplification term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7121" y="1231402"/>
                <a:ext cx="8649758" cy="494150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Our definition of amplification term before </a:t>
                </a:r>
                <a:r>
                  <a:rPr lang="en-US" sz="2400" dirty="0"/>
                  <a:t>was</a:t>
                </a:r>
              </a:p>
              <a:p>
                <a:pPr marL="914400" lvl="2" indent="0">
                  <a:buNone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ℓ≤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lim>
                        </m:limLow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ℓ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m:rPr>
                                <m:nor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ℓ≤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lim>
                        </m:limLow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ℓ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where 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′|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to hold for the computed basis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400" dirty="0"/>
                  <a:t> and any coordinate vector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 in every iteration</a:t>
                </a:r>
                <a:r>
                  <a:rPr lang="en-US" sz="2400" dirty="0" smtClean="0"/>
                  <a:t>.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 smtClean="0"/>
                  <a:t>Better, more descriptive </a:t>
                </a:r>
                <a:r>
                  <a:rPr lang="en-US" sz="2400" dirty="0"/>
                  <a:t>estimate for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400" dirty="0"/>
                  <a:t> updated </a:t>
                </a:r>
                <a:r>
                  <a:rPr lang="en-US" sz="2400" dirty="0" smtClean="0"/>
                  <a:t>possible w/tighter bounds; </a:t>
                </a:r>
                <a:r>
                  <a:rPr lang="en-US" sz="2400" dirty="0"/>
                  <a:t>requires some light bookkeeping </a:t>
                </a:r>
                <a:endParaRPr lang="en-US" sz="2400" dirty="0" smtClean="0"/>
              </a:p>
              <a:p>
                <a:r>
                  <a:rPr lang="en-US" sz="2400" dirty="0" smtClean="0"/>
                  <a:t>Example: for bounds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+1 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/>
                  <a:t> and 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−1 </m:t>
                        </m:r>
                      </m:e>
                    </m:d>
                  </m:oMath>
                </a14:m>
                <a:r>
                  <a:rPr lang="en-US" sz="2400" dirty="0" smtClean="0"/>
                  <a:t>, we can use the definition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∈{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𝑌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7121" y="1231402"/>
                <a:ext cx="8649758" cy="4941508"/>
              </a:xfrm>
              <a:blipFill rotWithShape="0">
                <a:blip r:embed="rId2"/>
                <a:stretch>
                  <a:fillRect l="-1128" t="-1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2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81263" y="890342"/>
            <a:ext cx="8301790" cy="41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13284" y="747206"/>
                <a:ext cx="1513876" cy="406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284" y="747206"/>
                <a:ext cx="1513876" cy="406586"/>
              </a:xfrm>
              <a:prstGeom prst="rect">
                <a:avLst/>
              </a:prstGeom>
              <a:blipFill rotWithShape="0">
                <a:blip r:embed="rId2"/>
                <a:stretch>
                  <a:fillRect t="-606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021521" y="748809"/>
                <a:ext cx="1672957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521" y="748809"/>
                <a:ext cx="1672957" cy="404983"/>
              </a:xfrm>
              <a:prstGeom prst="rect">
                <a:avLst/>
              </a:prstGeom>
              <a:blipFill rotWithShape="0"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1263" y="5775158"/>
                <a:ext cx="81814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Problem: 2D Poisson,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=256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=7.93</m:t>
                    </m:r>
                  </m:oMath>
                </a14:m>
                <a:r>
                  <a:rPr lang="en-US" dirty="0" smtClean="0"/>
                  <a:t>, with random starting vector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3" y="5775158"/>
                <a:ext cx="818147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1914074" y="5319588"/>
            <a:ext cx="481263" cy="0"/>
          </a:xfrm>
          <a:prstGeom prst="line">
            <a:avLst/>
          </a:prstGeom>
          <a:ln w="25400">
            <a:solidFill>
              <a:srgbClr val="030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80537" y="5319588"/>
            <a:ext cx="4812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95337" y="5121144"/>
            <a:ext cx="173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value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61800" y="5134922"/>
            <a:ext cx="262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bound (Paige 1976)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613284" y="5121144"/>
            <a:ext cx="6039853" cy="383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01580" y="63625"/>
            <a:ext cx="8181473" cy="587791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Local Rounding Errors, Classical </a:t>
            </a:r>
            <a:r>
              <a:rPr lang="en-US" sz="2800" dirty="0" err="1" smtClean="0"/>
              <a:t>Lanczos</a:t>
            </a:r>
            <a:endParaRPr lang="en-US" sz="2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14" y="1392718"/>
            <a:ext cx="4105823" cy="34747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619" y="1391008"/>
            <a:ext cx="409476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81263" y="890342"/>
            <a:ext cx="8301790" cy="41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39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13284" y="747206"/>
                <a:ext cx="1513876" cy="406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284" y="747206"/>
                <a:ext cx="1513876" cy="406586"/>
              </a:xfrm>
              <a:prstGeom prst="rect">
                <a:avLst/>
              </a:prstGeom>
              <a:blipFill rotWithShape="0">
                <a:blip r:embed="rId2"/>
                <a:stretch>
                  <a:fillRect t="-606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021521" y="748809"/>
                <a:ext cx="1672957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521" y="748809"/>
                <a:ext cx="1672957" cy="404983"/>
              </a:xfrm>
              <a:prstGeom prst="rect">
                <a:avLst/>
              </a:prstGeom>
              <a:blipFill rotWithShape="0"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1263" y="5775158"/>
                <a:ext cx="81814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Problem: 2D Poisson,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=256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=7.93</m:t>
                    </m:r>
                  </m:oMath>
                </a14:m>
                <a:r>
                  <a:rPr lang="en-US" dirty="0" smtClean="0"/>
                  <a:t>, with random starting vector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3" y="5775158"/>
                <a:ext cx="818147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1239253" y="5337994"/>
            <a:ext cx="481263" cy="0"/>
          </a:xfrm>
          <a:prstGeom prst="line">
            <a:avLst/>
          </a:prstGeom>
          <a:ln w="25400">
            <a:solidFill>
              <a:srgbClr val="030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26033" y="5337994"/>
            <a:ext cx="4812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20516" y="5139550"/>
            <a:ext cx="173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value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307296" y="5153328"/>
            <a:ext cx="157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bound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38463" y="5121608"/>
            <a:ext cx="7483642" cy="383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328601" y="5342557"/>
            <a:ext cx="4812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845958" y="5136237"/>
                <a:ext cx="15761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 smtClean="0"/>
                  <a:t> value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958" y="5136237"/>
                <a:ext cx="1576147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36884" y="63625"/>
                <a:ext cx="8446169" cy="587791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2800" dirty="0" smtClean="0"/>
                  <a:t>Local Rounding Errors, CA-</a:t>
                </a:r>
                <a:r>
                  <a:rPr lang="en-US" sz="2800" dirty="0" err="1" smtClean="0"/>
                  <a:t>Lanczos</a:t>
                </a:r>
                <a:r>
                  <a:rPr lang="en-US" sz="2800" dirty="0" smtClean="0"/>
                  <a:t>, monomial basis,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36884" y="63625"/>
                <a:ext cx="8446169" cy="587791"/>
              </a:xfrm>
              <a:blipFill rotWithShape="0">
                <a:blip r:embed="rId6"/>
                <a:stretch>
                  <a:fillRect l="-1443" t="-7216" b="-20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" y="1389888"/>
            <a:ext cx="4094760" cy="3474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744" y="1389888"/>
            <a:ext cx="409476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282" y="282902"/>
            <a:ext cx="8551718" cy="631498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Communication bottleneck in KSMs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7122" y="4769256"/>
                <a:ext cx="7209559" cy="1465640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dirty="0" smtClean="0"/>
                  <a:t>2.   </a:t>
                </a:r>
                <a:r>
                  <a:rPr lang="en-US" sz="2000" dirty="0" err="1" smtClean="0"/>
                  <a:t>Orthogonalize</a:t>
                </a:r>
                <a:r>
                  <a:rPr lang="en-US" sz="2000" dirty="0" smtClean="0"/>
                  <a:t> (with respect to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000" dirty="0" smtClean="0"/>
                  <a:t>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2000" dirty="0" smtClean="0"/>
                  <a:t>Inner products</a:t>
                </a:r>
              </a:p>
              <a:p>
                <a:pPr marL="914400" lvl="2">
                  <a:lnSpc>
                    <a:spcPct val="100000"/>
                  </a:lnSpc>
                </a:pPr>
                <a:r>
                  <a:rPr lang="en-US" dirty="0" smtClean="0"/>
                  <a:t>Parallel: global reduction </a:t>
                </a:r>
              </a:p>
              <a:p>
                <a:pPr marL="914400"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 smtClean="0"/>
                  <a:t>Sequential: multiple reads/writes to slow memory</a:t>
                </a:r>
              </a:p>
              <a:p>
                <a:pPr marL="914400" lvl="2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914400" lvl="2" indent="0">
                  <a:lnSpc>
                    <a:spcPct val="10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122" y="4769256"/>
                <a:ext cx="7209559" cy="1465640"/>
              </a:xfrm>
              <a:blipFill rotWithShape="0">
                <a:blip r:embed="rId3"/>
                <a:stretch>
                  <a:fillRect l="-845" t="-2075" b="-5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197122" y="3048244"/>
                <a:ext cx="6107002" cy="16647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Font typeface="Arial" pitchFamily="34" charset="0"/>
                  <a:buNone/>
                </a:pPr>
                <a:r>
                  <a:rPr lang="en-US" sz="2000" dirty="0" smtClean="0"/>
                  <a:t>Projection process in each iteration</a:t>
                </a:r>
                <a:r>
                  <a:rPr lang="en-US" sz="2000" dirty="0"/>
                  <a:t>:</a:t>
                </a:r>
                <a:endParaRPr lang="en-US" sz="2000" dirty="0" smtClean="0"/>
              </a:p>
              <a:p>
                <a:pPr marL="457200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000" dirty="0" smtClean="0"/>
                  <a:t>Add a dimension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lvl="1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Sparse Matrix-Vector Multiplication (</a:t>
                </a:r>
                <a:r>
                  <a:rPr lang="en-US" sz="2000" dirty="0" err="1" smtClean="0"/>
                  <a:t>SpMV</a:t>
                </a:r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marL="914400" lvl="2">
                  <a:spcBef>
                    <a:spcPts val="0"/>
                  </a:spcBef>
                </a:pPr>
                <a:r>
                  <a:rPr lang="en-US" sz="2000" dirty="0"/>
                  <a:t>Parallel: </a:t>
                </a:r>
                <a:r>
                  <a:rPr lang="en-US" sz="2000" dirty="0" smtClean="0"/>
                  <a:t>comm. vector </a:t>
                </a:r>
                <a:r>
                  <a:rPr lang="en-US" sz="2000" dirty="0"/>
                  <a:t>entries </a:t>
                </a:r>
                <a:r>
                  <a:rPr lang="en-US" sz="2000" dirty="0" smtClean="0"/>
                  <a:t>w/ </a:t>
                </a:r>
                <a:r>
                  <a:rPr lang="en-US" sz="2000" dirty="0"/>
                  <a:t>neighbors</a:t>
                </a:r>
              </a:p>
              <a:p>
                <a:pPr marL="914400" lvl="2">
                  <a:spcBef>
                    <a:spcPts val="0"/>
                  </a:spcBef>
                </a:pPr>
                <a:r>
                  <a:rPr lang="en-US" sz="2000" dirty="0"/>
                  <a:t>Sequential: read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 smtClean="0"/>
                  <a:t>/vectors </a:t>
                </a:r>
                <a:r>
                  <a:rPr lang="en-US" sz="2000" dirty="0"/>
                  <a:t>from slow </a:t>
                </a:r>
                <a:r>
                  <a:rPr lang="en-US" sz="2000" dirty="0" smtClean="0"/>
                  <a:t>memory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22" y="3048244"/>
                <a:ext cx="6107002" cy="1664778"/>
              </a:xfrm>
              <a:prstGeom prst="rect">
                <a:avLst/>
              </a:prstGeom>
              <a:blipFill rotWithShape="0">
                <a:blip r:embed="rId4"/>
                <a:stretch>
                  <a:fillRect l="-1098" t="-1832" b="-3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6224154" y="4570118"/>
            <a:ext cx="2832776" cy="1374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r>
              <a:rPr lang="en-US" sz="2000" b="1" dirty="0" smtClean="0">
                <a:solidFill>
                  <a:srgbClr val="0070C0"/>
                </a:solidFill>
              </a:rPr>
              <a:t>Dependencies between communication-bound kernels in each iteration limit performance!</a:t>
            </a:r>
            <a:endParaRPr lang="en-US" sz="2000" dirty="0">
              <a:solidFill>
                <a:srgbClr val="0070C0"/>
              </a:solidFill>
            </a:endParaRPr>
          </a:p>
          <a:p>
            <a:pPr marL="914400" lvl="2" indent="0" algn="ctr">
              <a:buFont typeface="Arial" pitchFamily="34" charset="0"/>
              <a:buNone/>
            </a:pP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07012" y="3480929"/>
            <a:ext cx="1026999" cy="30179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SpMV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65440" y="4052586"/>
            <a:ext cx="1510144" cy="30179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orthogonalize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Curved Connector 10"/>
          <p:cNvCxnSpPr>
            <a:stCxn id="8" idx="3"/>
            <a:endCxn id="9" idx="3"/>
          </p:cNvCxnSpPr>
          <p:nvPr/>
        </p:nvCxnSpPr>
        <p:spPr>
          <a:xfrm>
            <a:off x="8234011" y="3631826"/>
            <a:ext cx="241573" cy="571657"/>
          </a:xfrm>
          <a:prstGeom prst="curvedConnector3">
            <a:avLst>
              <a:gd name="adj1" fmla="val 21644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9" idx="1"/>
            <a:endCxn id="8" idx="1"/>
          </p:cNvCxnSpPr>
          <p:nvPr/>
        </p:nvCxnSpPr>
        <p:spPr>
          <a:xfrm rot="10800000" flipH="1">
            <a:off x="6965439" y="3631826"/>
            <a:ext cx="241573" cy="571657"/>
          </a:xfrm>
          <a:prstGeom prst="curvedConnector3">
            <a:avLst>
              <a:gd name="adj1" fmla="val -122575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9183" y="970246"/>
                <a:ext cx="8406167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ctr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A </a:t>
                </a:r>
                <a:r>
                  <a:rPr lang="en-US" sz="2000" b="1" dirty="0" err="1">
                    <a:solidFill>
                      <a:srgbClr val="0070C0"/>
                    </a:solidFill>
                  </a:rPr>
                  <a:t>Krylov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 Subspace Method </a:t>
                </a:r>
                <a:r>
                  <a:rPr lang="en-US" sz="2000" dirty="0"/>
                  <a:t>is a projection process onto the </a:t>
                </a:r>
                <a:r>
                  <a:rPr lang="en-US" sz="2000" dirty="0" err="1" smtClean="0"/>
                  <a:t>Krylov</a:t>
                </a:r>
                <a:r>
                  <a:rPr lang="en-US" sz="2000" dirty="0" smtClean="0"/>
                  <a:t> subspace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𝐴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2000">
                        <a:latin typeface="Cambria Math"/>
                      </a:rPr>
                      <m:t>span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, </m:t>
                        </m:r>
                        <m:r>
                          <a:rPr lang="en-US" sz="2000" i="1">
                            <a:latin typeface="Cambria Math"/>
                          </a:rPr>
                          <m:t>𝐴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,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, …,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 smtClean="0"/>
                  <a:t>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83" y="970246"/>
                <a:ext cx="8406167" cy="861774"/>
              </a:xfrm>
              <a:prstGeom prst="rect">
                <a:avLst/>
              </a:prstGeom>
              <a:blipFill rotWithShape="0">
                <a:blip r:embed="rId5"/>
                <a:stretch>
                  <a:fillRect l="-363" t="-3521" r="-363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9183" y="1946927"/>
                <a:ext cx="8947747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 smtClean="0">
                    <a:solidFill>
                      <a:srgbClr val="0070C0"/>
                    </a:solidFill>
                  </a:rPr>
                  <a:t>Linear 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systems</a:t>
                </a:r>
                <a:r>
                  <a:rPr lang="en-US" sz="2000" dirty="0"/>
                  <a:t>, 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eigenvalue problems</a:t>
                </a:r>
                <a:r>
                  <a:rPr lang="en-US" sz="2000" dirty="0"/>
                  <a:t>, singular value problems, least squares, etc</a:t>
                </a:r>
                <a:r>
                  <a:rPr lang="en-US" sz="2000" dirty="0" smtClean="0"/>
                  <a:t>.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Best for: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large &amp; very </a:t>
                </a:r>
                <a:r>
                  <a:rPr lang="en-US" sz="2000" dirty="0"/>
                  <a:t>sparse, stored implicitly, or only </a:t>
                </a:r>
                <a:r>
                  <a:rPr lang="en-US" sz="2000" dirty="0" smtClean="0"/>
                  <a:t>approximation needed 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83" y="1946927"/>
                <a:ext cx="8947747" cy="938719"/>
              </a:xfrm>
              <a:prstGeom prst="rect">
                <a:avLst/>
              </a:prstGeom>
              <a:blipFill rotWithShape="0">
                <a:blip r:embed="rId6"/>
                <a:stretch>
                  <a:fillRect l="-613" t="-3247" r="-1090" b="-1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291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81263" y="890342"/>
            <a:ext cx="8301790" cy="41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13284" y="747206"/>
                <a:ext cx="1513876" cy="406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284" y="747206"/>
                <a:ext cx="1513876" cy="406586"/>
              </a:xfrm>
              <a:prstGeom prst="rect">
                <a:avLst/>
              </a:prstGeom>
              <a:blipFill rotWithShape="0">
                <a:blip r:embed="rId2"/>
                <a:stretch>
                  <a:fillRect t="-606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021521" y="748809"/>
                <a:ext cx="1672957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521" y="748809"/>
                <a:ext cx="1672957" cy="404983"/>
              </a:xfrm>
              <a:prstGeom prst="rect">
                <a:avLst/>
              </a:prstGeom>
              <a:blipFill rotWithShape="0"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1263" y="5775158"/>
                <a:ext cx="81814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Problem: 2D Poisson,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=256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=7.93</m:t>
                    </m:r>
                  </m:oMath>
                </a14:m>
                <a:r>
                  <a:rPr lang="en-US" dirty="0" smtClean="0"/>
                  <a:t>, with random starting vector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3" y="5775158"/>
                <a:ext cx="818147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1239253" y="5337994"/>
            <a:ext cx="481263" cy="0"/>
          </a:xfrm>
          <a:prstGeom prst="line">
            <a:avLst/>
          </a:prstGeom>
          <a:ln w="25400">
            <a:solidFill>
              <a:srgbClr val="030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26033" y="5337994"/>
            <a:ext cx="4812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20516" y="5139550"/>
            <a:ext cx="173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value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307296" y="5153328"/>
            <a:ext cx="157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bound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38463" y="5121608"/>
            <a:ext cx="7483642" cy="383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328601" y="5342557"/>
            <a:ext cx="4812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845958" y="5136237"/>
                <a:ext cx="15761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 smtClean="0"/>
                  <a:t> value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958" y="5136237"/>
                <a:ext cx="1576147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01580" y="63625"/>
                <a:ext cx="8181473" cy="587791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2800" dirty="0" smtClean="0"/>
                  <a:t>Local Rounding Errors, CA-</a:t>
                </a:r>
                <a:r>
                  <a:rPr lang="en-US" sz="2800" dirty="0" err="1" smtClean="0"/>
                  <a:t>Lanczos</a:t>
                </a:r>
                <a:r>
                  <a:rPr lang="en-US" sz="2800" dirty="0" smtClean="0"/>
                  <a:t>, Newton basis,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1580" y="63625"/>
                <a:ext cx="8181473" cy="587791"/>
              </a:xfrm>
              <a:blipFill rotWithShape="0">
                <a:blip r:embed="rId6"/>
                <a:stretch>
                  <a:fillRect l="-1267" t="-7216" b="-20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" y="1389888"/>
            <a:ext cx="4094760" cy="3474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744" y="1389888"/>
            <a:ext cx="409476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1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81263" y="890342"/>
            <a:ext cx="8301790" cy="41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41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13284" y="747206"/>
                <a:ext cx="1513876" cy="406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284" y="747206"/>
                <a:ext cx="1513876" cy="406586"/>
              </a:xfrm>
              <a:prstGeom prst="rect">
                <a:avLst/>
              </a:prstGeom>
              <a:blipFill rotWithShape="0">
                <a:blip r:embed="rId2"/>
                <a:stretch>
                  <a:fillRect t="-606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021521" y="748809"/>
                <a:ext cx="1672957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521" y="748809"/>
                <a:ext cx="1672957" cy="404983"/>
              </a:xfrm>
              <a:prstGeom prst="rect">
                <a:avLst/>
              </a:prstGeom>
              <a:blipFill rotWithShape="0"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1263" y="5775158"/>
                <a:ext cx="81814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Problem: 2D Poisson,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=256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=7.93</m:t>
                    </m:r>
                  </m:oMath>
                </a14:m>
                <a:r>
                  <a:rPr lang="en-US" dirty="0" smtClean="0"/>
                  <a:t>, with random starting vector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3" y="5775158"/>
                <a:ext cx="818147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1239253" y="5337994"/>
            <a:ext cx="481263" cy="0"/>
          </a:xfrm>
          <a:prstGeom prst="line">
            <a:avLst/>
          </a:prstGeom>
          <a:ln w="25400">
            <a:solidFill>
              <a:srgbClr val="030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26033" y="5337994"/>
            <a:ext cx="4812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20516" y="5139550"/>
            <a:ext cx="173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value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307296" y="5153328"/>
            <a:ext cx="157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bound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38463" y="5121608"/>
            <a:ext cx="7483642" cy="383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328601" y="5342557"/>
            <a:ext cx="4812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845958" y="5136237"/>
                <a:ext cx="15761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 smtClean="0"/>
                  <a:t> value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958" y="5136237"/>
                <a:ext cx="1576147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24853" y="63625"/>
                <a:ext cx="8590547" cy="587791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2800" dirty="0" smtClean="0"/>
                  <a:t>Local Rounding Errors, CA-</a:t>
                </a:r>
                <a:r>
                  <a:rPr lang="en-US" sz="2800" dirty="0" err="1" smtClean="0"/>
                  <a:t>Lanczos</a:t>
                </a:r>
                <a:r>
                  <a:rPr lang="en-US" sz="2800" dirty="0" smtClean="0"/>
                  <a:t>, </a:t>
                </a:r>
                <a:r>
                  <a:rPr lang="en-US" sz="2800" dirty="0" err="1" smtClean="0"/>
                  <a:t>Chebyshev</a:t>
                </a:r>
                <a:r>
                  <a:rPr lang="en-US" sz="2800" dirty="0" smtClean="0"/>
                  <a:t> basis,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4853" y="63625"/>
                <a:ext cx="8590547" cy="587791"/>
              </a:xfrm>
              <a:blipFill rotWithShape="0">
                <a:blip r:embed="rId6"/>
                <a:stretch>
                  <a:fillRect l="-1135" t="-7216" b="-20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" y="1389888"/>
            <a:ext cx="4094760" cy="3474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744" y="1389888"/>
            <a:ext cx="409476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0841"/>
            <a:ext cx="7886700" cy="6038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Paige’s results for classical </a:t>
            </a:r>
            <a:r>
              <a:rPr lang="en-US" dirty="0" err="1" smtClean="0"/>
              <a:t>Lanczos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4379" y="1138988"/>
                <a:ext cx="8887326" cy="431532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Using bounds on local rounding errors in </a:t>
                </a:r>
                <a:r>
                  <a:rPr lang="en-US" sz="2400" dirty="0" err="1" smtClean="0"/>
                  <a:t>Lanczos</a:t>
                </a:r>
                <a:r>
                  <a:rPr lang="en-US" sz="2400" dirty="0" smtClean="0"/>
                  <a:t>, Paige showed that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The computed Ritz values always lie between the extreme eigenvalues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 smtClean="0"/>
                  <a:t> to within a small multiple of machine precision.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At least one small interval containing an eigenvalue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 smtClean="0"/>
                  <a:t> is found by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err="1" smtClean="0"/>
                  <a:t>th</a:t>
                </a:r>
                <a:r>
                  <a:rPr lang="en-US" dirty="0" smtClean="0"/>
                  <a:t> iteration.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The algorithm behaves numerically like </a:t>
                </a:r>
                <a:r>
                  <a:rPr lang="en-US" dirty="0" err="1" smtClean="0"/>
                  <a:t>Lanczos</a:t>
                </a:r>
                <a:r>
                  <a:rPr lang="en-US" dirty="0" smtClean="0"/>
                  <a:t> with full </a:t>
                </a:r>
                <a:r>
                  <a:rPr lang="en-US" dirty="0" err="1" smtClean="0"/>
                  <a:t>reorthogonalization</a:t>
                </a:r>
                <a:r>
                  <a:rPr lang="en-US" dirty="0" smtClean="0"/>
                  <a:t> until a very close eigenvalue approximation is found.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The loss of </a:t>
                </a:r>
                <a:r>
                  <a:rPr lang="en-US" dirty="0" err="1" smtClean="0"/>
                  <a:t>orthogonality</a:t>
                </a:r>
                <a:r>
                  <a:rPr lang="en-US" dirty="0" smtClean="0"/>
                  <a:t> among basis vectors follows a rigorous pattern and implies that some Ritz values have converged.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4379" y="1138988"/>
                <a:ext cx="8887326" cy="4315327"/>
              </a:xfrm>
              <a:blipFill rotWithShape="0">
                <a:blip r:embed="rId2"/>
                <a:stretch>
                  <a:fillRect l="-960" t="-1977" r="-686" b="-2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5011" y="5566611"/>
            <a:ext cx="8486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4D4D"/>
                </a:solidFill>
              </a:rPr>
              <a:t>Do the same statements hold for CA-</a:t>
            </a:r>
            <a:r>
              <a:rPr lang="en-US" sz="2800" dirty="0" err="1" smtClean="0">
                <a:solidFill>
                  <a:srgbClr val="FF4D4D"/>
                </a:solidFill>
              </a:rPr>
              <a:t>Lanczos</a:t>
            </a:r>
            <a:r>
              <a:rPr lang="en-US" sz="2800" dirty="0" smtClean="0">
                <a:solidFill>
                  <a:srgbClr val="FF4D4D"/>
                </a:solidFill>
              </a:rPr>
              <a:t>?</a:t>
            </a:r>
            <a:endParaRPr lang="en-US" sz="2800" dirty="0">
              <a:solidFill>
                <a:srgbClr val="FF4D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9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811" y="2983832"/>
            <a:ext cx="4010526" cy="577516"/>
          </a:xfrm>
          <a:prstGeom prst="roundRect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1024" y="1143115"/>
                <a:ext cx="8502345" cy="5021832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The answer is </a:t>
                </a:r>
                <a:r>
                  <a:rPr lang="en-US" sz="2400" b="1" dirty="0" smtClean="0">
                    <a:solidFill>
                      <a:srgbClr val="FF4D4D"/>
                    </a:solidFill>
                  </a:rPr>
                  <a:t>YES! </a:t>
                </a:r>
                <a:endParaRPr lang="en-US" sz="2400" dirty="0" smtClean="0"/>
              </a:p>
              <a:p>
                <a:r>
                  <a:rPr lang="en-US" sz="2400" dirty="0" smtClean="0"/>
                  <a:t>Only if:</a:t>
                </a:r>
                <a:endParaRPr lang="en-US" sz="2400" dirty="0" smtClean="0">
                  <a:solidFill>
                    <a:srgbClr val="FF4D4D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/>
                  <a:t> is numerically full rank for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≤ℓ≤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and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2">
                  <a:spcBef>
                    <a:spcPts val="1400"/>
                  </a:spcBef>
                </a:pPr>
                <a:r>
                  <a:rPr lang="en-US" sz="2400" dirty="0" smtClean="0"/>
                  <a:t>i.e.,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24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+11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+15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Otherwise, e.g., can lose </a:t>
                </a:r>
                <a:r>
                  <a:rPr lang="en-US" dirty="0" err="1" smtClean="0"/>
                  <a:t>orthogonality</a:t>
                </a:r>
                <a:r>
                  <a:rPr lang="en-US" dirty="0" smtClean="0"/>
                  <a:t> due to computation with rank-deficient basis</a:t>
                </a:r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How can we use this bound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400" dirty="0" smtClean="0"/>
                  <a:t> to design a better algorithm?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1024" y="1143115"/>
                <a:ext cx="8502345" cy="5021832"/>
              </a:xfrm>
              <a:blipFill rotWithShape="0">
                <a:blip r:embed="rId2"/>
                <a:stretch>
                  <a:fillRect l="-1004" t="-1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6883"/>
            <a:ext cx="7886700" cy="5877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 </a:t>
            </a:r>
            <a:r>
              <a:rPr lang="en-US" dirty="0"/>
              <a:t>for </a:t>
            </a:r>
            <a:r>
              <a:rPr lang="en-US" dirty="0" smtClean="0"/>
              <a:t>CA-</a:t>
            </a:r>
            <a:r>
              <a:rPr lang="en-US" dirty="0" err="1" smtClean="0"/>
              <a:t>Lanczos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31958" y="1111031"/>
            <a:ext cx="123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…but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861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0144"/>
            <a:ext cx="7886700" cy="5345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Ideas based on CA-</a:t>
            </a:r>
            <a:r>
              <a:rPr lang="en-US" dirty="0" err="1" smtClean="0"/>
              <a:t>Lanczos</a:t>
            </a:r>
            <a:r>
              <a:rPr lang="en-US" dirty="0" smtClean="0"/>
              <a:t>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7264" y="1060704"/>
                <a:ext cx="8731253" cy="5242560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 smtClean="0"/>
                  <a:t>Explicit basis </a:t>
                </a:r>
                <a:r>
                  <a:rPr lang="en-US" sz="2200" dirty="0" err="1" smtClean="0"/>
                  <a:t>orthogonalization</a:t>
                </a:r>
                <a:endParaRPr lang="en-US" sz="2200" dirty="0" smtClean="0"/>
              </a:p>
              <a:p>
                <a:pPr lvl="1"/>
                <a:r>
                  <a:rPr lang="en-US" sz="2200" dirty="0" smtClean="0"/>
                  <a:t>Compute TSQR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/>
                  <a:t> in outer loop, use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200" dirty="0" smtClean="0"/>
                  <a:t> factor as basis</a:t>
                </a:r>
              </a:p>
              <a:p>
                <a:pPr lvl="1"/>
                <a:r>
                  <a:rPr lang="en-US" sz="2200" dirty="0" smtClean="0"/>
                  <a:t>Get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 smtClean="0"/>
                  <a:t> for only one reduction</a:t>
                </a:r>
              </a:p>
              <a:p>
                <a:r>
                  <a:rPr lang="en-US" sz="2200" dirty="0" smtClean="0"/>
                  <a:t>Dynamically changing basis size</a:t>
                </a:r>
              </a:p>
              <a:p>
                <a:pPr lvl="1"/>
                <a:r>
                  <a:rPr lang="en-US" sz="2200" dirty="0" smtClean="0"/>
                  <a:t>Run incremental condition estimate when computing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 dirty="0" smtClean="0"/>
                  <a:t>-step basis; stop 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24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d>
                              <m:d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+11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+15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200" dirty="0" smtClean="0"/>
                  <a:t> is reached. Use this basis of 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 dirty="0" smtClean="0"/>
                  <a:t> in this outer loop.</a:t>
                </a:r>
              </a:p>
              <a:p>
                <a:r>
                  <a:rPr lang="en-US" sz="2200" dirty="0" smtClean="0"/>
                  <a:t>Mixed precision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2200" dirty="0" smtClean="0"/>
                  <a:t>For inner products, use precision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p>
                  </m:oMath>
                </a14:m>
                <a:r>
                  <a:rPr lang="en-US" sz="2200" dirty="0" smtClean="0"/>
                  <a:t> such that</a:t>
                </a:r>
              </a:p>
              <a:p>
                <a:pPr marL="457200" lvl="1" indent="0" algn="ctr">
                  <a:spcBef>
                    <a:spcPts val="80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(0)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+11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+15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200" dirty="0" smtClean="0"/>
              </a:p>
              <a:p>
                <a:pPr lvl="1">
                  <a:spcAft>
                    <a:spcPts val="600"/>
                  </a:spcAft>
                </a:pPr>
                <a:r>
                  <a:rPr lang="en-US" sz="2200" dirty="0" smtClean="0"/>
                  <a:t>For </a:t>
                </a:r>
                <a:r>
                  <a:rPr lang="en-US" sz="2200" dirty="0" err="1" smtClean="0"/>
                  <a:t>SpMVs</a:t>
                </a:r>
                <a:r>
                  <a:rPr lang="en-US" sz="2200" dirty="0" smtClean="0"/>
                  <a:t>, use </a:t>
                </a:r>
                <a:r>
                  <a:rPr lang="en-US" sz="2200" dirty="0"/>
                  <a:t>precision</a:t>
                </a:r>
                <a:r>
                  <a:rPr lang="en-US" sz="22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sz="2200" dirty="0" smtClean="0"/>
                  <a:t> such that</a:t>
                </a:r>
              </a:p>
              <a:p>
                <a:pPr marL="457200" lvl="1" indent="0" algn="ctr">
                  <a:spcBef>
                    <a:spcPts val="120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d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</m:d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m:rPr>
                                  <m:nor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 +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m:rPr>
                                  <m:nor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7264" y="1060704"/>
                <a:ext cx="8731253" cy="5242560"/>
              </a:xfrm>
              <a:blipFill rotWithShape="0">
                <a:blip r:embed="rId2"/>
                <a:stretch>
                  <a:fillRect l="-768" t="-1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8967"/>
            <a:ext cx="7886700" cy="5557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0842" y="1332496"/>
            <a:ext cx="84737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For high performance iterative methods, </a:t>
            </a:r>
            <a:r>
              <a:rPr lang="en-US" sz="2400" b="1" dirty="0" smtClean="0">
                <a:solidFill>
                  <a:srgbClr val="0070C0"/>
                </a:solidFill>
              </a:rPr>
              <a:t>both time per iteration and number of iterations required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/>
              <a:t>are important.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CA-KSMs offer asymptotic reductions in time per iteration, but can have the effect of increasing number of iterations required (or causing instability)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41A5B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For CA-KSMs to be practical, must better understand finite precision behavior </a:t>
            </a:r>
            <a:r>
              <a:rPr lang="en-US" sz="2400" dirty="0" smtClean="0"/>
              <a:t>(theoretically and empirically), and develop ways to improve the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Ongoing efforts in: finite precision convergence analysis for CA-KSMs, selective use of extended precision, development of CA </a:t>
            </a:r>
            <a:r>
              <a:rPr lang="en-US" sz="2400" dirty="0" err="1" smtClean="0"/>
              <a:t>preconditioners</a:t>
            </a:r>
            <a:r>
              <a:rPr lang="en-US" sz="2400" dirty="0" smtClean="0"/>
              <a:t>, other new techniques.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5333" y="1758785"/>
            <a:ext cx="7772400" cy="2387600"/>
          </a:xfrm>
        </p:spPr>
        <p:txBody>
          <a:bodyPr/>
          <a:lstStyle/>
          <a:p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sz="3200" dirty="0" smtClean="0"/>
              <a:t>contact: erin@cs.berkeley.edu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http://www.cs.berkeley.edu/~ecc2z/</a:t>
            </a:r>
          </a:p>
        </p:txBody>
      </p:sp>
    </p:spTree>
    <p:extLst>
      <p:ext uri="{BB962C8B-B14F-4D97-AF65-F5344CB8AC3E}">
        <p14:creationId xmlns:p14="http://schemas.microsoft.com/office/powerpoint/2010/main" val="21687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16945" y="2625213"/>
            <a:ext cx="1325082" cy="767195"/>
          </a:xfrm>
          <a:prstGeom prst="roundRect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742027" y="3792176"/>
            <a:ext cx="872503" cy="389186"/>
          </a:xfrm>
          <a:prstGeom prst="roundRect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87605" y="4284264"/>
            <a:ext cx="1174173" cy="706140"/>
          </a:xfrm>
          <a:prstGeom prst="roundRect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61108" y="304800"/>
            <a:ext cx="8665363" cy="609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Example: Classical conjugate gradient (CG)</a:t>
            </a:r>
            <a:endParaRPr lang="en-US" sz="3600" dirty="0"/>
          </a:p>
        </p:txBody>
      </p:sp>
      <p:cxnSp>
        <p:nvCxnSpPr>
          <p:cNvPr id="7" name="Straight Arrow Connector 6"/>
          <p:cNvCxnSpPr>
            <a:stCxn id="17" idx="1"/>
            <a:endCxn id="16" idx="3"/>
          </p:cNvCxnSpPr>
          <p:nvPr/>
        </p:nvCxnSpPr>
        <p:spPr>
          <a:xfrm flipH="1" flipV="1">
            <a:off x="4614530" y="3986769"/>
            <a:ext cx="686063" cy="18058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300593" y="3392408"/>
            <a:ext cx="3619778" cy="1304916"/>
            <a:chOff x="5365828" y="3541658"/>
            <a:chExt cx="3601527" cy="1304916"/>
          </a:xfrm>
        </p:grpSpPr>
        <p:sp>
          <p:nvSpPr>
            <p:cNvPr id="19" name="Rounded Rectangle 18"/>
            <p:cNvSpPr/>
            <p:nvPr/>
          </p:nvSpPr>
          <p:spPr>
            <a:xfrm>
              <a:off x="5365828" y="3541658"/>
              <a:ext cx="3601527" cy="1304916"/>
            </a:xfrm>
            <a:prstGeom prst="roundRect">
              <a:avLst/>
            </a:prstGeom>
            <a:solidFill>
              <a:srgbClr val="0070C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65828" y="3553912"/>
              <a:ext cx="3601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SpMVs</a:t>
              </a:r>
              <a:r>
                <a:rPr lang="en-US" sz="2400" dirty="0" smtClean="0"/>
                <a:t> and inner products require communication in each iteration!</a:t>
              </a:r>
              <a:endParaRPr lang="en-US" sz="2400" dirty="0"/>
            </a:p>
          </p:txBody>
        </p:sp>
      </p:grpSp>
      <p:cxnSp>
        <p:nvCxnSpPr>
          <p:cNvPr id="21" name="Straight Arrow Connector 20"/>
          <p:cNvCxnSpPr>
            <a:stCxn id="17" idx="1"/>
            <a:endCxn id="5" idx="3"/>
          </p:cNvCxnSpPr>
          <p:nvPr/>
        </p:nvCxnSpPr>
        <p:spPr>
          <a:xfrm flipH="1" flipV="1">
            <a:off x="3742027" y="3008811"/>
            <a:ext cx="1558566" cy="996016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1"/>
            <a:endCxn id="18" idx="3"/>
          </p:cNvCxnSpPr>
          <p:nvPr/>
        </p:nvCxnSpPr>
        <p:spPr>
          <a:xfrm flipH="1">
            <a:off x="3261778" y="4004827"/>
            <a:ext cx="2038815" cy="632507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0469" y="1366749"/>
                <a:ext cx="8188632" cy="44282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Given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initial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approximation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for solving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or</a:t>
                </a:r>
                <a:r>
                  <a:rPr lang="en-US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 2,…,</m:t>
                    </m:r>
                  </m:oMath>
                </a14:m>
                <a:r>
                  <a:rPr lang="en-US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until convergence </a:t>
                </a:r>
                <a:r>
                  <a:rPr lang="en-US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do</a:t>
                </a:r>
              </a:p>
              <a:p>
                <a:endParaRPr lang="en-US" sz="900" b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9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24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24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9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</m:oMath>
                </a14:m>
                <a:endParaRPr lang="en-US" sz="24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9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24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nd for</a:t>
                </a:r>
                <a:endParaRPr lang="en-US" sz="24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69" y="1366749"/>
                <a:ext cx="8188632" cy="4428264"/>
              </a:xfrm>
              <a:prstGeom prst="rect">
                <a:avLst/>
              </a:prstGeom>
              <a:blipFill rotWithShape="0">
                <a:blip r:embed="rId2"/>
                <a:stretch>
                  <a:fillRect l="-2308" t="-2063" b="-3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63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4671" y="2401678"/>
            <a:ext cx="9003506" cy="2378869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en-US" sz="2200" dirty="0">
                <a:solidFill>
                  <a:schemeClr val="tx1"/>
                </a:solidFill>
              </a:rPr>
              <a:t>Related references:</a:t>
            </a:r>
          </a:p>
          <a:p>
            <a:pPr>
              <a:lnSpc>
                <a:spcPts val="2000"/>
              </a:lnSpc>
            </a:pPr>
            <a:r>
              <a:rPr lang="en-US" sz="2200" dirty="0">
                <a:solidFill>
                  <a:schemeClr val="tx1"/>
                </a:solidFill>
              </a:rPr>
              <a:t>(Van Rosendale, 1983), (Walker, 1988), (Leland, 1989), (</a:t>
            </a:r>
            <a:r>
              <a:rPr lang="en-US" sz="2200" dirty="0" err="1">
                <a:solidFill>
                  <a:schemeClr val="tx1"/>
                </a:solidFill>
              </a:rPr>
              <a:t>Chronopoulos</a:t>
            </a:r>
            <a:r>
              <a:rPr lang="en-US" sz="2200" dirty="0">
                <a:solidFill>
                  <a:schemeClr val="tx1"/>
                </a:solidFill>
              </a:rPr>
              <a:t> and Gear, 1989), (</a:t>
            </a:r>
            <a:r>
              <a:rPr lang="en-US" sz="2200" dirty="0" err="1">
                <a:solidFill>
                  <a:schemeClr val="tx1"/>
                </a:solidFill>
              </a:rPr>
              <a:t>Chronopoulos</a:t>
            </a:r>
            <a:r>
              <a:rPr lang="en-US" sz="2200" dirty="0">
                <a:solidFill>
                  <a:schemeClr val="tx1"/>
                </a:solidFill>
              </a:rPr>
              <a:t> and Kim, 1990, 1992), (</a:t>
            </a:r>
            <a:r>
              <a:rPr lang="en-US" sz="2200" dirty="0" err="1">
                <a:solidFill>
                  <a:schemeClr val="tx1"/>
                </a:solidFill>
              </a:rPr>
              <a:t>Chronopoulos</a:t>
            </a:r>
            <a:r>
              <a:rPr lang="en-US" sz="2200" dirty="0">
                <a:solidFill>
                  <a:schemeClr val="tx1"/>
                </a:solidFill>
              </a:rPr>
              <a:t>, 1991), (Kim and </a:t>
            </a:r>
            <a:r>
              <a:rPr lang="en-US" sz="2200" dirty="0" err="1">
                <a:solidFill>
                  <a:schemeClr val="tx1"/>
                </a:solidFill>
              </a:rPr>
              <a:t>Chronopoulos</a:t>
            </a:r>
            <a:r>
              <a:rPr lang="en-US" sz="2200" dirty="0">
                <a:solidFill>
                  <a:schemeClr val="tx1"/>
                </a:solidFill>
              </a:rPr>
              <a:t>, 1991), (</a:t>
            </a:r>
            <a:r>
              <a:rPr lang="en-US" sz="2200" dirty="0" err="1">
                <a:solidFill>
                  <a:schemeClr val="tx1"/>
                </a:solidFill>
              </a:rPr>
              <a:t>Joubert</a:t>
            </a:r>
            <a:r>
              <a:rPr lang="en-US" sz="2200" dirty="0">
                <a:solidFill>
                  <a:schemeClr val="tx1"/>
                </a:solidFill>
              </a:rPr>
              <a:t> and Carey, 1992), (Bai, Hu, </a:t>
            </a:r>
            <a:r>
              <a:rPr lang="en-US" sz="2200" dirty="0" err="1">
                <a:solidFill>
                  <a:schemeClr val="tx1"/>
                </a:solidFill>
              </a:rPr>
              <a:t>Reichel</a:t>
            </a:r>
            <a:r>
              <a:rPr lang="en-US" sz="2200" dirty="0">
                <a:solidFill>
                  <a:schemeClr val="tx1"/>
                </a:solidFill>
              </a:rPr>
              <a:t>, 1991), (</a:t>
            </a:r>
            <a:r>
              <a:rPr lang="en-US" sz="2200" dirty="0" err="1">
                <a:solidFill>
                  <a:schemeClr val="tx1"/>
                </a:solidFill>
              </a:rPr>
              <a:t>Erhel</a:t>
            </a:r>
            <a:r>
              <a:rPr lang="en-US" sz="2200" dirty="0">
                <a:solidFill>
                  <a:schemeClr val="tx1"/>
                </a:solidFill>
              </a:rPr>
              <a:t>, 1995), </a:t>
            </a:r>
            <a:r>
              <a:rPr lang="en-US" sz="2200" dirty="0" smtClean="0">
                <a:solidFill>
                  <a:schemeClr val="tx1"/>
                </a:solidFill>
              </a:rPr>
              <a:t>GMRES (De </a:t>
            </a:r>
            <a:r>
              <a:rPr lang="en-US" sz="2200" dirty="0" err="1">
                <a:solidFill>
                  <a:schemeClr val="tx1"/>
                </a:solidFill>
              </a:rPr>
              <a:t>Sturler</a:t>
            </a:r>
            <a:r>
              <a:rPr lang="en-US" sz="2200" dirty="0">
                <a:solidFill>
                  <a:schemeClr val="tx1"/>
                </a:solidFill>
              </a:rPr>
              <a:t>, 1991), (De </a:t>
            </a:r>
            <a:r>
              <a:rPr lang="en-US" sz="2200" dirty="0" err="1">
                <a:solidFill>
                  <a:schemeClr val="tx1"/>
                </a:solidFill>
              </a:rPr>
              <a:t>Sturler</a:t>
            </a:r>
            <a:r>
              <a:rPr lang="en-US" sz="2200" dirty="0">
                <a:solidFill>
                  <a:schemeClr val="tx1"/>
                </a:solidFill>
              </a:rPr>
              <a:t> and Van der Vorst, 1995), (Toledo, 1995), (</a:t>
            </a:r>
            <a:r>
              <a:rPr lang="en-US" sz="2200" dirty="0" err="1">
                <a:solidFill>
                  <a:schemeClr val="tx1"/>
                </a:solidFill>
              </a:rPr>
              <a:t>Chronopoulos</a:t>
            </a:r>
            <a:r>
              <a:rPr lang="en-US" sz="2200" dirty="0">
                <a:solidFill>
                  <a:schemeClr val="tx1"/>
                </a:solidFill>
              </a:rPr>
              <a:t> and Kinkaid, 2001), (</a:t>
            </a:r>
            <a:r>
              <a:rPr lang="en-US" sz="2200" dirty="0" err="1">
                <a:solidFill>
                  <a:schemeClr val="tx1"/>
                </a:solidFill>
              </a:rPr>
              <a:t>Hoemmen</a:t>
            </a:r>
            <a:r>
              <a:rPr lang="en-US" sz="2200" dirty="0">
                <a:solidFill>
                  <a:schemeClr val="tx1"/>
                </a:solidFill>
              </a:rPr>
              <a:t>, 2010</a:t>
            </a:r>
            <a:r>
              <a:rPr lang="en-US" sz="2200" dirty="0" smtClean="0">
                <a:solidFill>
                  <a:schemeClr val="tx1"/>
                </a:solidFill>
              </a:rPr>
              <a:t>), (Philippe and </a:t>
            </a:r>
            <a:r>
              <a:rPr lang="en-US" sz="2200" dirty="0" err="1" smtClean="0">
                <a:solidFill>
                  <a:schemeClr val="tx1"/>
                </a:solidFill>
              </a:rPr>
              <a:t>Reichel</a:t>
            </a:r>
            <a:r>
              <a:rPr lang="en-US" sz="2200" dirty="0" smtClean="0">
                <a:solidFill>
                  <a:schemeClr val="tx1"/>
                </a:solidFill>
              </a:rPr>
              <a:t>, 2012), (</a:t>
            </a:r>
            <a:r>
              <a:rPr lang="en-US" sz="2200" dirty="0">
                <a:solidFill>
                  <a:schemeClr val="tx1"/>
                </a:solidFill>
              </a:rPr>
              <a:t>C., Knight, </a:t>
            </a:r>
            <a:r>
              <a:rPr lang="en-US" sz="2200" dirty="0" err="1" smtClean="0">
                <a:solidFill>
                  <a:schemeClr val="tx1"/>
                </a:solidFill>
              </a:rPr>
              <a:t>Demmel</a:t>
            </a:r>
            <a:r>
              <a:rPr lang="en-US" sz="2200" dirty="0" smtClean="0">
                <a:solidFill>
                  <a:schemeClr val="tx1"/>
                </a:solidFill>
              </a:rPr>
              <a:t>, </a:t>
            </a:r>
            <a:r>
              <a:rPr lang="en-US" sz="2200" dirty="0">
                <a:solidFill>
                  <a:schemeClr val="tx1"/>
                </a:solidFill>
              </a:rPr>
              <a:t>2013</a:t>
            </a:r>
            <a:r>
              <a:rPr lang="en-US" sz="2200" dirty="0" smtClean="0">
                <a:solidFill>
                  <a:schemeClr val="tx1"/>
                </a:solidFill>
              </a:rPr>
              <a:t>), (</a:t>
            </a:r>
            <a:r>
              <a:rPr lang="en-US" sz="2200" dirty="0" err="1" smtClean="0">
                <a:solidFill>
                  <a:schemeClr val="tx1"/>
                </a:solidFill>
              </a:rPr>
              <a:t>Feuerriegel</a:t>
            </a:r>
            <a:r>
              <a:rPr lang="en-US" sz="2200" dirty="0" smtClean="0">
                <a:solidFill>
                  <a:schemeClr val="tx1"/>
                </a:solidFill>
              </a:rPr>
              <a:t> and </a:t>
            </a:r>
            <a:r>
              <a:rPr lang="en-US" sz="2200" dirty="0" err="1" smtClean="0">
                <a:solidFill>
                  <a:schemeClr val="tx1"/>
                </a:solidFill>
              </a:rPr>
              <a:t>B</a:t>
            </a:r>
            <a:r>
              <a:rPr lang="en-US" sz="22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ücker</a:t>
            </a:r>
            <a:r>
              <a:rPr lang="en-US" sz="2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, 2013)</a:t>
            </a:r>
            <a:r>
              <a:rPr lang="en-US" sz="2200" dirty="0" smtClean="0">
                <a:solidFill>
                  <a:schemeClr val="tx1"/>
                </a:solidFill>
              </a:rPr>
              <a:t>. </a:t>
            </a:r>
            <a:endParaRPr lang="en-US" sz="2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9871" y="1106562"/>
                <a:ext cx="8980390" cy="118494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200" dirty="0" smtClean="0"/>
                  <a:t>Krylov methods can be reorganized to </a:t>
                </a:r>
                <a:r>
                  <a:rPr lang="en-US" sz="2200" b="1" dirty="0" smtClean="0">
                    <a:solidFill>
                      <a:srgbClr val="0070C0"/>
                    </a:solidFill>
                  </a:rPr>
                  <a:t>reduce communication cost by </a:t>
                </a:r>
                <a14:m>
                  <m:oMath xmlns:m="http://schemas.openxmlformats.org/officeDocument/2006/math">
                    <m:r>
                      <a:rPr lang="en-US" sz="2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b="1" dirty="0">
                    <a:solidFill>
                      <a:srgbClr val="0070C0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200" dirty="0" smtClean="0"/>
                  <a:t>Many CA-KSMs (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 dirty="0" smtClean="0"/>
                  <a:t>-step KSMs) in the literature: </a:t>
                </a:r>
                <a:r>
                  <a:rPr lang="en-US" sz="2200" dirty="0"/>
                  <a:t>CG, GMRES, </a:t>
                </a:r>
                <a:r>
                  <a:rPr lang="en-US" sz="2200" dirty="0" err="1"/>
                  <a:t>Orthomin</a:t>
                </a:r>
                <a:r>
                  <a:rPr lang="en-US" sz="2200" dirty="0"/>
                  <a:t>, MINRES, </a:t>
                </a:r>
                <a:r>
                  <a:rPr lang="en-US" sz="2200" dirty="0" err="1"/>
                  <a:t>Lanczos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Arnoldi</a:t>
                </a:r>
                <a:r>
                  <a:rPr lang="en-US" sz="2200" dirty="0"/>
                  <a:t>, CGS, </a:t>
                </a:r>
                <a:r>
                  <a:rPr lang="en-US" sz="2200" dirty="0" err="1"/>
                  <a:t>Orthodir</a:t>
                </a:r>
                <a:r>
                  <a:rPr lang="en-US" sz="2200" dirty="0"/>
                  <a:t>, BICG, CGS, BICGSTAB, QMR</a:t>
                </a:r>
              </a:p>
              <a:p>
                <a:pPr>
                  <a:lnSpc>
                    <a:spcPts val="2000"/>
                  </a:lnSpc>
                </a:pPr>
                <a:endParaRPr lang="en-US" sz="2000" dirty="0" smtClean="0"/>
              </a:p>
              <a:p>
                <a:pPr lvl="4"/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871" y="1106562"/>
                <a:ext cx="8980390" cy="1184946"/>
              </a:xfrm>
              <a:blipFill rotWithShape="0">
                <a:blip r:embed="rId3"/>
                <a:stretch>
                  <a:fillRect l="-747" t="-3608" b="-13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684" y="339212"/>
            <a:ext cx="7761810" cy="59979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Communication-avoiding CA-KSMs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-21582" y="4999669"/>
                <a:ext cx="9165582" cy="95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000"/>
                  </a:lnSpc>
                </a:pPr>
                <a:r>
                  <a:rPr lang="en-US" sz="2200" dirty="0" smtClean="0"/>
                  <a:t>Reduction in communication can translate to speedups on practical problems</a:t>
                </a:r>
              </a:p>
              <a:p>
                <a:pPr lvl="1">
                  <a:lnSpc>
                    <a:spcPts val="2000"/>
                  </a:lnSpc>
                </a:pPr>
                <a:r>
                  <a:rPr lang="en-US" sz="2200" dirty="0" smtClean="0"/>
                  <a:t>Recent results: </a:t>
                </a:r>
                <a14:m>
                  <m:oMath xmlns:m="http://schemas.openxmlformats.org/officeDocument/2006/math">
                    <m:r>
                      <a:rPr lang="en-US" sz="2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200" b="1" dirty="0" smtClean="0">
                    <a:solidFill>
                      <a:srgbClr val="0070C0"/>
                    </a:solidFill>
                  </a:rPr>
                  <a:t>x speedup </a:t>
                </a:r>
                <a:r>
                  <a:rPr lang="en-US" sz="2200" dirty="0" smtClean="0"/>
                  <a:t>with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200" dirty="0" smtClean="0"/>
                  <a:t> for CA-BICGSTAB in GMG bottom-solve; 2.5x in overall GMG solve (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24,576</m:t>
                    </m:r>
                  </m:oMath>
                </a14:m>
                <a:r>
                  <a:rPr lang="en-US" sz="2200" dirty="0" smtClean="0"/>
                  <a:t> cores,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dirty="0" smtClean="0">
                            <a:latin typeface="Cambria Math" panose="02040503050406030204" pitchFamily="18" charset="0"/>
                          </a:rPr>
                          <m:t>1024</m:t>
                        </m:r>
                      </m:e>
                      <m:sup>
                        <m:r>
                          <a:rPr lang="en-US" sz="220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dirty="0" smtClean="0"/>
                  <a:t> on Cray XE6) (Williams, et al., 2014). </a:t>
                </a:r>
              </a:p>
              <a:p>
                <a:pPr lvl="4"/>
                <a:endParaRPr lang="en-US" sz="2200" dirty="0"/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82" y="4999669"/>
                <a:ext cx="9165582" cy="954222"/>
              </a:xfrm>
              <a:prstGeom prst="rect">
                <a:avLst/>
              </a:prstGeom>
              <a:blipFill rotWithShape="0">
                <a:blip r:embed="rId4"/>
                <a:stretch>
                  <a:fillRect l="-731" t="-12102" r="-598" b="-36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0144"/>
            <a:ext cx="8109284" cy="52425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Benchmark timing </a:t>
            </a:r>
            <a:r>
              <a:rPr lang="en-US" sz="3200" dirty="0"/>
              <a:t>b</a:t>
            </a:r>
            <a:r>
              <a:rPr lang="en-US" sz="3200" dirty="0" smtClean="0"/>
              <a:t>reakdown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0BEEA-CE12-477C-AE21-727D9AF70F8F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124995" y="1007609"/>
                <a:ext cx="8738589" cy="1591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dirty="0" smtClean="0"/>
                  <a:t>Plot: Net time spent on different operations </a:t>
                </a:r>
                <a:r>
                  <a:rPr lang="en-US" sz="2200" smtClean="0"/>
                  <a:t>over one MG </a:t>
                </a:r>
                <a:r>
                  <a:rPr lang="en-US" sz="2200" dirty="0" smtClean="0"/>
                  <a:t>solve using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24,576</m:t>
                    </m:r>
                  </m:oMath>
                </a14:m>
                <a:r>
                  <a:rPr lang="en-US" sz="2200" dirty="0"/>
                  <a:t> cores</a:t>
                </a:r>
                <a:endParaRPr lang="en-US" sz="2200" dirty="0" smtClean="0"/>
              </a:p>
              <a:p>
                <a:r>
                  <a:rPr lang="en-US" sz="2200" dirty="0" smtClean="0"/>
                  <a:t>Hopper </a:t>
                </a:r>
                <a:r>
                  <a:rPr lang="en-US" sz="2200" dirty="0"/>
                  <a:t>at NERSC (Cray XE6),  4  6-core Opteron chips per node, Gemini network, 3D </a:t>
                </a:r>
                <a:r>
                  <a:rPr lang="en-US" sz="2200" dirty="0" smtClean="0"/>
                  <a:t>torus</a:t>
                </a:r>
              </a:p>
              <a:p>
                <a:r>
                  <a:rPr lang="en-US" sz="2200" dirty="0" smtClean="0"/>
                  <a:t>3D Helmholtz equation</a:t>
                </a: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95" y="1007609"/>
                <a:ext cx="8738589" cy="1591084"/>
              </a:xfrm>
              <a:prstGeom prst="rect">
                <a:avLst/>
              </a:prstGeom>
              <a:blipFill rotWithShape="0">
                <a:blip r:embed="rId2"/>
                <a:stretch>
                  <a:fillRect l="-837" t="-2299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23160"/>
            <a:ext cx="4905375" cy="3705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23159"/>
            <a:ext cx="4905375" cy="3705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4995" y="4367067"/>
                <a:ext cx="32657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CS-BICGSTAB with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95" y="4367067"/>
                <a:ext cx="3265715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2243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28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44318" y="3990424"/>
            <a:ext cx="1806232" cy="41563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18992" y="1754915"/>
            <a:ext cx="7056884" cy="442853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3899"/>
            <a:ext cx="7886700" cy="62442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CA-CG overview</a:t>
            </a:r>
            <a:endParaRPr lang="en-US" sz="3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BB9A-AAF4-4F0B-A63D-84DBC2EFC06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118992" y="2823410"/>
            <a:ext cx="7056884" cy="410257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2952" y="958484"/>
                <a:ext cx="8928964" cy="5572489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2600"/>
                  </a:lnSpc>
                  <a:spcBef>
                    <a:spcPts val="0"/>
                  </a:spcBef>
                  <a:buNone/>
                </a:pPr>
                <a:r>
                  <a:rPr lang="en-US" sz="2200" dirty="0" smtClean="0"/>
                  <a:t>Starting at iteration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𝑠𝑘</m:t>
                    </m:r>
                  </m:oMath>
                </a14:m>
                <a:r>
                  <a:rPr lang="en-US" sz="2200" dirty="0" smtClean="0"/>
                  <a:t>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200" dirty="0" smtClean="0"/>
                  <a:t>, it can be shown that to compute the next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smtClean="0"/>
                  <a:t>steps  (iterations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𝑠𝑘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200" dirty="0" smtClean="0"/>
                  <a:t>  where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 dirty="0" smtClean="0"/>
                  <a:t>),</a:t>
                </a:r>
                <a:endParaRPr lang="en-US" sz="2200" dirty="0"/>
              </a:p>
              <a:p>
                <a:pPr marL="0" indent="0" algn="ctr">
                  <a:lnSpc>
                    <a:spcPts val="2600"/>
                  </a:lnSpc>
                  <a:spcBef>
                    <a:spcPts val="800"/>
                  </a:spcBef>
                  <a:spcAft>
                    <a:spcPts val="24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𝑠𝑘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b>
                        </m:sSub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.</a:t>
                </a:r>
                <a:endParaRPr lang="en-US" sz="1400" b="1" dirty="0" smtClean="0">
                  <a:solidFill>
                    <a:srgbClr val="0070C0"/>
                  </a:solidFill>
                </a:endParaRPr>
              </a:p>
              <a:p>
                <a:pPr marL="0" indent="0">
                  <a:lnSpc>
                    <a:spcPts val="2600"/>
                  </a:lnSpc>
                  <a:spcBef>
                    <a:spcPts val="0"/>
                  </a:spcBef>
                  <a:buNone/>
                </a:pPr>
                <a:r>
                  <a:rPr lang="en-US" sz="2200" b="1" dirty="0" smtClean="0">
                    <a:solidFill>
                      <a:srgbClr val="0070C0"/>
                    </a:solidFill>
                  </a:rPr>
                  <a:t>1. Compute basis matrix </a:t>
                </a:r>
                <a:endParaRPr lang="en-US" sz="2200" b="1" i="1" dirty="0" smtClean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ts val="26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d>
                          <m:d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/>
                  <a:t>  </a:t>
                </a:r>
              </a:p>
              <a:p>
                <a:pPr marL="0" indent="0">
                  <a:lnSpc>
                    <a:spcPts val="2600"/>
                  </a:lnSpc>
                  <a:spcBef>
                    <a:spcPts val="0"/>
                  </a:spcBef>
                  <a:buNone/>
                </a:pPr>
                <a:r>
                  <a:rPr lang="en-US" sz="2200" dirty="0" smtClean="0"/>
                  <a:t>of dimension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 smtClean="0"/>
                  <a:t>-by-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m:rPr>
                        <m:nor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r>
                  <a:rPr lang="en-US" sz="2200" dirty="0" smtClean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200" dirty="0" smtClean="0"/>
                  <a:t> is a polynomial of degree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200" dirty="0" smtClean="0"/>
                  <a:t>.</a:t>
                </a:r>
              </a:p>
              <a:p>
                <a:pPr marL="0" indent="0">
                  <a:lnSpc>
                    <a:spcPts val="2600"/>
                  </a:lnSpc>
                  <a:spcBef>
                    <a:spcPts val="0"/>
                  </a:spcBef>
                  <a:buNone/>
                </a:pPr>
                <a:r>
                  <a:rPr lang="en-US" sz="2200" dirty="0" smtClean="0"/>
                  <a:t>This gives the recurrence relation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/>
                  <a:t>, </a:t>
                </a:r>
              </a:p>
              <a:p>
                <a:pPr marL="0" indent="0">
                  <a:lnSpc>
                    <a:spcPts val="2600"/>
                  </a:lnSpc>
                  <a:spcBef>
                    <a:spcPts val="0"/>
                  </a:spcBef>
                  <a:buNone/>
                </a:pPr>
                <a:r>
                  <a:rPr lang="en-US" sz="2200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/>
                  <a:t> is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m:rPr>
                        <m:nor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r>
                  <a:rPr lang="en-US" sz="2200" dirty="0"/>
                  <a:t>-by-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m:rPr>
                        <m:nor/>
                      </m:rPr>
                      <a:rPr lang="en-US" sz="2200" i="0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r>
                  <a:rPr lang="en-US" sz="2200" dirty="0" smtClean="0"/>
                  <a:t> and is 2x2 block diagonal with upper </a:t>
                </a:r>
                <a:r>
                  <a:rPr lang="en-US" sz="2200" dirty="0" err="1" smtClean="0"/>
                  <a:t>Hessenberg</a:t>
                </a:r>
                <a:r>
                  <a:rPr lang="en-US" sz="2200" dirty="0" smtClean="0"/>
                  <a:t> blocks,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ba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 smtClean="0"/>
                  <a:t> with columns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m:rPr>
                        <m:nor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2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m:rPr>
                        <m:nor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200" dirty="0" smtClean="0"/>
                  <a:t> set to 0. </a:t>
                </a:r>
              </a:p>
              <a:p>
                <a:pPr>
                  <a:lnSpc>
                    <a:spcPts val="2600"/>
                  </a:lnSpc>
                  <a:spcBef>
                    <a:spcPts val="0"/>
                  </a:spcBef>
                </a:pPr>
                <a:r>
                  <a:rPr lang="en-US" sz="2200" b="1" dirty="0" smtClean="0">
                    <a:solidFill>
                      <a:srgbClr val="0070C0"/>
                    </a:solidFill>
                  </a:rPr>
                  <a:t>Communication cost:</a:t>
                </a:r>
                <a:r>
                  <a:rPr lang="en-US" sz="2200" dirty="0" smtClean="0"/>
                  <a:t> Same latency cost as </a:t>
                </a:r>
                <a:r>
                  <a:rPr lang="en-US" sz="2200" b="1" dirty="0" smtClean="0">
                    <a:solidFill>
                      <a:srgbClr val="0070C0"/>
                    </a:solidFill>
                  </a:rPr>
                  <a:t>one </a:t>
                </a:r>
                <a:r>
                  <a:rPr lang="en-US" sz="2200" b="1" dirty="0" err="1" smtClean="0">
                    <a:solidFill>
                      <a:srgbClr val="0070C0"/>
                    </a:solidFill>
                  </a:rPr>
                  <a:t>SpMV</a:t>
                </a:r>
                <a:r>
                  <a:rPr lang="en-US" sz="2200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2200" dirty="0" smtClean="0"/>
                  <a:t>using </a:t>
                </a:r>
                <a:r>
                  <a:rPr lang="en-US" sz="2200" b="1" dirty="0" smtClean="0">
                    <a:solidFill>
                      <a:srgbClr val="0070C0"/>
                    </a:solidFill>
                  </a:rPr>
                  <a:t>matrix powers kernel </a:t>
                </a:r>
                <a:r>
                  <a:rPr lang="en-US" sz="2200" dirty="0" smtClean="0"/>
                  <a:t>(e.g., </a:t>
                </a:r>
                <a:r>
                  <a:rPr lang="en-US" sz="2200" dirty="0" err="1" smtClean="0"/>
                  <a:t>Hoemmen</a:t>
                </a:r>
                <a:r>
                  <a:rPr lang="en-US" sz="2200" dirty="0" smtClean="0"/>
                  <a:t> et al., 2007), assuming sufficient </a:t>
                </a:r>
                <a:r>
                  <a:rPr lang="en-US" sz="2200" dirty="0" err="1" smtClean="0"/>
                  <a:t>sparsity</a:t>
                </a:r>
                <a:r>
                  <a:rPr lang="en-US" sz="2200" dirty="0" smtClean="0"/>
                  <a:t> structure (low diameter)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952" y="958484"/>
                <a:ext cx="8928964" cy="5572489"/>
              </a:xfrm>
              <a:blipFill rotWithShape="0">
                <a:blip r:embed="rId2"/>
                <a:stretch>
                  <a:fillRect l="-887" t="-875" r="-1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281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9313" y="1028802"/>
                <a:ext cx="5503761" cy="274833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000" dirty="0" smtClean="0"/>
                  <a:t>Avoids communication:</a:t>
                </a:r>
              </a:p>
              <a:p>
                <a:r>
                  <a:rPr lang="en-US" sz="2000" dirty="0"/>
                  <a:t>I</a:t>
                </a:r>
                <a:r>
                  <a:rPr lang="en-US" sz="2000" dirty="0" smtClean="0"/>
                  <a:t>n serial, by exploiting temporal locality:</a:t>
                </a:r>
              </a:p>
              <a:p>
                <a:pPr marL="685800" lvl="1"/>
                <a:r>
                  <a:rPr lang="en-US" sz="2000" dirty="0" smtClean="0"/>
                  <a:t>Reading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 smtClean="0"/>
                  <a:t>, reading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i="1" baseline="30000" dirty="0" err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endParaRPr lang="en-US" sz="2000" dirty="0"/>
              </a:p>
              <a:p>
                <a:pPr marL="285750"/>
                <a:r>
                  <a:rPr lang="en-US" sz="2000" dirty="0" smtClean="0"/>
                  <a:t>In parallel, by doing only 1 ‘expand’ phase (instead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 smtClean="0"/>
                  <a:t>).</a:t>
                </a:r>
              </a:p>
              <a:p>
                <a:pPr marL="285750"/>
                <a:r>
                  <a:rPr lang="en-US" sz="2000" dirty="0" smtClean="0"/>
                  <a:t>Requires sufficiently low ‘surface-to-volume’ ratio</a:t>
                </a:r>
                <a:endParaRPr lang="en-US" sz="2000" dirty="0"/>
              </a:p>
              <a:p>
                <a:pPr marL="57150" indent="0">
                  <a:buNone/>
                </a:pPr>
                <a:endParaRPr lang="en-US" sz="500" dirty="0" smtClean="0"/>
              </a:p>
              <a:p>
                <a:pPr marL="57150" indent="0">
                  <a:buNone/>
                </a:pPr>
                <a:r>
                  <a:rPr lang="en-US" sz="2000" dirty="0" err="1" smtClean="0"/>
                  <a:t>Tridiagonal</a:t>
                </a:r>
                <a:r>
                  <a:rPr lang="en-US" sz="2000" dirty="0" smtClean="0"/>
                  <a:t> Example: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313" y="1028802"/>
                <a:ext cx="5503761" cy="2748337"/>
              </a:xfrm>
              <a:blipFill rotWithShape="0">
                <a:blip r:embed="rId3"/>
                <a:stretch>
                  <a:fillRect l="-1107" t="-2439" b="-15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76463" y="287172"/>
            <a:ext cx="8550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matrix powers </a:t>
            </a:r>
            <a:r>
              <a:rPr lang="en-US" sz="3600" dirty="0" err="1" smtClean="0"/>
              <a:t>kernel</a:t>
            </a:r>
            <a:r>
              <a:rPr lang="en-US" sz="3600" dirty="0" err="1" smtClean="0">
                <a:solidFill>
                  <a:schemeClr val="bg1"/>
                </a:solidFill>
              </a:rPr>
              <a:t>e</a:t>
            </a:r>
            <a:r>
              <a:rPr lang="en-US" sz="3600" dirty="0" smtClean="0">
                <a:solidFill>
                  <a:schemeClr val="bg1"/>
                </a:solidFill>
              </a:rPr>
              <a:t> Matrix Powers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246860" y="6492875"/>
            <a:ext cx="2133600" cy="365125"/>
          </a:xfrm>
        </p:spPr>
        <p:txBody>
          <a:bodyPr/>
          <a:lstStyle/>
          <a:p>
            <a:fld id="{47DCD660-3A1C-4CD4-ACC3-D4FAF3C3044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035" y="5189939"/>
            <a:ext cx="6769041" cy="105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098" y="4123139"/>
            <a:ext cx="6705600" cy="103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7307262" y="4432883"/>
            <a:ext cx="121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Sequential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Parallel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71150" y="4046939"/>
            <a:ext cx="3048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35" y="4097013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 dirty="0" smtClean="0"/>
              <a:t>A</a:t>
            </a:r>
            <a:r>
              <a:rPr lang="en-US" sz="1500" i="1" baseline="30000" dirty="0" smtClean="0"/>
              <a:t>3</a:t>
            </a:r>
            <a:r>
              <a:rPr lang="en-US" sz="1500" i="1" dirty="0" smtClean="0"/>
              <a:t>v</a:t>
            </a:r>
          </a:p>
          <a:p>
            <a:pPr algn="r"/>
            <a:r>
              <a:rPr lang="en-US" sz="1500" i="1" dirty="0" smtClean="0"/>
              <a:t>A</a:t>
            </a:r>
            <a:r>
              <a:rPr lang="en-US" sz="1500" i="1" baseline="30000" dirty="0" smtClean="0"/>
              <a:t>2</a:t>
            </a:r>
            <a:r>
              <a:rPr lang="en-US" sz="1500" i="1" dirty="0" smtClean="0"/>
              <a:t>v</a:t>
            </a:r>
          </a:p>
          <a:p>
            <a:pPr algn="r"/>
            <a:r>
              <a:rPr lang="en-US" sz="1500" i="1" dirty="0" smtClean="0"/>
              <a:t>Av</a:t>
            </a:r>
          </a:p>
          <a:p>
            <a:pPr algn="r"/>
            <a:r>
              <a:rPr lang="en-US" sz="1500" i="1" dirty="0" smtClean="0"/>
              <a:t>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5" y="5189939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 dirty="0" smtClean="0"/>
              <a:t>A</a:t>
            </a:r>
            <a:r>
              <a:rPr lang="en-US" sz="1500" i="1" baseline="30000" dirty="0" smtClean="0"/>
              <a:t>3</a:t>
            </a:r>
            <a:r>
              <a:rPr lang="en-US" sz="1500" i="1" dirty="0" smtClean="0"/>
              <a:t>v</a:t>
            </a:r>
          </a:p>
          <a:p>
            <a:pPr algn="r"/>
            <a:r>
              <a:rPr lang="en-US" sz="1500" i="1" dirty="0" smtClean="0"/>
              <a:t>A</a:t>
            </a:r>
            <a:r>
              <a:rPr lang="en-US" sz="1500" i="1" baseline="30000" dirty="0" smtClean="0"/>
              <a:t>2</a:t>
            </a:r>
            <a:r>
              <a:rPr lang="en-US" sz="1500" i="1" dirty="0" smtClean="0"/>
              <a:t>v</a:t>
            </a:r>
          </a:p>
          <a:p>
            <a:pPr algn="r"/>
            <a:r>
              <a:rPr lang="en-US" sz="1500" i="1" dirty="0" smtClean="0"/>
              <a:t>Av</a:t>
            </a:r>
          </a:p>
          <a:p>
            <a:pPr algn="r"/>
            <a:r>
              <a:rPr lang="en-US" sz="1500" i="1" dirty="0" smtClean="0"/>
              <a:t>v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860" y="959629"/>
            <a:ext cx="2279602" cy="19732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523667" y="2969721"/>
            <a:ext cx="26203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black </a:t>
            </a:r>
            <a:r>
              <a:rPr lang="en-US" sz="1600" dirty="0" smtClean="0"/>
              <a:t>= local elements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red</a:t>
            </a:r>
            <a:r>
              <a:rPr lang="en-US" sz="1600" dirty="0" smtClean="0"/>
              <a:t> = 1-level dependencies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green</a:t>
            </a:r>
            <a:r>
              <a:rPr lang="en-US" sz="1600" dirty="0" smtClean="0"/>
              <a:t> = 2-level dependencies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blue</a:t>
            </a:r>
            <a:r>
              <a:rPr lang="en-US" sz="1600" dirty="0" smtClean="0"/>
              <a:t> = 3-level dependencies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35508" y="3204153"/>
            <a:ext cx="1849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Also works for general graphs!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233117" y="2704322"/>
            <a:ext cx="456440" cy="534236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76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3627</TotalTime>
  <Words>2486</Words>
  <Application>Microsoft Office PowerPoint</Application>
  <PresentationFormat>On-screen Show (4:3)</PresentationFormat>
  <Paragraphs>570</Paragraphs>
  <Slides>46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Courier</vt:lpstr>
      <vt:lpstr>Symbol</vt:lpstr>
      <vt:lpstr>Times</vt:lpstr>
      <vt:lpstr>Times New Roman</vt:lpstr>
      <vt:lpstr>Office Theme</vt:lpstr>
      <vt:lpstr>Communication-avoiding  Krylov subspace methods in finite precision</vt:lpstr>
      <vt:lpstr>PowerPoint Presentation</vt:lpstr>
      <vt:lpstr>What is communication?</vt:lpstr>
      <vt:lpstr>Communication bottleneck in KSMs</vt:lpstr>
      <vt:lpstr>Example: Classical conjugate gradient (CG)</vt:lpstr>
      <vt:lpstr>Communication-avoiding CA-KSMs</vt:lpstr>
      <vt:lpstr>Benchmark timing breakdown</vt:lpstr>
      <vt:lpstr>CA-CG overview</vt:lpstr>
      <vt:lpstr>PowerPoint Presentation</vt:lpstr>
      <vt:lpstr>CA-CG overview</vt:lpstr>
      <vt:lpstr>PowerPoint Presentation</vt:lpstr>
      <vt:lpstr>Krylov methods in finite precision</vt:lpstr>
      <vt:lpstr>CA-Krylov methods in finite precision</vt:lpstr>
      <vt:lpstr>This raises the questions…</vt:lpstr>
      <vt:lpstr>This raises the questions…</vt:lpstr>
      <vt:lpstr>Maximum attainable accuracy of CG</vt:lpstr>
      <vt:lpstr>PowerPoint Presentation</vt:lpstr>
      <vt:lpstr>PowerPoint Presentation</vt:lpstr>
      <vt:lpstr>Residual replacement strategy for CG</vt:lpstr>
      <vt:lpstr>Residual replacement condition for CG</vt:lpstr>
      <vt:lpstr>Residual replacement condition for CG</vt:lpstr>
      <vt:lpstr>Residual replacement strategy for CG</vt:lpstr>
      <vt:lpstr>Sources of roundoff error in CA-CG</vt:lpstr>
      <vt:lpstr>Maximum attainable accuracy of CA-CG</vt:lpstr>
      <vt:lpstr>A computable bound</vt:lpstr>
      <vt:lpstr>Residual replacement for CA-CG</vt:lpstr>
      <vt:lpstr>PowerPoint Presentation</vt:lpstr>
      <vt:lpstr>PowerPoint Presentation</vt:lpstr>
      <vt:lpstr>consph8, FEM/Spheres (from UFSMC) n=8.3⋅〖10〗^4, nnz=6.0⋅〖10〗^6, κ(A)=9.7⋅〖10〗^3, ‖A‖=9.7</vt:lpstr>
      <vt:lpstr>xenon1, materials (from UFSMC) n=4.9⋅〖10〗^4, nnz=1.2⋅〖10〗^6, κ(A)=3.3⋅〖10〗^4, ‖A‖=3.2</vt:lpstr>
      <vt:lpstr>Preconditioning for CA-KSMs</vt:lpstr>
      <vt:lpstr>Deflated CA-CG, model problem</vt:lpstr>
      <vt:lpstr>Eigenvalue problems: CA-Lanczos</vt:lpstr>
      <vt:lpstr>Eigenvalue problems: CA-Lanczos</vt:lpstr>
      <vt:lpstr>Paige’s Lanczos convergence analysis</vt:lpstr>
      <vt:lpstr>CA-Lanczos convergence analysis</vt:lpstr>
      <vt:lpstr>The amplification term</vt:lpstr>
      <vt:lpstr>Local Rounding Errors, Classical Lanczos</vt:lpstr>
      <vt:lpstr>Local Rounding Errors, CA-Lanczos, monomial basis, s=8</vt:lpstr>
      <vt:lpstr>Local Rounding Errors, CA-Lanczos, Newton basis, s=8</vt:lpstr>
      <vt:lpstr>Local Rounding Errors, CA-Lanczos, Chebyshev basis, s=8</vt:lpstr>
      <vt:lpstr>Paige’s results for classical Lanczos</vt:lpstr>
      <vt:lpstr>Results for CA-Lanczos</vt:lpstr>
      <vt:lpstr>Ideas based on CA-Lanczos analysis</vt:lpstr>
      <vt:lpstr>Summary</vt:lpstr>
      <vt:lpstr>Thank you! contact: erin@cs.berkeley.edu http://www.cs.berkeley.edu/~ecc2z/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Communication-Avoiding  Krylov Subspace Methods  in Finite Precision</dc:title>
  <dc:creator>local_admin</dc:creator>
  <cp:lastModifiedBy>local_admin</cp:lastModifiedBy>
  <cp:revision>396</cp:revision>
  <dcterms:created xsi:type="dcterms:W3CDTF">2014-05-26T19:14:10Z</dcterms:created>
  <dcterms:modified xsi:type="dcterms:W3CDTF">2014-12-10T18:31:44Z</dcterms:modified>
</cp:coreProperties>
</file>