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94" r:id="rId2"/>
    <p:sldId id="293" r:id="rId3"/>
    <p:sldId id="256" r:id="rId4"/>
    <p:sldId id="296" r:id="rId5"/>
    <p:sldId id="297" r:id="rId6"/>
    <p:sldId id="300" r:id="rId7"/>
    <p:sldId id="298" r:id="rId8"/>
    <p:sldId id="301" r:id="rId9"/>
    <p:sldId id="306" r:id="rId10"/>
    <p:sldId id="303" r:id="rId11"/>
    <p:sldId id="311" r:id="rId12"/>
    <p:sldId id="312" r:id="rId13"/>
    <p:sldId id="302" r:id="rId14"/>
    <p:sldId id="308" r:id="rId15"/>
    <p:sldId id="329" r:id="rId16"/>
    <p:sldId id="331" r:id="rId17"/>
    <p:sldId id="313" r:id="rId18"/>
    <p:sldId id="314" r:id="rId19"/>
    <p:sldId id="315" r:id="rId20"/>
    <p:sldId id="316" r:id="rId21"/>
    <p:sldId id="318" r:id="rId22"/>
    <p:sldId id="324" r:id="rId23"/>
    <p:sldId id="325" r:id="rId24"/>
    <p:sldId id="310" r:id="rId25"/>
    <p:sldId id="326" r:id="rId26"/>
    <p:sldId id="327" r:id="rId27"/>
    <p:sldId id="299" r:id="rId28"/>
    <p:sldId id="32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65A9D9"/>
    <a:srgbClr val="FF6666"/>
    <a:srgbClr val="6666FF"/>
    <a:srgbClr val="0000FF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9" autoAdjust="0"/>
    <p:restoredTop sz="93348" autoAdjust="0"/>
  </p:normalViewPr>
  <p:slideViewPr>
    <p:cSldViewPr snapToGrid="0">
      <p:cViewPr varScale="1">
        <p:scale>
          <a:sx n="92" d="100"/>
          <a:sy n="92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10EF8-8ED2-4F44-B534-C42692CC6B86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15C7E-1D24-443A-AB81-5B91D36F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0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15C7E-1D24-443A-AB81-5B91D36FA8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23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15C7E-1D24-443A-AB81-5B91D36FA8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57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Also, data movement will cost more than flops (even on the chip). Limited amounts of memory and low memory/flop ratios will make processing virtually free. In fact, the amount of memory is relatively decreasing, scaling far worse than computation. This is a challenge that’s not being addressed and it’s not going to get less expensive by 2018.”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-Horst Simon, Interview with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HPCWire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May 15,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322EE-F997-46FD-AA53-0117DAC225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46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15C7E-1D24-443A-AB81-5B91D36FA8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26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4096 processes, each process is 6 way multithreaded</a:t>
            </a:r>
          </a:p>
          <a:p>
            <a:r>
              <a:rPr lang="en-US" dirty="0" smtClean="0"/>
              <a:t>Hopper</a:t>
            </a:r>
            <a:r>
              <a:rPr lang="en-US" baseline="0" dirty="0" smtClean="0"/>
              <a:t> is a Cray XE6</a:t>
            </a:r>
          </a:p>
          <a:p>
            <a:r>
              <a:rPr lang="en-US" baseline="0" dirty="0" smtClean="0"/>
              <a:t>Mention also many other approaches which give speedups, like pipelined </a:t>
            </a:r>
            <a:r>
              <a:rPr lang="en-US" baseline="0" dirty="0" err="1" smtClean="0"/>
              <a:t>Krylov</a:t>
            </a:r>
            <a:r>
              <a:rPr lang="en-US" baseline="0" dirty="0" smtClean="0"/>
              <a:t>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67BB3-AE6B-4152-97B1-2DA1EE8AAB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18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shown for both pipelined and s-step methods that</a:t>
            </a:r>
            <a:r>
              <a:rPr lang="en-US" baseline="0" dirty="0" smtClean="0"/>
              <a:t> can attain faster time/iteration for practical problems</a:t>
            </a:r>
          </a:p>
          <a:p>
            <a:r>
              <a:rPr lang="en-US" baseline="0" dirty="0" smtClean="0"/>
              <a:t>but this is not the whole story</a:t>
            </a:r>
          </a:p>
          <a:p>
            <a:r>
              <a:rPr lang="en-US" baseline="0" dirty="0" smtClean="0"/>
              <a:t>to optimize the total runtime, we must consider both time/iteration and number of iterations (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convergence rate)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15C7E-1D24-443A-AB81-5B91D36FA8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72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200" dirty="0" smtClean="0">
                <a:cs typeface="Arial"/>
              </a:rPr>
              <a:t>Up to </a:t>
            </a:r>
            <a:r>
              <a:rPr lang="en-US" sz="1200" b="1" dirty="0" smtClean="0">
                <a:cs typeface="Arial"/>
              </a:rPr>
              <a:t>12x</a:t>
            </a:r>
            <a:r>
              <a:rPr lang="en-US" sz="1200" dirty="0" smtClean="0">
                <a:cs typeface="Arial"/>
              </a:rPr>
              <a:t> faster for 2.5D </a:t>
            </a:r>
            <a:r>
              <a:rPr lang="en-US" sz="1200" dirty="0" err="1" smtClean="0">
                <a:cs typeface="Arial"/>
              </a:rPr>
              <a:t>matmul</a:t>
            </a:r>
            <a:r>
              <a:rPr lang="en-US" sz="1200" dirty="0" smtClean="0">
                <a:cs typeface="Arial"/>
              </a:rPr>
              <a:t> on 64K core IBM BG/P (</a:t>
            </a:r>
            <a:r>
              <a:rPr lang="en-US" sz="1200" dirty="0" err="1" smtClean="0">
                <a:cs typeface="Arial"/>
              </a:rPr>
              <a:t>Solomonik</a:t>
            </a:r>
            <a:r>
              <a:rPr lang="en-US" sz="1200" dirty="0" smtClean="0">
                <a:cs typeface="Arial"/>
              </a:rPr>
              <a:t>, </a:t>
            </a:r>
            <a:r>
              <a:rPr lang="en-US" sz="1200" dirty="0" err="1" smtClean="0">
                <a:cs typeface="Arial"/>
              </a:rPr>
              <a:t>Demmel</a:t>
            </a:r>
            <a:r>
              <a:rPr lang="en-US" sz="1200" dirty="0" smtClean="0">
                <a:cs typeface="Arial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1200" dirty="0" smtClean="0">
                <a:cs typeface="Arial"/>
              </a:rPr>
              <a:t>Up to</a:t>
            </a:r>
            <a:r>
              <a:rPr lang="en-US" sz="1200" b="1" dirty="0" smtClean="0">
                <a:cs typeface="Arial"/>
              </a:rPr>
              <a:t> 3x </a:t>
            </a:r>
            <a:r>
              <a:rPr lang="en-US" sz="1200" dirty="0" smtClean="0">
                <a:cs typeface="Arial"/>
              </a:rPr>
              <a:t>faster for tensor contractions on 2K core Cray XE/6 </a:t>
            </a:r>
          </a:p>
          <a:p>
            <a:pPr>
              <a:lnSpc>
                <a:spcPct val="100000"/>
              </a:lnSpc>
            </a:pPr>
            <a:r>
              <a:rPr lang="en-US" sz="1200" dirty="0" smtClean="0">
                <a:cs typeface="Arial"/>
              </a:rPr>
              <a:t>Up to </a:t>
            </a:r>
            <a:r>
              <a:rPr lang="en-US" sz="1200" b="1" dirty="0" smtClean="0">
                <a:cs typeface="Arial"/>
              </a:rPr>
              <a:t>6.2x</a:t>
            </a:r>
            <a:r>
              <a:rPr lang="en-US" sz="1200" dirty="0" smtClean="0">
                <a:cs typeface="Arial"/>
              </a:rPr>
              <a:t> faster for All-Pairs-Shortest-Path on 24K core Cray CE6</a:t>
            </a:r>
          </a:p>
          <a:p>
            <a:pPr>
              <a:lnSpc>
                <a:spcPct val="100000"/>
              </a:lnSpc>
            </a:pPr>
            <a:r>
              <a:rPr lang="en-US" sz="1200" dirty="0" smtClean="0">
                <a:cs typeface="Arial"/>
              </a:rPr>
              <a:t>Up to </a:t>
            </a:r>
            <a:r>
              <a:rPr lang="en-US" sz="1200" b="1" dirty="0" smtClean="0">
                <a:cs typeface="Arial"/>
              </a:rPr>
              <a:t>2.1x</a:t>
            </a:r>
            <a:r>
              <a:rPr lang="en-US" sz="1200" dirty="0" smtClean="0">
                <a:cs typeface="Arial"/>
              </a:rPr>
              <a:t> faster for 2.5D LU on 64K core IBM BG/P</a:t>
            </a:r>
          </a:p>
          <a:p>
            <a:pPr>
              <a:lnSpc>
                <a:spcPct val="100000"/>
              </a:lnSpc>
            </a:pPr>
            <a:r>
              <a:rPr lang="en-US" sz="1200" dirty="0" smtClean="0">
                <a:cs typeface="Arial"/>
              </a:rPr>
              <a:t>Up to </a:t>
            </a:r>
            <a:r>
              <a:rPr lang="en-US" sz="1200" b="1" dirty="0" smtClean="0">
                <a:cs typeface="Arial"/>
              </a:rPr>
              <a:t>11.8x</a:t>
            </a:r>
            <a:r>
              <a:rPr lang="en-US" sz="1200" dirty="0" smtClean="0">
                <a:cs typeface="Arial"/>
              </a:rPr>
              <a:t> faster for direct N-body on 32K core IBM BG/P</a:t>
            </a:r>
          </a:p>
          <a:p>
            <a:pPr>
              <a:lnSpc>
                <a:spcPct val="100000"/>
              </a:lnSpc>
            </a:pPr>
            <a:r>
              <a:rPr lang="en-US" sz="1200" dirty="0" smtClean="0">
                <a:cs typeface="Arial"/>
              </a:rPr>
              <a:t>Up to </a:t>
            </a:r>
            <a:r>
              <a:rPr lang="en-US" sz="1200" b="1" dirty="0" smtClean="0">
                <a:cs typeface="Arial"/>
              </a:rPr>
              <a:t>13x</a:t>
            </a:r>
            <a:r>
              <a:rPr lang="en-US" sz="1200" dirty="0" smtClean="0">
                <a:cs typeface="Arial"/>
              </a:rPr>
              <a:t> faster for Tall Skinny QR on Tesla C2050 Fermi NVIDIA GPU</a:t>
            </a:r>
          </a:p>
          <a:p>
            <a:pPr>
              <a:lnSpc>
                <a:spcPct val="100000"/>
              </a:lnSpc>
            </a:pPr>
            <a:r>
              <a:rPr lang="en-US" sz="1200" dirty="0" smtClean="0">
                <a:cs typeface="Arial"/>
              </a:rPr>
              <a:t>Up to </a:t>
            </a:r>
            <a:r>
              <a:rPr lang="en-US" sz="1200" b="1" dirty="0" smtClean="0">
                <a:cs typeface="Arial"/>
              </a:rPr>
              <a:t>6.7x</a:t>
            </a:r>
            <a:r>
              <a:rPr lang="en-US" sz="1200" dirty="0" smtClean="0">
                <a:cs typeface="Arial"/>
              </a:rPr>
              <a:t> faster for </a:t>
            </a:r>
            <a:r>
              <a:rPr lang="en-US" sz="1200" dirty="0" err="1" smtClean="0">
                <a:cs typeface="Arial"/>
              </a:rPr>
              <a:t>symeig</a:t>
            </a:r>
            <a:r>
              <a:rPr lang="en-US" sz="1200" dirty="0" smtClean="0">
                <a:cs typeface="Arial"/>
              </a:rPr>
              <a:t>(band A) on 10 core Intel </a:t>
            </a:r>
            <a:r>
              <a:rPr lang="en-US" sz="1200" dirty="0" err="1" smtClean="0">
                <a:cs typeface="Arial"/>
              </a:rPr>
              <a:t>Westmere</a:t>
            </a:r>
            <a:endParaRPr lang="en-US" sz="1200" dirty="0" smtClean="0"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1200" dirty="0" smtClean="0">
                <a:cs typeface="Arial"/>
              </a:rPr>
              <a:t>Up to </a:t>
            </a:r>
            <a:r>
              <a:rPr lang="en-US" sz="1200" b="1" dirty="0" smtClean="0">
                <a:cs typeface="Arial"/>
              </a:rPr>
              <a:t>2x</a:t>
            </a:r>
            <a:r>
              <a:rPr lang="en-US" sz="1200" dirty="0" smtClean="0">
                <a:cs typeface="Arial"/>
              </a:rPr>
              <a:t> faster for 2.5D </a:t>
            </a:r>
            <a:r>
              <a:rPr lang="en-US" sz="1200" dirty="0" err="1" smtClean="0">
                <a:cs typeface="Arial"/>
              </a:rPr>
              <a:t>Strassen</a:t>
            </a:r>
            <a:r>
              <a:rPr lang="en-US" sz="1200" dirty="0" smtClean="0">
                <a:cs typeface="Arial"/>
              </a:rPr>
              <a:t> on 38K core Cray XT4</a:t>
            </a:r>
          </a:p>
          <a:p>
            <a:pPr>
              <a:lnSpc>
                <a:spcPct val="100000"/>
              </a:lnSpc>
            </a:pPr>
            <a:r>
              <a:rPr lang="en-US" sz="1200" dirty="0" smtClean="0">
                <a:cs typeface="Arial"/>
              </a:rPr>
              <a:t>Up to </a:t>
            </a:r>
            <a:r>
              <a:rPr lang="en-US" sz="1200" b="1" dirty="0" smtClean="0">
                <a:cs typeface="Arial"/>
              </a:rPr>
              <a:t>4.2x</a:t>
            </a:r>
            <a:r>
              <a:rPr lang="en-US" sz="1200" dirty="0" smtClean="0">
                <a:cs typeface="Arial"/>
              </a:rPr>
              <a:t> faster for </a:t>
            </a:r>
            <a:r>
              <a:rPr lang="en-US" sz="1200" dirty="0" err="1" smtClean="0">
                <a:cs typeface="Arial"/>
              </a:rPr>
              <a:t>MiniGMG</a:t>
            </a:r>
            <a:r>
              <a:rPr lang="en-US" sz="1200" dirty="0" smtClean="0">
                <a:cs typeface="Arial"/>
              </a:rPr>
              <a:t> benchmark bottom solver, using CA-BICGSTAB (</a:t>
            </a:r>
            <a:r>
              <a:rPr lang="en-US" sz="1200" b="1" dirty="0" smtClean="0">
                <a:cs typeface="Arial"/>
              </a:rPr>
              <a:t>2.5x</a:t>
            </a:r>
            <a:r>
              <a:rPr lang="en-US" sz="1200" dirty="0" smtClean="0">
                <a:cs typeface="Arial"/>
              </a:rPr>
              <a:t> for overall solve), </a:t>
            </a:r>
            <a:r>
              <a:rPr lang="en-US" sz="1200" b="1" dirty="0" smtClean="0">
                <a:solidFill>
                  <a:schemeClr val="tx1"/>
                </a:solidFill>
                <a:cs typeface="Arial"/>
              </a:rPr>
              <a:t>2.5x</a:t>
            </a:r>
            <a:r>
              <a:rPr lang="en-US" sz="1200" dirty="0" smtClean="0">
                <a:solidFill>
                  <a:schemeClr val="tx1"/>
                </a:solidFill>
                <a:cs typeface="Arial"/>
              </a:rPr>
              <a:t> / </a:t>
            </a:r>
            <a:r>
              <a:rPr lang="en-US" sz="1200" b="1" dirty="0" smtClean="0">
                <a:solidFill>
                  <a:schemeClr val="tx1"/>
                </a:solidFill>
                <a:cs typeface="Arial"/>
              </a:rPr>
              <a:t>1.5x</a:t>
            </a:r>
            <a:r>
              <a:rPr lang="en-US" sz="1200" dirty="0" smtClean="0">
                <a:solidFill>
                  <a:schemeClr val="tx1"/>
                </a:solidFill>
                <a:cs typeface="Arial"/>
              </a:rPr>
              <a:t> for combustion simulation code (Williams et al, 2014)</a:t>
            </a:r>
          </a:p>
          <a:p>
            <a:pPr>
              <a:lnSpc>
                <a:spcPct val="100000"/>
              </a:lnSpc>
            </a:pPr>
            <a:r>
              <a:rPr lang="en-US" sz="1200" dirty="0" smtClean="0">
                <a:cs typeface="Arial"/>
              </a:rPr>
              <a:t>Up to </a:t>
            </a:r>
            <a:r>
              <a:rPr lang="en-US" sz="1200" b="1" dirty="0" smtClean="0">
                <a:cs typeface="Arial"/>
              </a:rPr>
              <a:t>42x</a:t>
            </a:r>
            <a:r>
              <a:rPr lang="en-US" sz="1200" dirty="0" smtClean="0">
                <a:cs typeface="Arial"/>
              </a:rPr>
              <a:t> for Parallel Direct 3-Body (</a:t>
            </a:r>
            <a:r>
              <a:rPr lang="en-US" sz="1200" dirty="0" err="1" smtClean="0">
                <a:cs typeface="Arial"/>
              </a:rPr>
              <a:t>Koanantakool</a:t>
            </a:r>
            <a:r>
              <a:rPr lang="en-US" sz="1200" dirty="0" smtClean="0">
                <a:cs typeface="Arial"/>
              </a:rPr>
              <a:t> and </a:t>
            </a:r>
            <a:r>
              <a:rPr lang="en-US" sz="1200" dirty="0" err="1" smtClean="0">
                <a:cs typeface="Arial"/>
              </a:rPr>
              <a:t>Yelick</a:t>
            </a:r>
            <a:r>
              <a:rPr lang="en-US" sz="1200" dirty="0" smtClean="0">
                <a:cs typeface="Arial"/>
              </a:rPr>
              <a:t>, 2014)</a:t>
            </a:r>
            <a:endParaRPr lang="en-US" sz="1200" dirty="0" smtClean="0">
              <a:solidFill>
                <a:schemeClr val="tx1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1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5986-651C-40EA-9525-86060B9E74AB}" type="datetime1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D2AE-CC46-4E4B-8E25-B5C97664F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1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9300-EAF3-490A-A8B1-91A38C850CA4}" type="datetime1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D2AE-CC46-4E4B-8E25-B5C97664F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0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50FA-D333-4C39-AA5E-B3AA083CD685}" type="datetime1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D2AE-CC46-4E4B-8E25-B5C97664F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9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750626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6" y="163773"/>
            <a:ext cx="8283338" cy="53226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914399"/>
            <a:ext cx="8516203" cy="5262564"/>
          </a:xfrm>
        </p:spPr>
        <p:txBody>
          <a:bodyPr/>
          <a:lstStyle>
            <a:lvl1pPr>
              <a:defRPr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>
              <a:defRPr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2pPr>
            <a:lvl3pPr>
              <a:defRPr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3pPr>
            <a:lvl4pPr>
              <a:defRPr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4pPr>
            <a:lvl5pPr>
              <a:defRPr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1FC6-EFFD-4FDC-A2AF-F2F3BF847E18}" type="datetime1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0836" y="6368802"/>
            <a:ext cx="2057400" cy="365125"/>
          </a:xfrm>
        </p:spPr>
        <p:txBody>
          <a:bodyPr/>
          <a:lstStyle/>
          <a:p>
            <a:fld id="{DC1CD2AE-CC46-4E4B-8E25-B5C97664F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88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C398-7ADC-40E0-9D22-BAE7A708F176}" type="datetime1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D2AE-CC46-4E4B-8E25-B5C97664F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4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C8D5-3233-4456-BDA4-E35C8BF4611B}" type="datetime1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D2AE-CC46-4E4B-8E25-B5C97664F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4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39C5-AC96-41D2-89F3-886A1EDE1377}" type="datetime1">
              <a:rPr lang="en-US" smtClean="0"/>
              <a:t>7/13/2017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D2AE-CC46-4E4B-8E25-B5C97664F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86182-565E-4F97-90BF-96C001F85ADC}" type="datetime1">
              <a:rPr lang="en-US" smtClean="0"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D2AE-CC46-4E4B-8E25-B5C97664F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5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3DD9-72F0-42B3-A38D-BDE9157FE35F}" type="datetime1">
              <a:rPr lang="en-US" smtClean="0"/>
              <a:t>7/13/2017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D2AE-CC46-4E4B-8E25-B5C97664F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9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385B-7A1E-41C6-9BC7-5262A4096500}" type="datetime1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D2AE-CC46-4E4B-8E25-B5C97664F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0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1F55-0AD6-4775-BCCB-C139B86BE703}" type="datetime1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D2AE-CC46-4E4B-8E25-B5C97664F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0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23A1F-5721-4E36-9C97-57B5AE361867}" type="datetime1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CD2AE-CC46-4E4B-8E25-B5C97664F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2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17" Type="http://schemas.openxmlformats.org/officeDocument/2006/relationships/image" Target="../media/image44.emf"/><Relationship Id="rId2" Type="http://schemas.openxmlformats.org/officeDocument/2006/relationships/image" Target="../media/image29.emf"/><Relationship Id="rId16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5" Type="http://schemas.openxmlformats.org/officeDocument/2006/relationships/image" Target="../media/image4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Relationship Id="rId14" Type="http://schemas.openxmlformats.org/officeDocument/2006/relationships/image" Target="../media/image4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12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5.png"/><Relationship Id="rId5" Type="http://schemas.openxmlformats.org/officeDocument/2006/relationships/image" Target="../media/image210.png"/><Relationship Id="rId10" Type="http://schemas.openxmlformats.org/officeDocument/2006/relationships/image" Target="../media/image613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bebop.cs.berkeley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6" y="0"/>
            <a:ext cx="8833610" cy="89966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MS76: Communication-Avoiding </a:t>
            </a:r>
            <a:r>
              <a:rPr lang="en-US" sz="2800" b="1" dirty="0"/>
              <a:t>Algorithms - Part I of </a:t>
            </a:r>
            <a:r>
              <a:rPr lang="en-US" sz="2800" b="1" dirty="0" smtClean="0"/>
              <a:t>II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D2AE-CC46-4E4B-8E25-B5C97664FC31}" type="slidenum">
              <a:rPr lang="en-US" smtClean="0"/>
              <a:t>1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9394" y="1002743"/>
            <a:ext cx="8484074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4:00-4:25 Communication-Avoiding Algorithms: Challenges and New Results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Erin C. Carson</a:t>
            </a:r>
            <a:endParaRPr lang="en-US" sz="2400" dirty="0">
              <a:solidFill>
                <a:srgbClr val="000000"/>
              </a:solidFill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4:30-4:55 Communication-Optimal Loop Nests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Nicholas Knight</a:t>
            </a:r>
            <a:endParaRPr lang="en-US" sz="2400" dirty="0">
              <a:solidFill>
                <a:srgbClr val="000000"/>
              </a:solidFill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5:00-5:25 Communication Lower Bounds for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Matricized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-Tensor Times Khatri-Rao Product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Grey Ballard</a:t>
            </a:r>
            <a:r>
              <a:rPr lang="en-US" sz="2400" dirty="0">
                <a:solidFill>
                  <a:srgbClr val="000000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Nicholas Knight, Kathryn Rouse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5:30-5:55 Matrix Multiplication, a Little Faster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Oded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Schwartz and</a:t>
            </a:r>
            <a:r>
              <a:rPr lang="en-US" sz="2400" dirty="0">
                <a:solidFill>
                  <a:srgbClr val="000000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Elaye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E.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Karstadt</a:t>
            </a:r>
            <a:r>
              <a:rPr lang="en-US" sz="2400" dirty="0">
                <a:solidFill>
                  <a:srgbClr val="000000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56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Tall-Skinny QR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500" y="1017336"/>
            <a:ext cx="4628342" cy="5262564"/>
          </a:xfrm>
        </p:spPr>
        <p:txBody>
          <a:bodyPr>
            <a:normAutofit/>
          </a:bodyPr>
          <a:lstStyle/>
          <a:p>
            <a:r>
              <a:rPr lang="en-US" sz="2000" dirty="0"/>
              <a:t>TSQR: QR factorization of a tall skinny matrix using Householder </a:t>
            </a:r>
            <a:r>
              <a:rPr lang="en-US" sz="2000" dirty="0" smtClean="0"/>
              <a:t>transformations</a:t>
            </a:r>
          </a:p>
          <a:p>
            <a:r>
              <a:rPr lang="en-US" sz="2000" dirty="0"/>
              <a:t>QR decomposition of m x b matrix W, m &gt;&gt; b </a:t>
            </a:r>
          </a:p>
          <a:p>
            <a:pPr lvl="1"/>
            <a:r>
              <a:rPr lang="en-US" sz="2000" dirty="0" smtClean="0"/>
              <a:t>P </a:t>
            </a:r>
            <a:r>
              <a:rPr lang="en-US" sz="2000" dirty="0"/>
              <a:t>processors, block row layout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smtClean="0"/>
              <a:t>Classic </a:t>
            </a:r>
            <a:r>
              <a:rPr lang="en-US" sz="2000" b="1" dirty="0"/>
              <a:t>Parallel Algorithm </a:t>
            </a:r>
          </a:p>
          <a:p>
            <a:pPr lvl="1"/>
            <a:r>
              <a:rPr lang="en-US" sz="2000" dirty="0" smtClean="0"/>
              <a:t>Compute </a:t>
            </a:r>
            <a:r>
              <a:rPr lang="en-US" sz="2000" dirty="0"/>
              <a:t>Householder vector for each column 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Number </a:t>
            </a:r>
            <a:r>
              <a:rPr lang="en-US" sz="2000" dirty="0">
                <a:solidFill>
                  <a:srgbClr val="0070C0"/>
                </a:solidFill>
              </a:rPr>
              <a:t>of messages ∝ b log </a:t>
            </a:r>
            <a:r>
              <a:rPr lang="en-US" sz="2000" dirty="0" smtClean="0">
                <a:solidFill>
                  <a:srgbClr val="0070C0"/>
                </a:solidFill>
              </a:rPr>
              <a:t>P</a:t>
            </a:r>
          </a:p>
          <a:p>
            <a:r>
              <a:rPr lang="en-US" sz="2000" b="1" dirty="0"/>
              <a:t>Communication Avoiding Algorithm </a:t>
            </a:r>
          </a:p>
          <a:p>
            <a:pPr lvl="1"/>
            <a:r>
              <a:rPr lang="en-US" sz="2000" dirty="0" smtClean="0"/>
              <a:t>Reduction </a:t>
            </a:r>
            <a:r>
              <a:rPr lang="en-US" sz="2000" dirty="0"/>
              <a:t>operation, with QR as operator 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Number </a:t>
            </a:r>
            <a:r>
              <a:rPr lang="en-US" sz="2000" dirty="0">
                <a:solidFill>
                  <a:srgbClr val="0070C0"/>
                </a:solidFill>
              </a:rPr>
              <a:t>of messages ∝ log 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D2AE-CC46-4E4B-8E25-B5C97664FC31}" type="slidenum">
              <a:rPr lang="en-US" smtClean="0"/>
              <a:t>10</a:t>
            </a:fld>
            <a:endParaRPr lang="en-US"/>
          </a:p>
        </p:txBody>
      </p:sp>
      <p:grpSp>
        <p:nvGrpSpPr>
          <p:cNvPr id="178" name="Group 177"/>
          <p:cNvGrpSpPr/>
          <p:nvPr/>
        </p:nvGrpSpPr>
        <p:grpSpPr>
          <a:xfrm>
            <a:off x="5005098" y="971327"/>
            <a:ext cx="3447559" cy="1667244"/>
            <a:chOff x="5005098" y="971327"/>
            <a:chExt cx="3447559" cy="1667244"/>
          </a:xfrm>
        </p:grpSpPr>
        <p:grpSp>
          <p:nvGrpSpPr>
            <p:cNvPr id="174" name="Group 173"/>
            <p:cNvGrpSpPr/>
            <p:nvPr/>
          </p:nvGrpSpPr>
          <p:grpSpPr>
            <a:xfrm>
              <a:off x="5005098" y="1466990"/>
              <a:ext cx="3447559" cy="1171581"/>
              <a:chOff x="5029971" y="1056068"/>
              <a:chExt cx="3447559" cy="11715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5029971" y="1056068"/>
                    <a:ext cx="1510350" cy="11539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4" name="Text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9971" y="1056068"/>
                    <a:ext cx="1510350" cy="1153906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6540321" y="1069960"/>
                    <a:ext cx="721979" cy="11576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sub>
                                </m:sSub>
                              </m:e>
                            </m:mr>
                          </m:m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0321" y="1069960"/>
                    <a:ext cx="721979" cy="115768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7313579" y="1184200"/>
                    <a:ext cx="51219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6" name="Text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13579" y="1184200"/>
                    <a:ext cx="512194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7337129" y="1736947"/>
                    <a:ext cx="46134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7" name="TextBox 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37129" y="1736947"/>
                    <a:ext cx="461349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r="-4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7965336" y="1477550"/>
                    <a:ext cx="51219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8" name="Text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65336" y="1477550"/>
                    <a:ext cx="512194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0" name="Straight Arrow Connector 89"/>
              <p:cNvCxnSpPr/>
              <p:nvPr/>
            </p:nvCxnSpPr>
            <p:spPr>
              <a:xfrm>
                <a:off x="6290615" y="1245398"/>
                <a:ext cx="38977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>
                <a:off x="6295898" y="1512914"/>
                <a:ext cx="38977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>
                <a:off x="6290615" y="1776275"/>
                <a:ext cx="38977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>
                <a:off x="6295898" y="2025561"/>
                <a:ext cx="38977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endCxn id="86" idx="1"/>
              </p:cNvCxnSpPr>
              <p:nvPr/>
            </p:nvCxnSpPr>
            <p:spPr>
              <a:xfrm>
                <a:off x="7075451" y="1245398"/>
                <a:ext cx="238128" cy="1234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>
                <a:endCxn id="86" idx="1"/>
              </p:cNvCxnSpPr>
              <p:nvPr/>
            </p:nvCxnSpPr>
            <p:spPr>
              <a:xfrm flipV="1">
                <a:off x="7075451" y="1368866"/>
                <a:ext cx="238128" cy="1681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>
                <a:endCxn id="87" idx="1"/>
              </p:cNvCxnSpPr>
              <p:nvPr/>
            </p:nvCxnSpPr>
            <p:spPr>
              <a:xfrm>
                <a:off x="7075451" y="1840712"/>
                <a:ext cx="261678" cy="8090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>
                <a:endCxn id="87" idx="1"/>
              </p:cNvCxnSpPr>
              <p:nvPr/>
            </p:nvCxnSpPr>
            <p:spPr>
              <a:xfrm flipV="1">
                <a:off x="7075451" y="1921613"/>
                <a:ext cx="261678" cy="1805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endCxn id="88" idx="1"/>
              </p:cNvCxnSpPr>
              <p:nvPr/>
            </p:nvCxnSpPr>
            <p:spPr>
              <a:xfrm>
                <a:off x="7764564" y="1535425"/>
                <a:ext cx="200772" cy="12679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>
                <a:endCxn id="88" idx="1"/>
              </p:cNvCxnSpPr>
              <p:nvPr/>
            </p:nvCxnSpPr>
            <p:spPr>
              <a:xfrm flipV="1">
                <a:off x="7726905" y="1662216"/>
                <a:ext cx="238431" cy="1605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5" name="TextBox 174"/>
            <p:cNvSpPr txBox="1"/>
            <p:nvPr/>
          </p:nvSpPr>
          <p:spPr>
            <a:xfrm>
              <a:off x="5596335" y="971327"/>
              <a:ext cx="2418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Parallel</a:t>
              </a:r>
              <a:endPara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4997639" y="2913630"/>
            <a:ext cx="3766274" cy="1514698"/>
            <a:chOff x="4997639" y="2913630"/>
            <a:chExt cx="3766274" cy="1514698"/>
          </a:xfrm>
        </p:grpSpPr>
        <p:grpSp>
          <p:nvGrpSpPr>
            <p:cNvPr id="173" name="Group 172"/>
            <p:cNvGrpSpPr/>
            <p:nvPr/>
          </p:nvGrpSpPr>
          <p:grpSpPr>
            <a:xfrm>
              <a:off x="4997639" y="3268558"/>
              <a:ext cx="3766274" cy="1159770"/>
              <a:chOff x="5027940" y="2702188"/>
              <a:chExt cx="3766274" cy="115977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5027940" y="2702188"/>
                    <a:ext cx="1510350" cy="11539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4" name="TextBox 1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7940" y="2702188"/>
                    <a:ext cx="1510350" cy="1153906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6496830" y="2712916"/>
                    <a:ext cx="51219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5" name="TextBox 1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96830" y="2712916"/>
                    <a:ext cx="512194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7138140" y="2967823"/>
                    <a:ext cx="51219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6" name="TextBox 1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38140" y="2967823"/>
                    <a:ext cx="512194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TextBox 126"/>
                  <p:cNvSpPr txBox="1"/>
                  <p:nvPr/>
                </p:nvSpPr>
                <p:spPr>
                  <a:xfrm>
                    <a:off x="7679673" y="3275359"/>
                    <a:ext cx="51219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7" name="TextBox 1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9673" y="3275359"/>
                    <a:ext cx="512194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TextBox 127"/>
                  <p:cNvSpPr txBox="1"/>
                  <p:nvPr/>
                </p:nvSpPr>
                <p:spPr>
                  <a:xfrm>
                    <a:off x="8282020" y="3492626"/>
                    <a:ext cx="51219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8" name="TextBox 1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82020" y="3492626"/>
                    <a:ext cx="512194" cy="36933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9" name="Straight Arrow Connector 128"/>
              <p:cNvCxnSpPr>
                <a:endCxn id="125" idx="1"/>
              </p:cNvCxnSpPr>
              <p:nvPr/>
            </p:nvCxnSpPr>
            <p:spPr>
              <a:xfrm>
                <a:off x="6290614" y="2897582"/>
                <a:ext cx="20621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/>
            </p:nvCxnSpPr>
            <p:spPr>
              <a:xfrm>
                <a:off x="6295898" y="3142186"/>
                <a:ext cx="966402" cy="1030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/>
              <p:nvPr/>
            </p:nvCxnSpPr>
            <p:spPr>
              <a:xfrm>
                <a:off x="6940836" y="3005071"/>
                <a:ext cx="313874" cy="7717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/>
              <p:cNvCxnSpPr/>
              <p:nvPr/>
            </p:nvCxnSpPr>
            <p:spPr>
              <a:xfrm>
                <a:off x="6290614" y="3454039"/>
                <a:ext cx="1507864" cy="59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/>
              <p:nvPr/>
            </p:nvCxnSpPr>
            <p:spPr>
              <a:xfrm>
                <a:off x="7567803" y="3216789"/>
                <a:ext cx="211647" cy="1593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/>
              <p:cNvCxnSpPr/>
              <p:nvPr/>
            </p:nvCxnSpPr>
            <p:spPr>
              <a:xfrm flipV="1">
                <a:off x="6289106" y="3695449"/>
                <a:ext cx="203233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/>
              <p:cNvCxnSpPr/>
              <p:nvPr/>
            </p:nvCxnSpPr>
            <p:spPr>
              <a:xfrm>
                <a:off x="8131120" y="3524844"/>
                <a:ext cx="211647" cy="1593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6" name="TextBox 175"/>
            <p:cNvSpPr txBox="1"/>
            <p:nvPr/>
          </p:nvSpPr>
          <p:spPr>
            <a:xfrm>
              <a:off x="5754167" y="2913630"/>
              <a:ext cx="2418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Sequential</a:t>
              </a:r>
              <a:endPara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4989797" y="4636818"/>
            <a:ext cx="4020871" cy="1559635"/>
            <a:chOff x="4989797" y="4636818"/>
            <a:chExt cx="4020871" cy="1559635"/>
          </a:xfrm>
        </p:grpSpPr>
        <p:grpSp>
          <p:nvGrpSpPr>
            <p:cNvPr id="172" name="Group 171"/>
            <p:cNvGrpSpPr/>
            <p:nvPr/>
          </p:nvGrpSpPr>
          <p:grpSpPr>
            <a:xfrm>
              <a:off x="4989797" y="5042547"/>
              <a:ext cx="4020871" cy="1153906"/>
              <a:chOff x="5029440" y="4554218"/>
              <a:chExt cx="4020871" cy="115390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5029440" y="4554218"/>
                    <a:ext cx="1510350" cy="11539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1" name="TextBox 1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9440" y="4554218"/>
                    <a:ext cx="1510350" cy="1153906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2" name="TextBox 151"/>
                  <p:cNvSpPr txBox="1"/>
                  <p:nvPr/>
                </p:nvSpPr>
                <p:spPr>
                  <a:xfrm>
                    <a:off x="6485503" y="4560244"/>
                    <a:ext cx="721979" cy="605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</m:e>
                            </m:mr>
                          </m:m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2" name="TextBox 1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5503" y="4560244"/>
                    <a:ext cx="721979" cy="605102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3" name="Straight Arrow Connector 152"/>
              <p:cNvCxnSpPr/>
              <p:nvPr/>
            </p:nvCxnSpPr>
            <p:spPr>
              <a:xfrm>
                <a:off x="6281077" y="4733426"/>
                <a:ext cx="38977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/>
              <p:cNvCxnSpPr/>
              <p:nvPr/>
            </p:nvCxnSpPr>
            <p:spPr>
              <a:xfrm>
                <a:off x="6286360" y="5000942"/>
                <a:ext cx="38977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/>
              <p:cNvCxnSpPr/>
              <p:nvPr/>
            </p:nvCxnSpPr>
            <p:spPr>
              <a:xfrm>
                <a:off x="7062614" y="4771942"/>
                <a:ext cx="238128" cy="1234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/>
              <p:cNvCxnSpPr/>
              <p:nvPr/>
            </p:nvCxnSpPr>
            <p:spPr>
              <a:xfrm flipV="1">
                <a:off x="7062614" y="4895410"/>
                <a:ext cx="238128" cy="1681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7268153" y="4708623"/>
                    <a:ext cx="51219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8" name="TextBox 1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68153" y="4708623"/>
                    <a:ext cx="512194" cy="369332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9" name="Straight Arrow Connector 158"/>
              <p:cNvCxnSpPr/>
              <p:nvPr/>
            </p:nvCxnSpPr>
            <p:spPr>
              <a:xfrm>
                <a:off x="6299151" y="5292148"/>
                <a:ext cx="101442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7262300" y="5083572"/>
                    <a:ext cx="46134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1" name="TextBox 1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62300" y="5083572"/>
                    <a:ext cx="461349" cy="369332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r="-4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2" name="Straight Arrow Connector 161"/>
              <p:cNvCxnSpPr/>
              <p:nvPr/>
            </p:nvCxnSpPr>
            <p:spPr>
              <a:xfrm>
                <a:off x="7730231" y="4975985"/>
                <a:ext cx="238128" cy="1234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Arrow Connector 162"/>
              <p:cNvCxnSpPr/>
              <p:nvPr/>
            </p:nvCxnSpPr>
            <p:spPr>
              <a:xfrm flipV="1">
                <a:off x="7730231" y="5099453"/>
                <a:ext cx="238128" cy="1681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7935770" y="4912666"/>
                    <a:ext cx="51219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4" name="TextBox 1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35770" y="4912666"/>
                    <a:ext cx="512194" cy="369332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5" name="Straight Arrow Connector 164"/>
              <p:cNvCxnSpPr>
                <a:endCxn id="166" idx="1"/>
              </p:cNvCxnSpPr>
              <p:nvPr/>
            </p:nvCxnSpPr>
            <p:spPr>
              <a:xfrm>
                <a:off x="6309811" y="5514373"/>
                <a:ext cx="162595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7935770" y="5338792"/>
                    <a:ext cx="46134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6" name="TextBox 1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35770" y="5338792"/>
                    <a:ext cx="461349" cy="369332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r="-39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9" name="TextBox 168"/>
                  <p:cNvSpPr txBox="1"/>
                  <p:nvPr/>
                </p:nvSpPr>
                <p:spPr>
                  <a:xfrm>
                    <a:off x="8538117" y="5165346"/>
                    <a:ext cx="51219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9" name="TextBox 1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8117" y="5165346"/>
                    <a:ext cx="512194" cy="369332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0" name="Straight Arrow Connector 169"/>
              <p:cNvCxnSpPr/>
              <p:nvPr/>
            </p:nvCxnSpPr>
            <p:spPr>
              <a:xfrm>
                <a:off x="8366423" y="5217116"/>
                <a:ext cx="238128" cy="1234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/>
              <p:nvPr/>
            </p:nvCxnSpPr>
            <p:spPr>
              <a:xfrm flipV="1">
                <a:off x="8366423" y="5340584"/>
                <a:ext cx="238128" cy="1681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7" name="TextBox 176"/>
            <p:cNvSpPr txBox="1"/>
            <p:nvPr/>
          </p:nvSpPr>
          <p:spPr>
            <a:xfrm>
              <a:off x="5779732" y="4636818"/>
              <a:ext cx="2418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Dual Core</a:t>
              </a:r>
              <a:endPara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74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CAQR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882867"/>
            <a:ext cx="8545193" cy="157705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800" dirty="0" err="1"/>
              <a:t>Demmel</a:t>
            </a:r>
            <a:r>
              <a:rPr lang="en-US" sz="1800" dirty="0"/>
              <a:t>, </a:t>
            </a:r>
            <a:r>
              <a:rPr lang="en-US" sz="1800" dirty="0" err="1"/>
              <a:t>Grigori</a:t>
            </a:r>
            <a:r>
              <a:rPr lang="en-US" sz="1800" dirty="0"/>
              <a:t>, </a:t>
            </a:r>
            <a:r>
              <a:rPr lang="en-US" sz="1800" dirty="0" err="1"/>
              <a:t>Hoemmen</a:t>
            </a:r>
            <a:r>
              <a:rPr lang="en-US" sz="1800" dirty="0"/>
              <a:t>, </a:t>
            </a:r>
            <a:r>
              <a:rPr lang="en-US" sz="1800" dirty="0" err="1" smtClean="0"/>
              <a:t>Langou</a:t>
            </a:r>
            <a:r>
              <a:rPr lang="en-US" sz="1800" dirty="0" smtClean="0"/>
              <a:t> (2008)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TSQR on panels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P</a:t>
            </a:r>
            <a:r>
              <a:rPr lang="en-US" sz="1800" dirty="0" smtClean="0"/>
              <a:t>erforming trailing matrix update is complicated - Q factor represented implicitly 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C</a:t>
            </a:r>
            <a:r>
              <a:rPr lang="en-US" sz="1800" dirty="0" smtClean="0"/>
              <a:t>an reconstruct </a:t>
            </a:r>
            <a:r>
              <a:rPr lang="en-US" sz="1800" dirty="0"/>
              <a:t>Householder vectors from Tall-Skinny </a:t>
            </a:r>
            <a:r>
              <a:rPr lang="en-US" sz="1800" dirty="0" smtClean="0"/>
              <a:t>QR (TSQR-HR) (Ballard, </a:t>
            </a:r>
            <a:r>
              <a:rPr lang="en-US" sz="1800" dirty="0" err="1" smtClean="0"/>
              <a:t>Demmel</a:t>
            </a:r>
            <a:r>
              <a:rPr lang="en-US" sz="1800" dirty="0" smtClean="0"/>
              <a:t>, </a:t>
            </a:r>
            <a:r>
              <a:rPr lang="en-US" sz="1800" dirty="0" err="1" smtClean="0"/>
              <a:t>Grigori</a:t>
            </a:r>
            <a:r>
              <a:rPr lang="en-US" sz="1800" dirty="0" smtClean="0"/>
              <a:t>, </a:t>
            </a:r>
            <a:r>
              <a:rPr lang="en-US" sz="1800" dirty="0" err="1" smtClean="0"/>
              <a:t>Jacquelin</a:t>
            </a:r>
            <a:r>
              <a:rPr lang="en-US" sz="1800" dirty="0" smtClean="0"/>
              <a:t>, Knight, </a:t>
            </a:r>
            <a:r>
              <a:rPr lang="en-US" sz="1800" dirty="0" err="1" smtClean="0"/>
              <a:t>Nyugen</a:t>
            </a:r>
            <a:r>
              <a:rPr lang="en-US" sz="1800" dirty="0" smtClean="0"/>
              <a:t>, 2015)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D2AE-CC46-4E4B-8E25-B5C97664FC31}" type="slidenum">
              <a:rPr lang="en-US" smtClean="0"/>
              <a:t>11</a:t>
            </a:fld>
            <a:endParaRPr lang="en-US"/>
          </a:p>
        </p:txBody>
      </p:sp>
      <p:grpSp>
        <p:nvGrpSpPr>
          <p:cNvPr id="143" name="Group 142"/>
          <p:cNvGrpSpPr/>
          <p:nvPr/>
        </p:nvGrpSpPr>
        <p:grpSpPr>
          <a:xfrm>
            <a:off x="4486662" y="2558321"/>
            <a:ext cx="4444293" cy="2081367"/>
            <a:chOff x="4653886" y="3144780"/>
            <a:chExt cx="4217159" cy="2123257"/>
          </a:xfrm>
        </p:grpSpPr>
        <p:grpSp>
          <p:nvGrpSpPr>
            <p:cNvPr id="139" name="Group 138"/>
            <p:cNvGrpSpPr/>
            <p:nvPr/>
          </p:nvGrpSpPr>
          <p:grpSpPr>
            <a:xfrm>
              <a:off x="4653886" y="3399715"/>
              <a:ext cx="4217159" cy="1868322"/>
              <a:chOff x="2341824" y="3283729"/>
              <a:chExt cx="6380677" cy="297517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630463" y="3399714"/>
                <a:ext cx="247652" cy="666750"/>
                <a:chOff x="5305424" y="3314700"/>
                <a:chExt cx="247652" cy="66675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5305425" y="3314700"/>
                  <a:ext cx="247650" cy="666750"/>
                </a:xfrm>
                <a:prstGeom prst="rect">
                  <a:avLst/>
                </a:prstGeom>
                <a:solidFill>
                  <a:srgbClr val="65A9D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5305426" y="3314700"/>
                  <a:ext cx="247650" cy="21870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Straight Connector 7"/>
                <p:cNvCxnSpPr/>
                <p:nvPr/>
              </p:nvCxnSpPr>
              <p:spPr>
                <a:xfrm>
                  <a:off x="5305424" y="3314700"/>
                  <a:ext cx="247651" cy="21870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2630462" y="4104564"/>
                <a:ext cx="247652" cy="666750"/>
                <a:chOff x="5305424" y="3314700"/>
                <a:chExt cx="247652" cy="666750"/>
              </a:xfrm>
              <a:solidFill>
                <a:srgbClr val="FF6666"/>
              </a:solidFill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5305425" y="3314700"/>
                  <a:ext cx="247650" cy="66675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5305426" y="3314700"/>
                  <a:ext cx="247650" cy="2187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5305424" y="3314700"/>
                  <a:ext cx="247651" cy="21870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>
                <a:off x="2630462" y="4811404"/>
                <a:ext cx="247652" cy="666750"/>
                <a:chOff x="5305424" y="3314700"/>
                <a:chExt cx="247652" cy="666750"/>
              </a:xfrm>
              <a:solidFill>
                <a:srgbClr val="00B050"/>
              </a:solidFill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305425" y="3314700"/>
                  <a:ext cx="247650" cy="66675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5305426" y="3314700"/>
                  <a:ext cx="247650" cy="2187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5305424" y="3314700"/>
                  <a:ext cx="247651" cy="21870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/>
            </p:nvGrpSpPr>
            <p:grpSpPr>
              <a:xfrm>
                <a:off x="2630462" y="5518244"/>
                <a:ext cx="247652" cy="666750"/>
                <a:chOff x="5305424" y="3314700"/>
                <a:chExt cx="247652" cy="666750"/>
              </a:xfrm>
              <a:solidFill>
                <a:schemeClr val="accent2"/>
              </a:solidFill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5305425" y="3314700"/>
                  <a:ext cx="247650" cy="66675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5305426" y="3314700"/>
                  <a:ext cx="247650" cy="2187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5305424" y="3314700"/>
                  <a:ext cx="247651" cy="21870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/>
              <p:cNvGrpSpPr/>
              <p:nvPr/>
            </p:nvGrpSpPr>
            <p:grpSpPr>
              <a:xfrm>
                <a:off x="3151354" y="3401961"/>
                <a:ext cx="656372" cy="666750"/>
                <a:chOff x="5305425" y="3314700"/>
                <a:chExt cx="247651" cy="666750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5305425" y="3314700"/>
                  <a:ext cx="247650" cy="666750"/>
                </a:xfrm>
                <a:prstGeom prst="rect">
                  <a:avLst/>
                </a:prstGeom>
                <a:solidFill>
                  <a:srgbClr val="65A9D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5305426" y="3314700"/>
                  <a:ext cx="247650" cy="21870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3151348" y="4104564"/>
                <a:ext cx="656366" cy="666750"/>
                <a:chOff x="5305425" y="3314700"/>
                <a:chExt cx="247651" cy="666750"/>
              </a:xfrm>
              <a:solidFill>
                <a:srgbClr val="FF6666"/>
              </a:solidFill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5305425" y="3314700"/>
                  <a:ext cx="247650" cy="66675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5305426" y="3314700"/>
                  <a:ext cx="247650" cy="2187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3151342" y="4828093"/>
                <a:ext cx="656360" cy="666750"/>
                <a:chOff x="5305425" y="3314700"/>
                <a:chExt cx="247651" cy="666750"/>
              </a:xfrm>
              <a:solidFill>
                <a:srgbClr val="00B050"/>
              </a:solidFill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5305425" y="3314700"/>
                  <a:ext cx="247650" cy="66675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5305426" y="3314700"/>
                  <a:ext cx="247650" cy="2187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3151336" y="5530696"/>
                <a:ext cx="656354" cy="666750"/>
                <a:chOff x="5305425" y="3314700"/>
                <a:chExt cx="247651" cy="666750"/>
              </a:xfrm>
              <a:solidFill>
                <a:schemeClr val="accent2"/>
              </a:solidFill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5305425" y="3314700"/>
                  <a:ext cx="247650" cy="66675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5305426" y="3314700"/>
                  <a:ext cx="247650" cy="2187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4142049" y="3399714"/>
                <a:ext cx="247652" cy="666750"/>
                <a:chOff x="5305424" y="3314700"/>
                <a:chExt cx="247652" cy="666750"/>
              </a:xfrm>
              <a:noFill/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5305425" y="3314700"/>
                  <a:ext cx="247650" cy="66675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5305426" y="3314700"/>
                  <a:ext cx="247650" cy="2187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5305424" y="3314700"/>
                  <a:ext cx="247651" cy="21870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/>
              <p:cNvGrpSpPr/>
              <p:nvPr/>
            </p:nvGrpSpPr>
            <p:grpSpPr>
              <a:xfrm>
                <a:off x="4142048" y="4104564"/>
                <a:ext cx="247652" cy="666750"/>
                <a:chOff x="5305424" y="3314700"/>
                <a:chExt cx="247652" cy="666750"/>
              </a:xfrm>
              <a:noFill/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305425" y="3314700"/>
                  <a:ext cx="247650" cy="66675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5305426" y="3314700"/>
                  <a:ext cx="247650" cy="2187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5305424" y="3314700"/>
                  <a:ext cx="247651" cy="21870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/>
              <p:cNvGrpSpPr/>
              <p:nvPr/>
            </p:nvGrpSpPr>
            <p:grpSpPr>
              <a:xfrm>
                <a:off x="4142048" y="4811404"/>
                <a:ext cx="247652" cy="666750"/>
                <a:chOff x="5305424" y="3314700"/>
                <a:chExt cx="247652" cy="666750"/>
              </a:xfrm>
              <a:noFill/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5305425" y="3314700"/>
                  <a:ext cx="247650" cy="66675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5305426" y="3314700"/>
                  <a:ext cx="247650" cy="2187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5305424" y="3314700"/>
                  <a:ext cx="247651" cy="21870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/>
            </p:nvGrpSpPr>
            <p:grpSpPr>
              <a:xfrm>
                <a:off x="4142048" y="5518244"/>
                <a:ext cx="247652" cy="666750"/>
                <a:chOff x="5305424" y="3314700"/>
                <a:chExt cx="247652" cy="666750"/>
              </a:xfrm>
              <a:noFill/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305425" y="3314700"/>
                  <a:ext cx="247650" cy="66675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5305426" y="3314700"/>
                  <a:ext cx="247650" cy="2187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5305424" y="3314700"/>
                  <a:ext cx="247651" cy="21870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7" name="Right Triangle 56"/>
              <p:cNvSpPr/>
              <p:nvPr/>
            </p:nvSpPr>
            <p:spPr>
              <a:xfrm rot="10800000">
                <a:off x="4142048" y="3399714"/>
                <a:ext cx="247651" cy="218704"/>
              </a:xfrm>
              <a:prstGeom prst="rt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ight Triangle 57"/>
              <p:cNvSpPr/>
              <p:nvPr/>
            </p:nvSpPr>
            <p:spPr>
              <a:xfrm rot="10800000">
                <a:off x="4142048" y="4113797"/>
                <a:ext cx="247651" cy="218704"/>
              </a:xfrm>
              <a:prstGeom prst="rtTriangle">
                <a:avLst/>
              </a:prstGeom>
              <a:solidFill>
                <a:srgbClr val="FF66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ight Triangle 58"/>
              <p:cNvSpPr/>
              <p:nvPr/>
            </p:nvSpPr>
            <p:spPr>
              <a:xfrm rot="10800000">
                <a:off x="4142048" y="4811629"/>
                <a:ext cx="247651" cy="218704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ight Triangle 59"/>
              <p:cNvSpPr/>
              <p:nvPr/>
            </p:nvSpPr>
            <p:spPr>
              <a:xfrm rot="10800000">
                <a:off x="4142048" y="5523060"/>
                <a:ext cx="247651" cy="218704"/>
              </a:xfrm>
              <a:prstGeom prst="rtTriangl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60"/>
              <p:cNvSpPr/>
              <p:nvPr/>
            </p:nvSpPr>
            <p:spPr>
              <a:xfrm rot="10800000">
                <a:off x="4600197" y="3397743"/>
                <a:ext cx="247651" cy="218704"/>
              </a:xfrm>
              <a:prstGeom prst="rt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ight Triangle 61"/>
              <p:cNvSpPr/>
              <p:nvPr/>
            </p:nvSpPr>
            <p:spPr>
              <a:xfrm rot="10800000">
                <a:off x="4600197" y="4828093"/>
                <a:ext cx="247651" cy="218704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5182149" y="3393632"/>
                <a:ext cx="656372" cy="666750"/>
                <a:chOff x="5305425" y="3314700"/>
                <a:chExt cx="247651" cy="666750"/>
              </a:xfrm>
              <a:noFill/>
            </p:grpSpPr>
            <p:sp>
              <p:nvSpPr>
                <p:cNvPr id="64" name="Rectangle 63"/>
                <p:cNvSpPr/>
                <p:nvPr/>
              </p:nvSpPr>
              <p:spPr>
                <a:xfrm>
                  <a:off x="5305425" y="3314700"/>
                  <a:ext cx="247650" cy="66675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5305426" y="3314700"/>
                  <a:ext cx="247650" cy="218704"/>
                </a:xfrm>
                <a:prstGeom prst="rect">
                  <a:avLst/>
                </a:prstGeom>
                <a:solidFill>
                  <a:srgbClr val="65A9D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5182143" y="4096235"/>
                <a:ext cx="656366" cy="666750"/>
                <a:chOff x="5305425" y="3314700"/>
                <a:chExt cx="247651" cy="666750"/>
              </a:xfrm>
              <a:noFill/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5305425" y="3314700"/>
                  <a:ext cx="247650" cy="66675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5305426" y="3314700"/>
                  <a:ext cx="247650" cy="218704"/>
                </a:xfrm>
                <a:prstGeom prst="rect">
                  <a:avLst/>
                </a:prstGeom>
                <a:solidFill>
                  <a:srgbClr val="65A9D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5182137" y="4819764"/>
                <a:ext cx="656360" cy="666750"/>
                <a:chOff x="5305425" y="3314700"/>
                <a:chExt cx="247651" cy="666750"/>
              </a:xfrm>
              <a:noFill/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5305425" y="3314700"/>
                  <a:ext cx="247650" cy="66675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5305426" y="3314700"/>
                  <a:ext cx="247650" cy="21870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5182131" y="5522367"/>
                <a:ext cx="656354" cy="666750"/>
                <a:chOff x="5305425" y="3314700"/>
                <a:chExt cx="247651" cy="666750"/>
              </a:xfrm>
              <a:noFill/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5305425" y="3314700"/>
                  <a:ext cx="247650" cy="66675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5305426" y="3314700"/>
                  <a:ext cx="247650" cy="21870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6" name="Straight Arrow Connector 75"/>
              <p:cNvCxnSpPr/>
              <p:nvPr/>
            </p:nvCxnSpPr>
            <p:spPr>
              <a:xfrm flipV="1">
                <a:off x="4389699" y="3620665"/>
                <a:ext cx="332427" cy="49313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flipV="1">
                <a:off x="4426198" y="3507095"/>
                <a:ext cx="27052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flipV="1">
                <a:off x="4389699" y="5057545"/>
                <a:ext cx="332427" cy="49313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V="1">
                <a:off x="4426198" y="4943975"/>
                <a:ext cx="27052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" name="Group 81"/>
              <p:cNvGrpSpPr/>
              <p:nvPr/>
            </p:nvGrpSpPr>
            <p:grpSpPr>
              <a:xfrm>
                <a:off x="6342202" y="3417713"/>
                <a:ext cx="247652" cy="666750"/>
                <a:chOff x="5305424" y="3314700"/>
                <a:chExt cx="247652" cy="666750"/>
              </a:xfrm>
              <a:noFill/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5305425" y="3314700"/>
                  <a:ext cx="247650" cy="66675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5305426" y="3314700"/>
                  <a:ext cx="247650" cy="2187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5305424" y="3314700"/>
                  <a:ext cx="247651" cy="21870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/>
              <p:cNvGrpSpPr/>
              <p:nvPr/>
            </p:nvGrpSpPr>
            <p:grpSpPr>
              <a:xfrm>
                <a:off x="6342201" y="4122563"/>
                <a:ext cx="247652" cy="666750"/>
                <a:chOff x="5305424" y="3314700"/>
                <a:chExt cx="247652" cy="666750"/>
              </a:xfrm>
              <a:noFill/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5305425" y="3314700"/>
                  <a:ext cx="247650" cy="66675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5305426" y="3314700"/>
                  <a:ext cx="247650" cy="2187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5305424" y="3314700"/>
                  <a:ext cx="247651" cy="21870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/>
            </p:nvGrpSpPr>
            <p:grpSpPr>
              <a:xfrm>
                <a:off x="6342201" y="4829403"/>
                <a:ext cx="247652" cy="666750"/>
                <a:chOff x="5305424" y="3314700"/>
                <a:chExt cx="247652" cy="666750"/>
              </a:xfrm>
              <a:noFill/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5305425" y="3314700"/>
                  <a:ext cx="247650" cy="66675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5305426" y="3314700"/>
                  <a:ext cx="247650" cy="2187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5305424" y="3314700"/>
                  <a:ext cx="247651" cy="21870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/>
              <p:cNvGrpSpPr/>
              <p:nvPr/>
            </p:nvGrpSpPr>
            <p:grpSpPr>
              <a:xfrm>
                <a:off x="6342201" y="5536243"/>
                <a:ext cx="247652" cy="666750"/>
                <a:chOff x="5305424" y="3314700"/>
                <a:chExt cx="247652" cy="666750"/>
              </a:xfrm>
              <a:noFill/>
            </p:grpSpPr>
            <p:sp>
              <p:nvSpPr>
                <p:cNvPr id="95" name="Rectangle 94"/>
                <p:cNvSpPr/>
                <p:nvPr/>
              </p:nvSpPr>
              <p:spPr>
                <a:xfrm>
                  <a:off x="5305425" y="3314700"/>
                  <a:ext cx="247650" cy="66675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5305426" y="3314700"/>
                  <a:ext cx="247650" cy="21870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305424" y="3314700"/>
                  <a:ext cx="247651" cy="21870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8" name="Right Triangle 97"/>
              <p:cNvSpPr/>
              <p:nvPr/>
            </p:nvSpPr>
            <p:spPr>
              <a:xfrm rot="10800000">
                <a:off x="6342201" y="3417713"/>
                <a:ext cx="247651" cy="218704"/>
              </a:xfrm>
              <a:prstGeom prst="rt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ight Triangle 101"/>
              <p:cNvSpPr/>
              <p:nvPr/>
            </p:nvSpPr>
            <p:spPr>
              <a:xfrm rot="10800000">
                <a:off x="6800350" y="3415742"/>
                <a:ext cx="247651" cy="218704"/>
              </a:xfrm>
              <a:prstGeom prst="rt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ight Triangle 102"/>
              <p:cNvSpPr/>
              <p:nvPr/>
            </p:nvSpPr>
            <p:spPr>
              <a:xfrm rot="10800000">
                <a:off x="6800350" y="4846092"/>
                <a:ext cx="247651" cy="218704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4" name="Straight Arrow Connector 103"/>
              <p:cNvCxnSpPr/>
              <p:nvPr/>
            </p:nvCxnSpPr>
            <p:spPr>
              <a:xfrm flipV="1">
                <a:off x="6589852" y="3638664"/>
                <a:ext cx="332427" cy="49313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/>
              <p:nvPr/>
            </p:nvCxnSpPr>
            <p:spPr>
              <a:xfrm flipV="1">
                <a:off x="6626351" y="3525094"/>
                <a:ext cx="27052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/>
              <p:nvPr/>
            </p:nvCxnSpPr>
            <p:spPr>
              <a:xfrm flipV="1">
                <a:off x="6589852" y="5075544"/>
                <a:ext cx="332427" cy="49313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 flipV="1">
                <a:off x="6626351" y="4961974"/>
                <a:ext cx="27052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ight Triangle 107"/>
              <p:cNvSpPr/>
              <p:nvPr/>
            </p:nvSpPr>
            <p:spPr>
              <a:xfrm rot="10800000">
                <a:off x="7267141" y="3419750"/>
                <a:ext cx="247651" cy="218704"/>
              </a:xfrm>
              <a:prstGeom prst="rt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9" name="Straight Arrow Connector 108"/>
              <p:cNvCxnSpPr/>
              <p:nvPr/>
            </p:nvCxnSpPr>
            <p:spPr>
              <a:xfrm flipV="1">
                <a:off x="7061649" y="3511313"/>
                <a:ext cx="27052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103" idx="3"/>
              </p:cNvCxnSpPr>
              <p:nvPr/>
            </p:nvCxnSpPr>
            <p:spPr>
              <a:xfrm flipV="1">
                <a:off x="6924175" y="3591331"/>
                <a:ext cx="501789" cy="125476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4" name="Group 123"/>
              <p:cNvGrpSpPr/>
              <p:nvPr/>
            </p:nvGrpSpPr>
            <p:grpSpPr>
              <a:xfrm>
                <a:off x="7814339" y="3393632"/>
                <a:ext cx="656372" cy="666750"/>
                <a:chOff x="5305425" y="3314700"/>
                <a:chExt cx="247651" cy="666750"/>
              </a:xfrm>
              <a:noFill/>
            </p:grpSpPr>
            <p:sp>
              <p:nvSpPr>
                <p:cNvPr id="125" name="Rectangle 124"/>
                <p:cNvSpPr/>
                <p:nvPr/>
              </p:nvSpPr>
              <p:spPr>
                <a:xfrm>
                  <a:off x="5305425" y="3314700"/>
                  <a:ext cx="247650" cy="66675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5305426" y="3314700"/>
                  <a:ext cx="247650" cy="218704"/>
                </a:xfrm>
                <a:prstGeom prst="rect">
                  <a:avLst/>
                </a:prstGeom>
                <a:solidFill>
                  <a:srgbClr val="65A9D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7" name="Group 126"/>
              <p:cNvGrpSpPr/>
              <p:nvPr/>
            </p:nvGrpSpPr>
            <p:grpSpPr>
              <a:xfrm>
                <a:off x="7814333" y="4096235"/>
                <a:ext cx="656366" cy="666750"/>
                <a:chOff x="5305425" y="3314700"/>
                <a:chExt cx="247651" cy="666750"/>
              </a:xfrm>
              <a:noFill/>
            </p:grpSpPr>
            <p:sp>
              <p:nvSpPr>
                <p:cNvPr id="128" name="Rectangle 127"/>
                <p:cNvSpPr/>
                <p:nvPr/>
              </p:nvSpPr>
              <p:spPr>
                <a:xfrm>
                  <a:off x="5305425" y="3314700"/>
                  <a:ext cx="247650" cy="66675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5305426" y="3314700"/>
                  <a:ext cx="247650" cy="21870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" name="Group 129"/>
              <p:cNvGrpSpPr/>
              <p:nvPr/>
            </p:nvGrpSpPr>
            <p:grpSpPr>
              <a:xfrm>
                <a:off x="7814327" y="4819764"/>
                <a:ext cx="656360" cy="666750"/>
                <a:chOff x="5305425" y="3314700"/>
                <a:chExt cx="247651" cy="666750"/>
              </a:xfrm>
              <a:noFill/>
            </p:grpSpPr>
            <p:sp>
              <p:nvSpPr>
                <p:cNvPr id="131" name="Rectangle 130"/>
                <p:cNvSpPr/>
                <p:nvPr/>
              </p:nvSpPr>
              <p:spPr>
                <a:xfrm>
                  <a:off x="5305425" y="3314700"/>
                  <a:ext cx="247650" cy="66675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/>
                <p:cNvSpPr/>
                <p:nvPr/>
              </p:nvSpPr>
              <p:spPr>
                <a:xfrm>
                  <a:off x="5305426" y="3314700"/>
                  <a:ext cx="247650" cy="218704"/>
                </a:xfrm>
                <a:prstGeom prst="rect">
                  <a:avLst/>
                </a:prstGeom>
                <a:solidFill>
                  <a:srgbClr val="65A9D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7814321" y="5522367"/>
                <a:ext cx="656354" cy="666750"/>
                <a:chOff x="5305425" y="3314700"/>
                <a:chExt cx="247651" cy="666750"/>
              </a:xfrm>
              <a:noFill/>
            </p:grpSpPr>
            <p:sp>
              <p:nvSpPr>
                <p:cNvPr id="134" name="Rectangle 133"/>
                <p:cNvSpPr/>
                <p:nvPr/>
              </p:nvSpPr>
              <p:spPr>
                <a:xfrm>
                  <a:off x="5305425" y="3314700"/>
                  <a:ext cx="247650" cy="66675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/>
                <p:cNvSpPr/>
                <p:nvPr/>
              </p:nvSpPr>
              <p:spPr>
                <a:xfrm>
                  <a:off x="5305426" y="3314700"/>
                  <a:ext cx="247650" cy="21870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6" name="Rectangle 135"/>
              <p:cNvSpPr/>
              <p:nvPr/>
            </p:nvSpPr>
            <p:spPr>
              <a:xfrm>
                <a:off x="6129427" y="3283729"/>
                <a:ext cx="2593074" cy="29751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3996778" y="3283729"/>
                <a:ext cx="2132648" cy="29751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341824" y="3283729"/>
                <a:ext cx="1659499" cy="29751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0" name="TextBox 139"/>
            <p:cNvSpPr txBox="1"/>
            <p:nvPr/>
          </p:nvSpPr>
          <p:spPr>
            <a:xfrm>
              <a:off x="4910173" y="3144780"/>
              <a:ext cx="8031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step 0</a:t>
              </a:r>
              <a:endParaRPr lang="en-US" sz="14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060003" y="3147233"/>
              <a:ext cx="8031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step 1</a:t>
              </a:r>
              <a:endParaRPr lang="en-US" sz="14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7612909" y="3147433"/>
              <a:ext cx="8031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step 2</a:t>
              </a:r>
              <a:endParaRPr lang="en-US" sz="14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endParaRPr>
            </a:p>
          </p:txBody>
        </p:sp>
      </p:grpSp>
      <p:sp>
        <p:nvSpPr>
          <p:cNvPr id="144" name="Content Placeholder 2"/>
          <p:cNvSpPr txBox="1">
            <a:spLocks/>
          </p:cNvSpPr>
          <p:nvPr/>
        </p:nvSpPr>
        <p:spPr>
          <a:xfrm>
            <a:off x="244723" y="4527068"/>
            <a:ext cx="4244268" cy="372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As stable as Householder QR</a:t>
            </a:r>
            <a:endParaRPr lang="en-US" sz="1800" dirty="0"/>
          </a:p>
        </p:txBody>
      </p:sp>
      <p:sp>
        <p:nvSpPr>
          <p:cNvPr id="145" name="Rectangle 144"/>
          <p:cNvSpPr/>
          <p:nvPr/>
        </p:nvSpPr>
        <p:spPr>
          <a:xfrm>
            <a:off x="6063418" y="4913428"/>
            <a:ext cx="3171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TSQR/CAQR implemented in </a:t>
            </a:r>
            <a:endParaRPr lang="en-US" dirty="0" smtClean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Intel 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MKL library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GNU 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Scientific </a:t>
            </a:r>
            <a:r>
              <a:rPr lang="en-US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ScaLAPACK</a:t>
            </a:r>
            <a:r>
              <a:rPr lang="en-US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Spark 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for data mining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293479" y="2441173"/>
                <a:ext cx="4478388" cy="2086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Close to optimal</a:t>
                </a:r>
              </a:p>
              <a:p>
                <a:pPr marL="685800" lvl="2" indent="-22860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:pPr marL="685800" lvl="2" indent="-22860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near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n-US" dirty="0" smtClean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:pPr marL="228600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Words moved: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:pPr marL="685800" lvl="3" indent="-22860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Lower bound: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en-US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)</a:t>
                </a:r>
              </a:p>
              <a:p>
                <a:pPr marL="228600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Messages: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:pPr marL="685800" lvl="3" indent="-22860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Lower bound: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79" y="2441173"/>
                <a:ext cx="4478388" cy="2086212"/>
              </a:xfrm>
              <a:prstGeom prst="rect">
                <a:avLst/>
              </a:prstGeom>
              <a:blipFill rotWithShape="0">
                <a:blip r:embed="rId3"/>
                <a:stretch>
                  <a:fillRect l="-816" t="-8163" b="-3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7" name="Group 146"/>
          <p:cNvGrpSpPr/>
          <p:nvPr/>
        </p:nvGrpSpPr>
        <p:grpSpPr>
          <a:xfrm>
            <a:off x="427029" y="4986628"/>
            <a:ext cx="5399779" cy="1710411"/>
            <a:chOff x="220055" y="1970238"/>
            <a:chExt cx="7586426" cy="2533409"/>
          </a:xfrm>
        </p:grpSpPr>
        <p:sp>
          <p:nvSpPr>
            <p:cNvPr id="148" name="Rounded Rectangle 147"/>
            <p:cNvSpPr/>
            <p:nvPr/>
          </p:nvSpPr>
          <p:spPr>
            <a:xfrm>
              <a:off x="220055" y="1970238"/>
              <a:ext cx="7586426" cy="2529008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Content Placeholder 2"/>
            <p:cNvSpPr txBox="1">
              <a:spLocks/>
            </p:cNvSpPr>
            <p:nvPr/>
          </p:nvSpPr>
          <p:spPr>
            <a:xfrm>
              <a:off x="411423" y="2122756"/>
              <a:ext cx="7299045" cy="23808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en-US" sz="1800" dirty="0" smtClean="0"/>
                <a:t>Recent work (</a:t>
              </a:r>
              <a:r>
                <a:rPr lang="en-US" sz="1800" i="1" dirty="0" smtClean="0"/>
                <a:t>Ayala, </a:t>
              </a:r>
              <a:r>
                <a:rPr lang="en-US" sz="1800" dirty="0" err="1" smtClean="0"/>
                <a:t>Claeys</a:t>
              </a:r>
              <a:r>
                <a:rPr lang="en-US" sz="1800" dirty="0" smtClean="0"/>
                <a:t>, </a:t>
              </a:r>
              <a:r>
                <a:rPr lang="en-US" sz="1800" dirty="0" err="1" smtClean="0"/>
                <a:t>Grigori</a:t>
              </a:r>
              <a:r>
                <a:rPr lang="en-US" sz="1800" dirty="0" smtClean="0"/>
                <a:t>)</a:t>
              </a:r>
            </a:p>
            <a:p>
              <a:pPr>
                <a:spcBef>
                  <a:spcPts val="600"/>
                </a:spcBef>
              </a:pPr>
              <a:r>
                <a:rPr lang="en-US" sz="1800" dirty="0" smtClean="0">
                  <a:solidFill>
                    <a:srgbClr val="FF0000"/>
                  </a:solidFill>
                </a:rPr>
                <a:t>Talk tomorrow in Part II (MS93)</a:t>
              </a:r>
              <a:endParaRPr lang="en-US" sz="1800" dirty="0" smtClean="0"/>
            </a:p>
            <a:p>
              <a:pPr>
                <a:spcBef>
                  <a:spcPts val="600"/>
                </a:spcBef>
              </a:pPr>
              <a:r>
                <a:rPr lang="en-US" sz="1800" dirty="0" smtClean="0"/>
                <a:t>Comm.-optimal low-rank </a:t>
              </a:r>
              <a:r>
                <a:rPr lang="en-US" sz="1800" dirty="0"/>
                <a:t>approximation of matrices arising from boundary element </a:t>
              </a:r>
              <a:r>
                <a:rPr lang="en-US" sz="1800" dirty="0" smtClean="0"/>
                <a:t>problems</a:t>
              </a:r>
              <a:endParaRPr lang="fr-FR" sz="1800" dirty="0"/>
            </a:p>
            <a:p>
              <a:pPr>
                <a:spcBef>
                  <a:spcPts val="600"/>
                </a:spcBef>
              </a:pPr>
              <a:r>
                <a:rPr lang="fr-FR" sz="1800" dirty="0" smtClean="0"/>
                <a:t>Uses CAQR </a:t>
              </a:r>
              <a:r>
                <a:rPr lang="fr-FR" sz="1800" dirty="0" err="1" smtClean="0"/>
                <a:t>factorization</a:t>
              </a:r>
              <a:endParaRPr lang="en-US" sz="18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72556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5" grpId="0"/>
      <p:bldP spid="1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Tall-Skinny 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1" y="1562436"/>
            <a:ext cx="8711633" cy="159901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Step 1: preprocessing: select a set of b good pivot rows</a:t>
            </a:r>
          </a:p>
          <a:p>
            <a:pPr lvl="1"/>
            <a:r>
              <a:rPr lang="en-US" sz="2000" dirty="0" smtClean="0"/>
              <a:t>Reduction </a:t>
            </a:r>
            <a:r>
              <a:rPr lang="en-US" sz="2000" dirty="0"/>
              <a:t>operation with GEPP being the operator used to select pivot rows at each node of the reduction </a:t>
            </a:r>
            <a:r>
              <a:rPr lang="en-US" sz="2000" dirty="0" smtClean="0"/>
              <a:t>tree</a:t>
            </a:r>
          </a:p>
          <a:p>
            <a:pPr lvl="1"/>
            <a:r>
              <a:rPr lang="en-US" sz="2000" dirty="0" smtClean="0"/>
              <a:t>Like in TSQR, shape of reduction tree depends on underlying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D2AE-CC46-4E4B-8E25-B5C97664FC31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6601" y="952916"/>
            <a:ext cx="78667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Similar idea as in </a:t>
            </a:r>
            <a:r>
              <a:rPr lang="en-US" sz="200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TSQR; uses tournament pivoting</a:t>
            </a:r>
            <a:endParaRPr lang="en-US" sz="20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286602" y="5393532"/>
                <a:ext cx="8516203" cy="14263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smtClean="0"/>
                  <a:t>Stability </a:t>
                </a:r>
                <a:r>
                  <a:rPr lang="en-US" sz="2000" dirty="0"/>
                  <a:t>caveat: </a:t>
                </a:r>
                <a:r>
                  <a:rPr lang="en-US" sz="2000" dirty="0" smtClean="0"/>
                  <a:t>upper </a:t>
                </a:r>
                <a:r>
                  <a:rPr lang="en-US" sz="2000" dirty="0"/>
                  <a:t>bound on the growth factor is worse than for </a:t>
                </a:r>
                <a:r>
                  <a:rPr lang="en-US" sz="2000" dirty="0" smtClean="0"/>
                  <a:t>GEPP</a:t>
                </a:r>
              </a:p>
              <a:p>
                <a:pPr lvl="1"/>
                <a:r>
                  <a:rPr lang="en-US" sz="2000" dirty="0" smtClean="0"/>
                  <a:t>For GEPP, growth factor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 smtClean="0"/>
                  <a:t>; for CALU,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000" dirty="0" smtClean="0"/>
                  <a:t>, where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000" dirty="0" smtClean="0"/>
                  <a:t> is the depth of the reduction tree</a:t>
                </a:r>
              </a:p>
              <a:p>
                <a:pPr lvl="1"/>
                <a:r>
                  <a:rPr lang="en-US" sz="2000" dirty="0" smtClean="0"/>
                  <a:t>But usually stable in practice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02" y="5393532"/>
                <a:ext cx="8516203" cy="1426368"/>
              </a:xfrm>
              <a:prstGeom prst="rect">
                <a:avLst/>
              </a:prstGeom>
              <a:blipFill rotWithShape="0">
                <a:blip r:embed="rId2"/>
                <a:stretch>
                  <a:fillRect l="-644" t="-4701" r="-501"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286601" y="3272319"/>
            <a:ext cx="8516203" cy="664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Step 2: permute the b pivot rows into the first b positions in the panel; perform LU factorization with no pivoting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01211" y="4126519"/>
                <a:ext cx="6181377" cy="1176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211" y="4126519"/>
                <a:ext cx="6181377" cy="11760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48302" y="4484383"/>
                <a:ext cx="1899046" cy="374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02" y="4484383"/>
                <a:ext cx="1899046" cy="374911"/>
              </a:xfrm>
              <a:prstGeom prst="rect">
                <a:avLst/>
              </a:prstGeom>
              <a:blipFill rotWithShape="0"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1314450" y="4305300"/>
            <a:ext cx="342900" cy="781050"/>
            <a:chOff x="1314450" y="4305300"/>
            <a:chExt cx="342900" cy="78105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1314450" y="4305300"/>
              <a:ext cx="3238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333500" y="4572000"/>
              <a:ext cx="3238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314450" y="4857750"/>
              <a:ext cx="3238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314450" y="5086350"/>
              <a:ext cx="3238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760877" y="4324350"/>
            <a:ext cx="363323" cy="791916"/>
            <a:chOff x="2760877" y="4324350"/>
            <a:chExt cx="363323" cy="791916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760877" y="4324350"/>
              <a:ext cx="363323" cy="1790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2779927" y="4539525"/>
              <a:ext cx="344273" cy="975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785888" y="4803582"/>
              <a:ext cx="338312" cy="766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2804938" y="4902069"/>
              <a:ext cx="319262" cy="2141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328251" y="4570299"/>
            <a:ext cx="363323" cy="312683"/>
            <a:chOff x="4328251" y="4570299"/>
            <a:chExt cx="363323" cy="312683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4328251" y="4570299"/>
              <a:ext cx="363323" cy="1052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347301" y="4766567"/>
              <a:ext cx="344273" cy="1164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564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36126" y="1923951"/>
            <a:ext cx="7410347" cy="3430555"/>
          </a:xfrm>
          <a:prstGeom prst="roundRect">
            <a:avLst>
              <a:gd name="adj" fmla="val 6472"/>
            </a:avLst>
          </a:prstGeom>
          <a:solidFill>
            <a:srgbClr val="65A9D9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914398"/>
            <a:ext cx="8516203" cy="471363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b="1" dirty="0"/>
              <a:t>(</a:t>
            </a:r>
            <a:r>
              <a:rPr lang="en-US" sz="1800" dirty="0" err="1"/>
              <a:t>Grigori</a:t>
            </a:r>
            <a:r>
              <a:rPr lang="en-US" sz="1800" dirty="0"/>
              <a:t>, </a:t>
            </a:r>
            <a:r>
              <a:rPr lang="en-US" sz="1800" dirty="0" err="1"/>
              <a:t>Demmel</a:t>
            </a:r>
            <a:r>
              <a:rPr lang="en-US" sz="1800" dirty="0"/>
              <a:t>, Xiang, 2008), (</a:t>
            </a:r>
            <a:r>
              <a:rPr lang="en-US" sz="1800" dirty="0" err="1"/>
              <a:t>Khabou</a:t>
            </a:r>
            <a:r>
              <a:rPr lang="en-US" sz="1800" dirty="0"/>
              <a:t>, </a:t>
            </a:r>
            <a:r>
              <a:rPr lang="en-US" sz="1800" dirty="0" err="1"/>
              <a:t>Demmel</a:t>
            </a:r>
            <a:r>
              <a:rPr lang="en-US" sz="1800" dirty="0"/>
              <a:t>, </a:t>
            </a:r>
            <a:r>
              <a:rPr lang="en-US" sz="1800" dirty="0" err="1"/>
              <a:t>Grigori</a:t>
            </a:r>
            <a:r>
              <a:rPr lang="en-US" sz="1800" dirty="0"/>
              <a:t>, </a:t>
            </a:r>
            <a:r>
              <a:rPr lang="en-US" sz="1800" dirty="0" err="1"/>
              <a:t>Gu</a:t>
            </a:r>
            <a:r>
              <a:rPr lang="en-US" sz="1800" dirty="0"/>
              <a:t>, </a:t>
            </a:r>
            <a:r>
              <a:rPr lang="en-US" sz="1800" dirty="0" smtClean="0"/>
              <a:t>2012)</a:t>
            </a:r>
          </a:p>
          <a:p>
            <a:pPr>
              <a:spcBef>
                <a:spcPts val="600"/>
              </a:spcBef>
            </a:pPr>
            <a:endParaRPr lang="en-US" sz="300" dirty="0" smtClean="0"/>
          </a:p>
          <a:p>
            <a:pPr>
              <a:spcBef>
                <a:spcPts val="600"/>
              </a:spcBef>
            </a:pPr>
            <a:r>
              <a:rPr lang="en-US" sz="1800" dirty="0" smtClean="0"/>
              <a:t>Assume 2D </a:t>
            </a:r>
            <a:r>
              <a:rPr lang="en-US" sz="1800" dirty="0"/>
              <a:t>grid of P </a:t>
            </a:r>
            <a:r>
              <a:rPr lang="en-US" sz="1800" dirty="0" smtClean="0"/>
              <a:t>processors, </a:t>
            </a:r>
            <a:r>
              <a:rPr lang="en-US" sz="1800" dirty="0"/>
              <a:t>using a 2D block cyclic layout with square blocks of size </a:t>
            </a:r>
            <a:r>
              <a:rPr lang="en-US" sz="1800" dirty="0" smtClean="0"/>
              <a:t>b</a:t>
            </a:r>
          </a:p>
          <a:p>
            <a:pPr>
              <a:spcBef>
                <a:spcPts val="600"/>
              </a:spcBef>
            </a:pPr>
            <a:endParaRPr lang="en-US" sz="300" dirty="0" smtClean="0"/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800" dirty="0"/>
              <a:t>For </a:t>
            </a:r>
            <a:r>
              <a:rPr lang="en-US" sz="1800" dirty="0" err="1"/>
              <a:t>ib</a:t>
            </a:r>
            <a:r>
              <a:rPr lang="en-US" sz="1800" dirty="0"/>
              <a:t> = 1 to </a:t>
            </a:r>
            <a:r>
              <a:rPr lang="en-US" sz="1800" dirty="0" smtClean="0"/>
              <a:t>n-1 step </a:t>
            </a:r>
            <a:r>
              <a:rPr lang="en-US" sz="1800" dirty="0"/>
              <a:t>b </a:t>
            </a:r>
            <a:endParaRPr lang="en-US" sz="1800" dirty="0" smtClean="0"/>
          </a:p>
          <a:p>
            <a:pPr marL="914400" lvl="2" indent="0">
              <a:spcBef>
                <a:spcPts val="600"/>
              </a:spcBef>
              <a:buNone/>
            </a:pPr>
            <a:r>
              <a:rPr lang="en-US" sz="1800" dirty="0" smtClean="0"/>
              <a:t>1. Find </a:t>
            </a:r>
            <a:r>
              <a:rPr lang="en-US" sz="1800" dirty="0"/>
              <a:t>permutation for current panel using </a:t>
            </a:r>
            <a:r>
              <a:rPr lang="en-US" sz="1800" b="1" dirty="0" smtClean="0">
                <a:solidFill>
                  <a:srgbClr val="0070C0"/>
                </a:solidFill>
              </a:rPr>
              <a:t>TSLU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US" sz="1800" dirty="0"/>
              <a:t>2. Apply all row permutations (</a:t>
            </a:r>
            <a:r>
              <a:rPr lang="en-US" sz="1800" dirty="0" err="1"/>
              <a:t>pdlaswp</a:t>
            </a:r>
            <a:r>
              <a:rPr lang="en-US" sz="1800" dirty="0"/>
              <a:t>) </a:t>
            </a:r>
            <a:endParaRPr lang="en-US" sz="1800" dirty="0" smtClean="0"/>
          </a:p>
          <a:p>
            <a:pPr marL="914400" lvl="2" indent="0">
              <a:spcBef>
                <a:spcPts val="60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- </a:t>
            </a:r>
            <a:r>
              <a:rPr lang="en-US" sz="1800" dirty="0"/>
              <a:t>broadcast pivot information along the rows of the </a:t>
            </a:r>
            <a:r>
              <a:rPr lang="en-US" sz="1800" dirty="0" smtClean="0"/>
              <a:t>grid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US" sz="1800" dirty="0" smtClean="0"/>
              <a:t>3. Compute </a:t>
            </a:r>
            <a:r>
              <a:rPr lang="en-US" sz="1800" dirty="0"/>
              <a:t>panel factorization (</a:t>
            </a:r>
            <a:r>
              <a:rPr lang="en-US" sz="1800" dirty="0" err="1"/>
              <a:t>dtrsm</a:t>
            </a:r>
            <a:r>
              <a:rPr lang="en-US" sz="1800" dirty="0"/>
              <a:t>) </a:t>
            </a:r>
            <a:endParaRPr lang="en-US" sz="1800" dirty="0" smtClean="0"/>
          </a:p>
          <a:p>
            <a:pPr marL="914400" lvl="2" indent="0">
              <a:spcBef>
                <a:spcPts val="600"/>
              </a:spcBef>
              <a:buNone/>
            </a:pPr>
            <a:r>
              <a:rPr lang="en-US" sz="1800" dirty="0"/>
              <a:t>4. Compute block row of U (</a:t>
            </a:r>
            <a:r>
              <a:rPr lang="en-US" sz="1800" dirty="0" err="1"/>
              <a:t>pdtrsm</a:t>
            </a:r>
            <a:r>
              <a:rPr lang="en-US" sz="1800" dirty="0"/>
              <a:t>) </a:t>
            </a:r>
            <a:endParaRPr lang="en-US" sz="1800" dirty="0" smtClean="0"/>
          </a:p>
          <a:p>
            <a:pPr marL="914400" lvl="2" indent="0">
              <a:spcBef>
                <a:spcPts val="60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- </a:t>
            </a:r>
            <a:r>
              <a:rPr lang="en-US" sz="1800" dirty="0"/>
              <a:t>broadcast right diagonal part of L of current panel </a:t>
            </a:r>
            <a:endParaRPr lang="en-US" sz="1800" dirty="0" smtClean="0"/>
          </a:p>
          <a:p>
            <a:pPr marL="914400" lvl="2" indent="0">
              <a:spcBef>
                <a:spcPts val="600"/>
              </a:spcBef>
              <a:buNone/>
            </a:pPr>
            <a:r>
              <a:rPr lang="en-US" sz="1800" dirty="0" smtClean="0"/>
              <a:t>5. Update </a:t>
            </a:r>
            <a:r>
              <a:rPr lang="en-US" sz="1800" dirty="0"/>
              <a:t>trailing matrix (</a:t>
            </a:r>
            <a:r>
              <a:rPr lang="en-US" sz="1800" dirty="0" err="1"/>
              <a:t>pdgemm</a:t>
            </a:r>
            <a:r>
              <a:rPr lang="en-US" sz="1800" dirty="0"/>
              <a:t>) </a:t>
            </a:r>
            <a:endParaRPr lang="en-US" sz="1800" dirty="0" smtClean="0"/>
          </a:p>
          <a:p>
            <a:pPr marL="914400" lvl="2" indent="0">
              <a:spcBef>
                <a:spcPts val="600"/>
              </a:spcBef>
              <a:buNone/>
            </a:pPr>
            <a:r>
              <a:rPr lang="en-US" sz="1800" dirty="0" smtClean="0"/>
              <a:t>	- </a:t>
            </a:r>
            <a:r>
              <a:rPr lang="en-US" sz="1800" dirty="0"/>
              <a:t>broadcast right block column of L </a:t>
            </a:r>
            <a:endParaRPr lang="en-US" sz="1800" dirty="0" smtClean="0"/>
          </a:p>
          <a:p>
            <a:pPr marL="914400" lvl="2" indent="0">
              <a:spcBef>
                <a:spcPts val="60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- </a:t>
            </a:r>
            <a:r>
              <a:rPr lang="en-US" sz="1800" dirty="0"/>
              <a:t>broadcast down block row of 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D2AE-CC46-4E4B-8E25-B5C97664FC31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65879" y="5572869"/>
            <a:ext cx="26798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CALU implemented </a:t>
            </a:r>
            <a:r>
              <a:rPr lang="en-US" sz="160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Cray’s </a:t>
            </a:r>
            <a:r>
              <a:rPr lang="en-US" sz="1600" dirty="0" err="1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libsci</a:t>
            </a:r>
            <a:endParaRPr lang="en-US" sz="1600" dirty="0" smtClean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To </a:t>
            </a:r>
            <a:r>
              <a:rPr lang="en-US" sz="16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be implemented in </a:t>
            </a:r>
            <a:r>
              <a:rPr lang="en-US" sz="160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LAPACK/</a:t>
            </a:r>
            <a:r>
              <a:rPr lang="en-US" sz="1600" dirty="0" err="1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ScaLAPACK</a:t>
            </a:r>
            <a:endParaRPr lang="en-US" sz="16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86603" y="5624541"/>
                <a:ext cx="5750515" cy="874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, choose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near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n-US" dirty="0" smtClean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:pPr marL="228600" lvl="1" indent="-2286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Words: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; Lower </a:t>
                </a:r>
                <a:r>
                  <a:rPr lang="en-US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bound: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en-US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)</a:t>
                </a:r>
              </a:p>
              <a:p>
                <a:pPr marL="228600" lvl="1" indent="-2286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Messages: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; Lower </a:t>
                </a:r>
                <a:r>
                  <a:rPr lang="en-US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bound: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) </a:t>
                </a: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03" y="5624541"/>
                <a:ext cx="5750515" cy="874214"/>
              </a:xfrm>
              <a:prstGeom prst="rect">
                <a:avLst/>
              </a:prstGeom>
              <a:blipFill rotWithShape="0">
                <a:blip r:embed="rId2"/>
                <a:stretch>
                  <a:fillRect l="-636" t="-52448" r="-2015" b="-44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98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Sparse Matrix Computations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376" y="843148"/>
                <a:ext cx="4867289" cy="3289466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 smtClean="0"/>
                  <a:t>Sparse Matrix x Vector (</a:t>
                </a:r>
                <a:r>
                  <a:rPr lang="en-US" sz="1800" dirty="0" err="1" smtClean="0"/>
                  <a:t>SpMV</a:t>
                </a:r>
                <a:r>
                  <a:rPr lang="en-US" sz="1800" dirty="0" smtClean="0"/>
                  <a:t>) 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𝐴𝑥</m:t>
                    </m:r>
                  </m:oMath>
                </a14:m>
                <a:r>
                  <a:rPr lang="en-US" sz="1800" dirty="0" smtClean="0"/>
                  <a:t>)</a:t>
                </a:r>
              </a:p>
              <a:p>
                <a:pPr lvl="1"/>
                <a:r>
                  <a:rPr lang="en-US" sz="1800" dirty="0" smtClean="0"/>
                  <a:t>Very communication-bound;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no reuse</a:t>
                </a:r>
              </a:p>
              <a:p>
                <a:pPr lvl="1"/>
                <a:r>
                  <a:rPr lang="en-US" sz="1800" dirty="0" smtClean="0"/>
                  <a:t>Lower bound depends on </a:t>
                </a:r>
                <a:r>
                  <a:rPr lang="en-US" sz="1800" dirty="0" err="1" smtClean="0"/>
                  <a:t>sparsity</a:t>
                </a:r>
                <a:r>
                  <a:rPr lang="en-US" sz="1800" dirty="0" smtClean="0"/>
                  <a:t> structure, algorithm used (1D </a:t>
                </a:r>
                <a:r>
                  <a:rPr lang="en-US" sz="1800" dirty="0" err="1" smtClean="0"/>
                  <a:t>rowwise</a:t>
                </a:r>
                <a:r>
                  <a:rPr lang="en-US" sz="1800" dirty="0" smtClean="0"/>
                  <a:t>/</a:t>
                </a:r>
                <a:r>
                  <a:rPr lang="en-US" sz="1800" dirty="0" err="1" smtClean="0"/>
                  <a:t>colwise</a:t>
                </a:r>
                <a:r>
                  <a:rPr lang="en-US" sz="1800" dirty="0" smtClean="0"/>
                  <a:t>, 2D, etc.)</a:t>
                </a:r>
              </a:p>
              <a:p>
                <a:pPr lvl="1"/>
                <a:r>
                  <a:rPr lang="en-US" sz="1800" dirty="0" smtClean="0"/>
                  <a:t>Communication cost depends on partition</a:t>
                </a:r>
              </a:p>
              <a:p>
                <a:pPr lvl="1"/>
                <a:r>
                  <a:rPr lang="en-US" sz="1800" dirty="0" err="1" smtClean="0">
                    <a:solidFill>
                      <a:srgbClr val="0070C0"/>
                    </a:solidFill>
                  </a:rPr>
                  <a:t>Hypergraph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 models </a:t>
                </a:r>
                <a:r>
                  <a:rPr lang="en-US" sz="1800" dirty="0" smtClean="0"/>
                  <a:t>capture communication dependencies (</a:t>
                </a:r>
                <a:r>
                  <a:rPr lang="en-US" sz="1800" dirty="0" err="1" smtClean="0"/>
                  <a:t>Catalyurek</a:t>
                </a:r>
                <a:r>
                  <a:rPr lang="en-US" sz="1800" dirty="0" smtClean="0"/>
                  <a:t>, </a:t>
                </a:r>
                <a:r>
                  <a:rPr lang="en-US" sz="1800" dirty="0" err="1" smtClean="0"/>
                  <a:t>Aykanat</a:t>
                </a:r>
                <a:r>
                  <a:rPr lang="en-US" sz="1800" dirty="0" smtClean="0"/>
                  <a:t>, 1999)</a:t>
                </a:r>
              </a:p>
              <a:p>
                <a:pPr lvl="2"/>
                <a:r>
                  <a:rPr lang="en-US" sz="1800" dirty="0" smtClean="0">
                    <a:solidFill>
                      <a:srgbClr val="0070C0"/>
                    </a:solidFill>
                  </a:rPr>
                  <a:t>minimize </a:t>
                </a:r>
                <a:r>
                  <a:rPr lang="en-US" sz="1800" dirty="0" err="1" smtClean="0">
                    <a:solidFill>
                      <a:srgbClr val="0070C0"/>
                    </a:solidFill>
                  </a:rPr>
                  <a:t>hypergraph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 cut = minimize words moved</a:t>
                </a:r>
              </a:p>
              <a:p>
                <a:pPr lvl="2"/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376" y="843148"/>
                <a:ext cx="4867289" cy="3289466"/>
              </a:xfrm>
              <a:blipFill rotWithShape="0">
                <a:blip r:embed="rId2"/>
                <a:stretch>
                  <a:fillRect l="-751" t="-1296" r="-2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D2AE-CC46-4E4B-8E25-B5C97664FC31}" type="slidenum">
              <a:rPr lang="en-US" smtClean="0"/>
              <a:t>14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239" y="1048745"/>
            <a:ext cx="4115911" cy="29136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107900" y="4177737"/>
                <a:ext cx="8608082" cy="24819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Repeated </a:t>
                </a:r>
                <a:r>
                  <a:rPr lang="en-US" sz="1800" dirty="0" err="1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SpMVs</a:t>
                </a:r>
                <a:r>
                  <a:rPr lang="en-US" sz="1800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)</a:t>
                </a:r>
              </a:p>
              <a:p>
                <a:pPr lvl="1"/>
                <a:r>
                  <a:rPr lang="en-US" sz="1800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Naive approach: k repeated </a:t>
                </a:r>
                <a:r>
                  <a:rPr lang="en-US" sz="1800" dirty="0" err="1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SpMVs</a:t>
                </a:r>
                <a:endParaRPr lang="en-US" sz="1800" dirty="0" smtClean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:pPr lvl="1"/>
                <a:r>
                  <a:rPr lang="en-US" sz="1800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Communication-avoiding approach: "</a:t>
                </a:r>
                <a:r>
                  <a:rPr lang="en-US" sz="1800" dirty="0" smtClean="0">
                    <a:solidFill>
                      <a:srgbClr val="0070C0"/>
                    </a:solidFill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matrix powers kernel</a:t>
                </a:r>
                <a:r>
                  <a:rPr lang="en-US" sz="1800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"</a:t>
                </a:r>
              </a:p>
              <a:p>
                <a:pPr lvl="2"/>
                <a:r>
                  <a:rPr lang="en-US" sz="1800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see, e.g., (</a:t>
                </a:r>
                <a:r>
                  <a:rPr lang="en-US" sz="1800" dirty="0" err="1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Demmel</a:t>
                </a:r>
                <a:r>
                  <a:rPr lang="en-US" sz="1800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, </a:t>
                </a:r>
                <a:r>
                  <a:rPr lang="en-US" sz="1800" dirty="0" err="1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Hoemmen</a:t>
                </a:r>
                <a:r>
                  <a:rPr lang="en-US" sz="1800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, </a:t>
                </a:r>
                <a:r>
                  <a:rPr lang="en-US" sz="1800" dirty="0" err="1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Mohiyuddin</a:t>
                </a:r>
                <a:r>
                  <a:rPr lang="en-US" sz="1800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, </a:t>
                </a:r>
                <a:r>
                  <a:rPr lang="en-US" sz="1800" dirty="0" err="1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Yelick</a:t>
                </a:r>
                <a:r>
                  <a:rPr lang="en-US" sz="1800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, 2008)</a:t>
                </a:r>
              </a:p>
              <a:p>
                <a:pPr lvl="2"/>
                <a:r>
                  <a:rPr lang="en-US" sz="1800" dirty="0" smtClean="0"/>
                  <a:t>Avoids </a:t>
                </a:r>
                <a:r>
                  <a:rPr lang="en-US" sz="1800" dirty="0"/>
                  <a:t>communication:</a:t>
                </a:r>
              </a:p>
              <a:p>
                <a:pPr lvl="3"/>
                <a:r>
                  <a:rPr lang="en-US" dirty="0"/>
                  <a:t>In serial, by exploiting temporal </a:t>
                </a:r>
                <a:r>
                  <a:rPr lang="en-US" dirty="0" smtClean="0"/>
                  <a:t>locality in reading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reading vectors</a:t>
                </a:r>
              </a:p>
              <a:p>
                <a:pPr marL="1657350" lvl="3"/>
                <a:r>
                  <a:rPr lang="en-US" dirty="0"/>
                  <a:t>In parallel, by doing only 1 ‘expand’ phase (instead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).</a:t>
                </a:r>
                <a:endParaRPr lang="en-US" dirty="0"/>
              </a:p>
              <a:p>
                <a:pPr marL="1657350" lvl="3"/>
                <a:r>
                  <a:rPr lang="en-US" dirty="0"/>
                  <a:t>Requires sufficiently low ‘surface-to-volume’ ratio</a:t>
                </a:r>
              </a:p>
              <a:p>
                <a:pPr lvl="2"/>
                <a:endParaRPr lang="en-US" sz="1800" dirty="0" smtClean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:pPr lvl="1"/>
                <a:endParaRPr lang="en-US" sz="1800" dirty="0" smtClean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00" y="4177737"/>
                <a:ext cx="8608082" cy="2481942"/>
              </a:xfrm>
              <a:prstGeom prst="rect">
                <a:avLst/>
              </a:prstGeom>
              <a:blipFill rotWithShape="0">
                <a:blip r:embed="rId4"/>
                <a:stretch>
                  <a:fillRect l="-496" t="-1474" b="-5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81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4117148"/>
            <a:ext cx="8153400" cy="2214070"/>
          </a:xfrm>
          <a:prstGeom prst="rect">
            <a:avLst/>
          </a:prstGeom>
        </p:spPr>
      </p:pic>
      <p:pic>
        <p:nvPicPr>
          <p:cNvPr id="5" name="Picture 4" descr="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4097933"/>
            <a:ext cx="8153400" cy="2231642"/>
          </a:xfrm>
          <a:prstGeom prst="rect">
            <a:avLst/>
          </a:prstGeom>
        </p:spPr>
      </p:pic>
      <p:pic>
        <p:nvPicPr>
          <p:cNvPr id="6" name="Picture 5" descr="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4097933"/>
            <a:ext cx="8153400" cy="2231642"/>
          </a:xfrm>
          <a:prstGeom prst="rect">
            <a:avLst/>
          </a:prstGeom>
        </p:spPr>
      </p:pic>
      <p:pic>
        <p:nvPicPr>
          <p:cNvPr id="7" name="Picture 6" descr="4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4097933"/>
            <a:ext cx="8153400" cy="2231642"/>
          </a:xfrm>
          <a:prstGeom prst="rect">
            <a:avLst/>
          </a:prstGeom>
        </p:spPr>
      </p:pic>
      <p:pic>
        <p:nvPicPr>
          <p:cNvPr id="8" name="Picture 7" descr="5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4097933"/>
            <a:ext cx="8153400" cy="2231642"/>
          </a:xfrm>
          <a:prstGeom prst="rect">
            <a:avLst/>
          </a:prstGeom>
        </p:spPr>
      </p:pic>
      <p:pic>
        <p:nvPicPr>
          <p:cNvPr id="9" name="Picture 8" descr="6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4097933"/>
            <a:ext cx="8153400" cy="2231642"/>
          </a:xfrm>
          <a:prstGeom prst="rect">
            <a:avLst/>
          </a:prstGeom>
        </p:spPr>
      </p:pic>
      <p:pic>
        <p:nvPicPr>
          <p:cNvPr id="10" name="Picture 9" descr="7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4097933"/>
            <a:ext cx="8153400" cy="2231642"/>
          </a:xfrm>
          <a:prstGeom prst="rect">
            <a:avLst/>
          </a:prstGeom>
        </p:spPr>
      </p:pic>
      <p:pic>
        <p:nvPicPr>
          <p:cNvPr id="12" name="Picture 11" descr="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511622"/>
            <a:ext cx="8153400" cy="2214070"/>
          </a:xfrm>
          <a:prstGeom prst="rect">
            <a:avLst/>
          </a:prstGeom>
        </p:spPr>
      </p:pic>
      <p:pic>
        <p:nvPicPr>
          <p:cNvPr id="13" name="Picture 12" descr="2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498921"/>
            <a:ext cx="8153400" cy="2231642"/>
          </a:xfrm>
          <a:prstGeom prst="rect">
            <a:avLst/>
          </a:prstGeom>
        </p:spPr>
      </p:pic>
      <p:pic>
        <p:nvPicPr>
          <p:cNvPr id="14" name="Picture 13" descr="3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498921"/>
            <a:ext cx="8153400" cy="2231642"/>
          </a:xfrm>
          <a:prstGeom prst="rect">
            <a:avLst/>
          </a:prstGeom>
        </p:spPr>
      </p:pic>
      <p:pic>
        <p:nvPicPr>
          <p:cNvPr id="15" name="Picture 14" descr="4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498921"/>
            <a:ext cx="8153400" cy="2231642"/>
          </a:xfrm>
          <a:prstGeom prst="rect">
            <a:avLst/>
          </a:prstGeom>
        </p:spPr>
      </p:pic>
      <p:pic>
        <p:nvPicPr>
          <p:cNvPr id="16" name="Picture 15" descr="5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498921"/>
            <a:ext cx="8153400" cy="2231642"/>
          </a:xfrm>
          <a:prstGeom prst="rect">
            <a:avLst/>
          </a:prstGeom>
        </p:spPr>
      </p:pic>
      <p:pic>
        <p:nvPicPr>
          <p:cNvPr id="17" name="Picture 16" descr="6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498921"/>
            <a:ext cx="8153400" cy="2231642"/>
          </a:xfrm>
          <a:prstGeom prst="rect">
            <a:avLst/>
          </a:prstGeom>
        </p:spPr>
      </p:pic>
      <p:pic>
        <p:nvPicPr>
          <p:cNvPr id="18" name="Picture 17" descr="7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498921"/>
            <a:ext cx="8153400" cy="2231642"/>
          </a:xfrm>
          <a:prstGeom prst="rect">
            <a:avLst/>
          </a:prstGeom>
        </p:spPr>
      </p:pic>
      <p:pic>
        <p:nvPicPr>
          <p:cNvPr id="19" name="Picture 18" descr="8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498921"/>
            <a:ext cx="8153400" cy="2231642"/>
          </a:xfrm>
          <a:prstGeom prst="rect">
            <a:avLst/>
          </a:prstGeom>
        </p:spPr>
      </p:pic>
      <p:pic>
        <p:nvPicPr>
          <p:cNvPr id="20" name="Picture 19" descr="9.pd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498921"/>
            <a:ext cx="8153400" cy="22316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66247" y="1124543"/>
            <a:ext cx="4548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Example: </a:t>
            </a:r>
            <a:r>
              <a:rPr lang="en-US" dirty="0" err="1" smtClean="0"/>
              <a:t>tridiagonal</a:t>
            </a:r>
            <a:r>
              <a:rPr lang="en-US" dirty="0" smtClean="0"/>
              <a:t> matrix, </a:t>
            </a:r>
            <a:r>
              <a:rPr lang="en-US" i="1" dirty="0"/>
              <a:t>s</a:t>
            </a:r>
            <a:r>
              <a:rPr lang="en-US" dirty="0" smtClean="0"/>
              <a:t> = 3, </a:t>
            </a:r>
            <a:r>
              <a:rPr lang="en-US" i="1" dirty="0" smtClean="0"/>
              <a:t>n</a:t>
            </a:r>
            <a:r>
              <a:rPr lang="en-US" dirty="0" smtClean="0"/>
              <a:t> = 40, </a:t>
            </a:r>
            <a:r>
              <a:rPr lang="en-US" i="1" dirty="0"/>
              <a:t>p</a:t>
            </a:r>
            <a:r>
              <a:rPr lang="en-US" dirty="0" smtClean="0"/>
              <a:t> = 4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91150" y="2282763"/>
            <a:ext cx="2514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Naïve algorithm:</a:t>
            </a:r>
          </a:p>
          <a:p>
            <a:pPr algn="ctr"/>
            <a:r>
              <a:rPr lang="en-US" i="1" dirty="0"/>
              <a:t>s</a:t>
            </a:r>
            <a:r>
              <a:rPr lang="en-US" dirty="0" smtClean="0"/>
              <a:t> messages per neighbor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91150" y="4885231"/>
            <a:ext cx="2514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Matrix powers optimization:</a:t>
            </a:r>
          </a:p>
          <a:p>
            <a:pPr algn="ctr"/>
            <a:r>
              <a:rPr lang="en-US" dirty="0" smtClean="0"/>
              <a:t>1 message per neighbor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Matrix Powers Kernel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D2AE-CC46-4E4B-8E25-B5C97664FC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3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Sparse Matrix Computations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26" y="1106238"/>
            <a:ext cx="8516203" cy="5262564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Sparse matrix x sparse matrix</a:t>
            </a:r>
          </a:p>
          <a:p>
            <a:pPr lvl="1"/>
            <a:r>
              <a:rPr lang="en-US" sz="2000" dirty="0" smtClean="0"/>
              <a:t>(Ballard, </a:t>
            </a:r>
            <a:r>
              <a:rPr lang="en-US" sz="2000" dirty="0" err="1" smtClean="0"/>
              <a:t>Druinsky</a:t>
            </a:r>
            <a:r>
              <a:rPr lang="en-US" sz="2000" dirty="0" smtClean="0"/>
              <a:t>, Knight, Schwartz, 2016)</a:t>
            </a:r>
          </a:p>
          <a:p>
            <a:pPr lvl="1"/>
            <a:r>
              <a:rPr lang="en-US" sz="2000" dirty="0" smtClean="0"/>
              <a:t>Fine-grained and coarse-grained </a:t>
            </a:r>
            <a:r>
              <a:rPr lang="en-US" sz="2000" dirty="0" err="1">
                <a:solidFill>
                  <a:srgbClr val="0070C0"/>
                </a:solidFill>
              </a:rPr>
              <a:t>hypergraph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models </a:t>
            </a:r>
            <a:r>
              <a:rPr lang="en-US" sz="2000" dirty="0"/>
              <a:t>for sparse matrix-matrix </a:t>
            </a:r>
            <a:r>
              <a:rPr lang="en-US" sz="2000" dirty="0" smtClean="0"/>
              <a:t>multiplication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dentifying </a:t>
            </a:r>
            <a:r>
              <a:rPr lang="en-US" sz="2000" dirty="0"/>
              <a:t>a communication-optimal algorithm for particular input matrices is equivalent to solving a </a:t>
            </a:r>
            <a:r>
              <a:rPr lang="en-US" sz="2000" dirty="0" err="1"/>
              <a:t>hypergraph</a:t>
            </a:r>
            <a:r>
              <a:rPr lang="en-US" sz="2000" dirty="0"/>
              <a:t> partitioning problem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b="1" dirty="0"/>
              <a:t>Sparse </a:t>
            </a:r>
            <a:r>
              <a:rPr lang="en-US" sz="2000" b="1" dirty="0" smtClean="0"/>
              <a:t>matrix x dense matrix</a:t>
            </a:r>
          </a:p>
          <a:p>
            <a:pPr lvl="1"/>
            <a:r>
              <a:rPr lang="en-US" sz="2000" dirty="0" smtClean="0"/>
              <a:t>Building </a:t>
            </a:r>
            <a:r>
              <a:rPr lang="en-US" sz="2000" dirty="0"/>
              <a:t>block of an increasing number of </a:t>
            </a:r>
            <a:r>
              <a:rPr lang="en-US" sz="2000" dirty="0" smtClean="0"/>
              <a:t>applications in </a:t>
            </a:r>
            <a:r>
              <a:rPr lang="en-US" sz="2000" dirty="0"/>
              <a:t>many areas such as machine learning and graph algorithms</a:t>
            </a:r>
          </a:p>
          <a:p>
            <a:pPr lvl="1"/>
            <a:r>
              <a:rPr lang="en-US" sz="2000" dirty="0" smtClean="0"/>
              <a:t>(</a:t>
            </a:r>
            <a:r>
              <a:rPr lang="en-US" sz="2000" dirty="0" err="1" smtClean="0"/>
              <a:t>Koanantakool</a:t>
            </a:r>
            <a:r>
              <a:rPr lang="en-US" sz="2000" dirty="0" smtClean="0"/>
              <a:t>, Azad, </a:t>
            </a:r>
            <a:r>
              <a:rPr lang="en-US" sz="2000" dirty="0" err="1" smtClean="0"/>
              <a:t>Buluc</a:t>
            </a:r>
            <a:r>
              <a:rPr lang="en-US" sz="2000" dirty="0" smtClean="0"/>
              <a:t>, </a:t>
            </a:r>
            <a:r>
              <a:rPr lang="en-US" sz="2000" dirty="0" err="1" smtClean="0"/>
              <a:t>Morozov</a:t>
            </a:r>
            <a:r>
              <a:rPr lang="en-US" sz="2000" dirty="0" smtClean="0"/>
              <a:t>, Oh, </a:t>
            </a:r>
            <a:r>
              <a:rPr lang="en-US" sz="2000" dirty="0" err="1" smtClean="0"/>
              <a:t>Oliker</a:t>
            </a:r>
            <a:r>
              <a:rPr lang="en-US" sz="2000" dirty="0" smtClean="0"/>
              <a:t>, </a:t>
            </a:r>
            <a:r>
              <a:rPr lang="en-US" sz="2000" dirty="0" err="1" smtClean="0"/>
              <a:t>Yelick</a:t>
            </a:r>
            <a:r>
              <a:rPr lang="en-US" sz="2000" dirty="0" smtClean="0"/>
              <a:t>, 2016)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ommunication lower bounds</a:t>
            </a:r>
          </a:p>
          <a:p>
            <a:pPr lvl="1"/>
            <a:r>
              <a:rPr lang="en-US" sz="2000" dirty="0" smtClean="0"/>
              <a:t>New communication-avoiding algorithms based on </a:t>
            </a:r>
            <a:r>
              <a:rPr lang="en-US" sz="2000" dirty="0" smtClean="0">
                <a:solidFill>
                  <a:srgbClr val="0070C0"/>
                </a:solidFill>
              </a:rPr>
              <a:t>1.5D decomposition</a:t>
            </a:r>
          </a:p>
          <a:p>
            <a:pPr lvl="2"/>
            <a:r>
              <a:rPr lang="en-US" dirty="0" smtClean="0"/>
              <a:t>Outperform 2D and 3D variants in both theory and practice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D2AE-CC46-4E4B-8E25-B5C97664FC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7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19" y="123383"/>
            <a:ext cx="7886700" cy="569833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Krylov</a:t>
            </a:r>
            <a:r>
              <a:rPr lang="en-US" sz="360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subspace </a:t>
            </a:r>
            <a:r>
              <a:rPr lang="en-US" sz="36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</a:t>
            </a:r>
            <a:r>
              <a:rPr lang="en-US" sz="360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ethods</a:t>
            </a:r>
            <a:endParaRPr lang="en-US" sz="36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110714" y="3285332"/>
                <a:ext cx="5647253" cy="29340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In each iteration, </a:t>
                </a:r>
              </a:p>
              <a:p>
                <a:pPr marL="685800" lvl="2"/>
                <a:r>
                  <a:rPr lang="en-US" sz="1800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Add a dimension to the </a:t>
                </a:r>
                <a:r>
                  <a:rPr lang="en-US" sz="1800" dirty="0" err="1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Krylov</a:t>
                </a:r>
                <a:r>
                  <a:rPr lang="en-US" sz="1800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subspace</a:t>
                </a:r>
              </a:p>
              <a:p>
                <a:pPr marL="1143000" lvl="3"/>
                <a:r>
                  <a:rPr lang="en-US" sz="1800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Forms nested sequence of </a:t>
                </a:r>
                <a:r>
                  <a:rPr lang="en-US" sz="1800" dirty="0" err="1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Krylov</a:t>
                </a:r>
                <a:r>
                  <a:rPr lang="en-US" sz="1800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subspaces</a:t>
                </a:r>
              </a:p>
              <a:p>
                <a:pPr marL="914400" lvl="2" indent="0">
                  <a:buNone/>
                </a:pPr>
                <a:endParaRPr lang="en-US" sz="400" dirty="0" smtClean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:pPr marL="914400" lvl="2" indent="0">
                  <a:buNone/>
                </a:pPr>
                <a:r>
                  <a:rPr lang="en-US" sz="1800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⊂⋯⊂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 smtClean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:pPr marL="914400" lvl="2" indent="0">
                  <a:buNone/>
                </a:pPr>
                <a:endParaRPr lang="en-US" sz="400" dirty="0" smtClean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:pPr marL="685800" lvl="2"/>
                <a:r>
                  <a:rPr lang="en-US" sz="1800" dirty="0" err="1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Orthogonalize</a:t>
                </a:r>
                <a:r>
                  <a:rPr lang="en-US" sz="1800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</a:t>
                </a:r>
                <a:r>
                  <a:rPr lang="en-US" sz="1800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(with respect to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)</a:t>
                </a:r>
              </a:p>
              <a:p>
                <a:pPr marL="685800" lvl="2"/>
                <a:r>
                  <a:rPr lang="en-US" sz="1800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Select approximate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∈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Sans Serif" panose="02000603000000000000" pitchFamily="2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Sans Serif" panose="02000603000000000000" pitchFamily="2" charset="0"/>
                          </a:rPr>
                          <m:t>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Sans Serif" panose="02000603000000000000" pitchFamily="2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MU Sans Serif" panose="02000603000000000000" pitchFamily="2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MU Sans Serif" panose="02000603000000000000" pitchFamily="2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MU Sans Serif" panose="02000603000000000000" pitchFamily="2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Sans Serif" panose="02000603000000000000" pitchFamily="2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Sans Serif" panose="02000603000000000000" pitchFamily="2" charset="0"/>
                          </a:rPr>
                          <m:t>𝑟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Sans Serif" panose="02000603000000000000" pitchFamily="2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MU Sans Serif" panose="02000603000000000000" pitchFamily="2" charset="0"/>
                      </a:rPr>
                      <m:t>)</m:t>
                    </m:r>
                  </m:oMath>
                </a14:m>
                <a:r>
                  <a:rPr lang="en-US" sz="1800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</a:t>
                </a:r>
              </a:p>
              <a:p>
                <a:pPr marL="457200" lvl="2" indent="0">
                  <a:buNone/>
                </a:pPr>
                <a:r>
                  <a:rPr lang="en-US" sz="1800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	</a:t>
                </a:r>
                <a:r>
                  <a:rPr lang="en-US" sz="1800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rPr>
                          <m:t>𝑟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𝐴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MU Sans Serif" panose="02000603000000000000" pitchFamily="2" charset="0"/>
                      </a:rPr>
                      <m:t>⊥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Sans Serif" panose="02000603000000000000" pitchFamily="2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Sans Serif" panose="02000603000000000000" pitchFamily="2" charset="0"/>
                          </a:rPr>
                          <m:t>𝒞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Sans Serif" panose="02000603000000000000" pitchFamily="2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800" dirty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14" y="3285332"/>
                <a:ext cx="5647253" cy="2934035"/>
              </a:xfrm>
              <a:prstGeom prst="rect">
                <a:avLst/>
              </a:prstGeom>
              <a:blipFill rotWithShape="0">
                <a:blip r:embed="rId2"/>
                <a:stretch>
                  <a:fillRect l="-647" t="-1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9419" y="882999"/>
                <a:ext cx="8406167" cy="1265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solidFill>
                      <a:srgbClr val="0070C0"/>
                    </a:solidFill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Krylov </a:t>
                </a:r>
                <a:r>
                  <a:rPr lang="en-US" b="1" dirty="0">
                    <a:solidFill>
                      <a:srgbClr val="0070C0"/>
                    </a:solidFill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Subspace Method </a:t>
                </a:r>
                <a:r>
                  <a:rPr lang="en-US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is a projection process onto </a:t>
                </a:r>
                <a:r>
                  <a:rPr lang="en-US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the </a:t>
                </a:r>
                <a:r>
                  <a:rPr lang="en-US" dirty="0" err="1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Krylov</a:t>
                </a:r>
                <a:r>
                  <a:rPr lang="en-US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subspace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span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 …,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</a:t>
                </a:r>
              </a:p>
              <a:p>
                <a:pPr lvl="1" algn="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is 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matrix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is a length-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vector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9" y="882999"/>
                <a:ext cx="8406167" cy="1265411"/>
              </a:xfrm>
              <a:prstGeom prst="rect">
                <a:avLst/>
              </a:prstGeom>
              <a:blipFill rotWithShape="0">
                <a:blip r:embed="rId3"/>
                <a:stretch>
                  <a:fillRect l="-508" t="-2899" r="-580"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9419" y="2269062"/>
                <a:ext cx="924436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Linear systems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𝐴𝑥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𝑏</m:t>
                    </m:r>
                  </m:oMath>
                </a14:m>
                <a:r>
                  <a:rPr lang="en-US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, </a:t>
                </a:r>
                <a:r>
                  <a:rPr lang="en-US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eigenvalue problems, singular value problems, least squares, etc.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Ex</a:t>
                </a:r>
                <a:r>
                  <a:rPr lang="en-US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: </a:t>
                </a:r>
                <a:r>
                  <a:rPr lang="en-US" dirty="0" err="1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Lanczos</a:t>
                </a:r>
                <a:r>
                  <a:rPr lang="en-US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/Conjugate Gradient (CG), </a:t>
                </a:r>
                <a:r>
                  <a:rPr lang="en-US" dirty="0" err="1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Arnoldi</a:t>
                </a:r>
                <a:r>
                  <a:rPr lang="en-US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/Generalized Minimum Residual (GMRES), </a:t>
                </a:r>
                <a:r>
                  <a:rPr lang="en-US" dirty="0" err="1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Biconjugate</a:t>
                </a:r>
                <a:r>
                  <a:rPr lang="en-US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Gradient (BICG), BICGSTAB, GKL, LSQR, etc.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9" y="2269062"/>
                <a:ext cx="9244367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462" t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794115" y="3603086"/>
            <a:ext cx="1591306" cy="1014412"/>
            <a:chOff x="7011837" y="1823113"/>
            <a:chExt cx="1591306" cy="1014412"/>
          </a:xfrm>
        </p:grpSpPr>
        <p:grpSp>
          <p:nvGrpSpPr>
            <p:cNvPr id="22" name="Group 21"/>
            <p:cNvGrpSpPr/>
            <p:nvPr/>
          </p:nvGrpSpPr>
          <p:grpSpPr>
            <a:xfrm>
              <a:off x="7011837" y="1823113"/>
              <a:ext cx="1591306" cy="1014412"/>
              <a:chOff x="7011837" y="1823113"/>
              <a:chExt cx="1591306" cy="1014412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7011837" y="1823113"/>
                <a:ext cx="1591306" cy="1014412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7898425" y="2109149"/>
                    <a:ext cx="35685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98425" y="2109149"/>
                    <a:ext cx="356855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5400000">
                <a:off x="7946306" y="2303309"/>
                <a:ext cx="743776" cy="67062"/>
              </a:xfrm>
              <a:prstGeom prst="rect">
                <a:avLst/>
              </a:prstGeom>
            </p:spPr>
          </p:pic>
        </p:grpSp>
        <p:sp>
          <p:nvSpPr>
            <p:cNvPr id="25" name="Rectangle 24"/>
            <p:cNvSpPr/>
            <p:nvPr/>
          </p:nvSpPr>
          <p:spPr bwMode="auto">
            <a:xfrm>
              <a:off x="7145685" y="1960688"/>
              <a:ext cx="731838" cy="730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154639" y="1947162"/>
              <a:ext cx="737680" cy="743776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6794115" y="4813851"/>
            <a:ext cx="1591306" cy="1044239"/>
            <a:chOff x="7011837" y="3531655"/>
            <a:chExt cx="1591306" cy="1044239"/>
          </a:xfrm>
        </p:grpSpPr>
        <p:grpSp>
          <p:nvGrpSpPr>
            <p:cNvPr id="41" name="Group 40"/>
            <p:cNvGrpSpPr/>
            <p:nvPr/>
          </p:nvGrpSpPr>
          <p:grpSpPr>
            <a:xfrm>
              <a:off x="7011837" y="3531655"/>
              <a:ext cx="1591306" cy="1044239"/>
              <a:chOff x="223847" y="4150799"/>
              <a:chExt cx="1591306" cy="1044239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223847" y="4150799"/>
                <a:ext cx="1591306" cy="1044239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1148865" y="4247199"/>
                    <a:ext cx="36150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8865" y="4247199"/>
                    <a:ext cx="361507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139716" y="3653660"/>
              <a:ext cx="743776" cy="6706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5400000">
              <a:off x="8013368" y="3999707"/>
              <a:ext cx="743776" cy="67062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134909" y="5858090"/>
            <a:ext cx="1510145" cy="873452"/>
            <a:chOff x="4134909" y="5858090"/>
            <a:chExt cx="1510145" cy="873452"/>
          </a:xfrm>
        </p:grpSpPr>
        <p:sp>
          <p:nvSpPr>
            <p:cNvPr id="46" name="Rounded Rectangle 45"/>
            <p:cNvSpPr/>
            <p:nvPr/>
          </p:nvSpPr>
          <p:spPr>
            <a:xfrm>
              <a:off x="4376482" y="5858090"/>
              <a:ext cx="1026999" cy="301795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SpMV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4134910" y="6429747"/>
              <a:ext cx="1510144" cy="301795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orthogonalize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Curved Connector 47"/>
            <p:cNvCxnSpPr>
              <a:stCxn id="46" idx="3"/>
              <a:endCxn id="47" idx="3"/>
            </p:cNvCxnSpPr>
            <p:nvPr/>
          </p:nvCxnSpPr>
          <p:spPr>
            <a:xfrm>
              <a:off x="5403481" y="6008987"/>
              <a:ext cx="241573" cy="571657"/>
            </a:xfrm>
            <a:prstGeom prst="curvedConnector3">
              <a:avLst>
                <a:gd name="adj1" fmla="val 216446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urved Connector 48"/>
            <p:cNvCxnSpPr>
              <a:stCxn id="47" idx="1"/>
              <a:endCxn id="46" idx="1"/>
            </p:cNvCxnSpPr>
            <p:nvPr/>
          </p:nvCxnSpPr>
          <p:spPr>
            <a:xfrm rot="10800000" flipH="1">
              <a:off x="4134909" y="6008987"/>
              <a:ext cx="241573" cy="571657"/>
            </a:xfrm>
            <a:prstGeom prst="curvedConnector3">
              <a:avLst>
                <a:gd name="adj1" fmla="val -122575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/>
          <p:cNvCxnSpPr/>
          <p:nvPr/>
        </p:nvCxnSpPr>
        <p:spPr>
          <a:xfrm>
            <a:off x="5875751" y="3763692"/>
            <a:ext cx="81165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875751" y="5005651"/>
            <a:ext cx="81165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08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33" y="125986"/>
            <a:ext cx="8669655" cy="59979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Communication-avoiding (s-step) KSMs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71545" y="1012722"/>
                <a:ext cx="8645120" cy="14400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lvl="1">
                  <a:lnSpc>
                    <a:spcPct val="80000"/>
                  </a:lnSpc>
                  <a:spcBef>
                    <a:spcPts val="600"/>
                  </a:spcBef>
                </a:pPr>
                <a:r>
                  <a:rPr lang="en-US" sz="2000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Idea</a:t>
                </a:r>
                <a:r>
                  <a:rPr lang="en-US" sz="2000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: Compute blocks of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iterations at once </a:t>
                </a:r>
                <a:endParaRPr lang="en-US" sz="2000" dirty="0" smtClean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:pPr marL="685800" lvl="2">
                  <a:lnSpc>
                    <a:spcPct val="80000"/>
                  </a:lnSpc>
                  <a:spcBef>
                    <a:spcPts val="600"/>
                  </a:spcBef>
                </a:pPr>
                <a:r>
                  <a:rPr lang="en-US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Compute updates in a different basis (using matrix powers kernel)</a:t>
                </a:r>
                <a:endParaRPr lang="en-US" dirty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:pPr marL="685800" lvl="2">
                  <a:lnSpc>
                    <a:spcPct val="80000"/>
                  </a:lnSpc>
                  <a:spcBef>
                    <a:spcPts val="600"/>
                  </a:spcBef>
                </a:pPr>
                <a:r>
                  <a:rPr lang="en-US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Communicate every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iterations instead of every iteration</a:t>
                </a:r>
                <a:r>
                  <a:rPr lang="en-US" b="1" dirty="0">
                    <a:solidFill>
                      <a:srgbClr val="0070C0"/>
                    </a:solidFill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</a:t>
                </a:r>
              </a:p>
              <a:p>
                <a:pPr marL="685800" lvl="2">
                  <a:lnSpc>
                    <a:spcPct val="80000"/>
                  </a:lnSpc>
                  <a:spcBef>
                    <a:spcPts val="600"/>
                  </a:spcBef>
                </a:pPr>
                <a:r>
                  <a:rPr lang="en-US" dirty="0" smtClean="0">
                    <a:solidFill>
                      <a:schemeClr val="tx1"/>
                    </a:solidFill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Reduces number of synchronizations per iteration by a factor of s</a:t>
                </a:r>
                <a:endParaRPr lang="en-US" dirty="0">
                  <a:solidFill>
                    <a:schemeClr val="tx1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45" y="1012722"/>
                <a:ext cx="8645120" cy="1440035"/>
              </a:xfrm>
              <a:prstGeom prst="rect">
                <a:avLst/>
              </a:prstGeom>
              <a:blipFill rotWithShape="0">
                <a:blip r:embed="rId3"/>
                <a:stretch>
                  <a:fillRect l="-635" t="-5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71545" y="2452757"/>
            <a:ext cx="84841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An idea rediscovered many times…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First related work: s-dimensional steepest </a:t>
            </a:r>
            <a:r>
              <a:rPr lang="en-US" sz="200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descent, least squares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Khabaza</a:t>
            </a:r>
            <a:r>
              <a:rPr lang="en-US" sz="200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en-US" sz="20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(‘63), </a:t>
            </a:r>
            <a:r>
              <a:rPr lang="en-US" sz="200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Forsythe </a:t>
            </a:r>
            <a:r>
              <a:rPr lang="en-US" sz="20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(‘68), </a:t>
            </a:r>
            <a:r>
              <a:rPr lang="en-US" sz="2000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Marchuk</a:t>
            </a:r>
            <a:r>
              <a:rPr lang="en-US" sz="20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en-US" sz="200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and </a:t>
            </a:r>
            <a:r>
              <a:rPr lang="en-US" sz="2000" dirty="0" err="1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Kuznecov</a:t>
            </a:r>
            <a:r>
              <a:rPr lang="en-US" sz="200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en-US" sz="20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(‘68</a:t>
            </a:r>
            <a:r>
              <a:rPr lang="en-US" sz="200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Flurry </a:t>
            </a:r>
            <a:r>
              <a:rPr lang="en-US" sz="20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of work </a:t>
            </a:r>
            <a:r>
              <a:rPr lang="en-US" sz="200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on s-step </a:t>
            </a:r>
            <a:r>
              <a:rPr lang="en-US" sz="2000" dirty="0" err="1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Krylov</a:t>
            </a:r>
            <a:r>
              <a:rPr lang="en-US" sz="200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methods in ‘80s/early </a:t>
            </a:r>
            <a:r>
              <a:rPr lang="en-US" sz="20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‘90s: see, e.g., Van </a:t>
            </a:r>
            <a:r>
              <a:rPr lang="en-US" sz="200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Rosendale (1983); </a:t>
            </a:r>
            <a:r>
              <a:rPr lang="en-US" sz="2000" dirty="0" err="1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Chronopoulos</a:t>
            </a:r>
            <a:r>
              <a:rPr lang="en-US" sz="200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 and Gear (1989)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1545" y="4246702"/>
            <a:ext cx="8181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Another approach: "pipelined" </a:t>
            </a:r>
            <a:r>
              <a:rPr lang="en-US" dirty="0" err="1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Krylov</a:t>
            </a:r>
            <a:r>
              <a:rPr lang="en-US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subspace methods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Reduce the cost of synchronization by enabling overlapping of All-Reduces and other computations</a:t>
            </a:r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5090" y="5302143"/>
            <a:ext cx="8513146" cy="1349502"/>
            <a:chOff x="164626" y="3588948"/>
            <a:chExt cx="8818309" cy="2282277"/>
          </a:xfrm>
        </p:grpSpPr>
        <p:sp>
          <p:nvSpPr>
            <p:cNvPr id="9" name="Rounded Rectangle 8"/>
            <p:cNvSpPr/>
            <p:nvPr/>
          </p:nvSpPr>
          <p:spPr>
            <a:xfrm>
              <a:off x="164626" y="3588948"/>
              <a:ext cx="8154768" cy="2282277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258357" y="3704274"/>
              <a:ext cx="8724578" cy="216695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300"/>
                </a:spcBef>
                <a:buNone/>
              </a:pPr>
              <a:r>
                <a:rPr lang="en-US" sz="1800" dirty="0" smtClean="0"/>
                <a:t>Recent work (</a:t>
              </a:r>
              <a:r>
                <a:rPr lang="en-US" sz="1800" i="1" dirty="0" smtClean="0"/>
                <a:t>Yamazaki</a:t>
              </a:r>
              <a:r>
                <a:rPr lang="en-US" sz="1800" dirty="0" smtClean="0"/>
                <a:t>, </a:t>
              </a:r>
              <a:r>
                <a:rPr lang="en-US" sz="1800" dirty="0" err="1" smtClean="0"/>
                <a:t>Hoemmen</a:t>
              </a:r>
              <a:r>
                <a:rPr lang="en-US" sz="1800" dirty="0" smtClean="0"/>
                <a:t>, </a:t>
              </a:r>
              <a:r>
                <a:rPr lang="en-US" sz="1800" dirty="0" err="1" smtClean="0"/>
                <a:t>Dongarra</a:t>
              </a:r>
              <a:r>
                <a:rPr lang="en-US" sz="1800" dirty="0" smtClean="0"/>
                <a:t>,</a:t>
              </a:r>
              <a:r>
                <a:rPr lang="en-US" sz="1800" dirty="0"/>
                <a:t> </a:t>
              </a:r>
              <a:r>
                <a:rPr lang="en-US" sz="1800" dirty="0" err="1" smtClean="0"/>
                <a:t>Luszczek</a:t>
              </a:r>
              <a:r>
                <a:rPr lang="en-US" sz="1800" dirty="0" smtClean="0"/>
                <a:t>)</a:t>
              </a:r>
            </a:p>
            <a:p>
              <a:pPr>
                <a:spcBef>
                  <a:spcPts val="300"/>
                </a:spcBef>
              </a:pPr>
              <a:r>
                <a:rPr lang="en-US" sz="1800" dirty="0" smtClean="0">
                  <a:solidFill>
                    <a:srgbClr val="FF0000"/>
                  </a:solidFill>
                </a:rPr>
                <a:t>Talk tomorrow in Part II (MS93)</a:t>
              </a:r>
            </a:p>
            <a:p>
              <a:pPr>
                <a:spcBef>
                  <a:spcPts val="300"/>
                </a:spcBef>
              </a:pPr>
              <a:r>
                <a:rPr lang="en-US" sz="1800" dirty="0" smtClean="0"/>
                <a:t>Performance comparison of s-step and pipelined </a:t>
              </a:r>
              <a:r>
                <a:rPr lang="en-US" sz="1800" dirty="0" err="1" smtClean="0"/>
                <a:t>Krylov</a:t>
              </a:r>
              <a:r>
                <a:rPr lang="en-US" sz="1800" dirty="0" smtClean="0"/>
                <a:t> subspace methods</a:t>
              </a:r>
            </a:p>
            <a:p>
              <a:pPr>
                <a:spcBef>
                  <a:spcPts val="300"/>
                </a:spcBef>
              </a:pPr>
              <a:r>
                <a:rPr lang="en-US" sz="1800" dirty="0" smtClean="0"/>
                <a:t>New approach that combines these two techniques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7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CA-CG (s-step CG)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025754" y="914399"/>
            <a:ext cx="2981600" cy="5779587"/>
            <a:chOff x="6025754" y="914399"/>
            <a:chExt cx="2981600" cy="5779587"/>
          </a:xfrm>
        </p:grpSpPr>
        <p:sp>
          <p:nvSpPr>
            <p:cNvPr id="4" name="Rectangle 3"/>
            <p:cNvSpPr/>
            <p:nvPr/>
          </p:nvSpPr>
          <p:spPr>
            <a:xfrm>
              <a:off x="6025755" y="914399"/>
              <a:ext cx="2073977" cy="4953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Outer Loop</a:t>
              </a:r>
              <a:endPara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025755" y="1707564"/>
              <a:ext cx="2073977" cy="597714"/>
            </a:xfrm>
            <a:prstGeom prst="rect">
              <a:avLst/>
            </a:prstGeom>
            <a:solidFill>
              <a:srgbClr val="FF66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Compute basis </a:t>
              </a:r>
            </a:p>
            <a:p>
              <a:pPr algn="ctr"/>
              <a:r>
                <a:rPr lang="en-US" dirty="0" smtClean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(Matrix powers)</a:t>
              </a:r>
              <a:endPara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6025755" y="2551710"/>
                  <a:ext cx="2073981" cy="915094"/>
                </a:xfrm>
                <a:prstGeom prst="rect">
                  <a:avLst/>
                </a:prstGeom>
                <a:solidFill>
                  <a:srgbClr val="66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latin typeface="CMU Sans Serif" panose="02000603000000000000" pitchFamily="2" charset="0"/>
                      <a:ea typeface="CMU Sans Serif" panose="02000603000000000000" pitchFamily="2" charset="0"/>
                      <a:cs typeface="CMU Sans Serif" panose="02000603000000000000" pitchFamily="2" charset="0"/>
                    </a:rPr>
                    <a:t>O(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dirty="0" smtClean="0">
                      <a:latin typeface="CMU Sans Serif" panose="02000603000000000000" pitchFamily="2" charset="0"/>
                      <a:ea typeface="CMU Sans Serif" panose="02000603000000000000" pitchFamily="2" charset="0"/>
                      <a:cs typeface="CMU Sans Serif" panose="02000603000000000000" pitchFamily="2" charset="0"/>
                    </a:rPr>
                    <a:t>) Inner Products (one synchronization)</a:t>
                  </a:r>
                  <a:endParaRPr lang="en-US" dirty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5755" y="2551710"/>
                  <a:ext cx="2073981" cy="91509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2632" b="-986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6025754" y="3763023"/>
              <a:ext cx="2073977" cy="4953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Inner Loop</a:t>
              </a:r>
              <a:endPara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25755" y="4525309"/>
              <a:ext cx="2073976" cy="85863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Local Vector Updates (no comm.)</a:t>
              </a:r>
              <a:endPara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025756" y="5673761"/>
              <a:ext cx="2073978" cy="41095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End Inner Loop</a:t>
              </a:r>
              <a:endPara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25755" y="6283027"/>
              <a:ext cx="2073979" cy="41095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Inner Outer Loop</a:t>
              </a:r>
              <a:endPara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29094" y="4525309"/>
              <a:ext cx="7782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 times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stCxn id="4" idx="2"/>
              <a:endCxn id="5" idx="0"/>
            </p:cNvCxnSpPr>
            <p:nvPr/>
          </p:nvCxnSpPr>
          <p:spPr>
            <a:xfrm>
              <a:off x="7062744" y="1409699"/>
              <a:ext cx="0" cy="2978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5" idx="2"/>
              <a:endCxn id="6" idx="0"/>
            </p:cNvCxnSpPr>
            <p:nvPr/>
          </p:nvCxnSpPr>
          <p:spPr>
            <a:xfrm>
              <a:off x="7062744" y="2305278"/>
              <a:ext cx="2" cy="2464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6" idx="2"/>
              <a:endCxn id="7" idx="0"/>
            </p:cNvCxnSpPr>
            <p:nvPr/>
          </p:nvCxnSpPr>
          <p:spPr>
            <a:xfrm flipH="1">
              <a:off x="7062743" y="3466804"/>
              <a:ext cx="3" cy="2962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7" idx="2"/>
              <a:endCxn id="8" idx="0"/>
            </p:cNvCxnSpPr>
            <p:nvPr/>
          </p:nvCxnSpPr>
          <p:spPr>
            <a:xfrm>
              <a:off x="7062743" y="4258323"/>
              <a:ext cx="0" cy="2669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8" idx="2"/>
              <a:endCxn id="9" idx="0"/>
            </p:cNvCxnSpPr>
            <p:nvPr/>
          </p:nvCxnSpPr>
          <p:spPr>
            <a:xfrm>
              <a:off x="7062743" y="5383940"/>
              <a:ext cx="2" cy="2898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9" idx="2"/>
              <a:endCxn id="10" idx="0"/>
            </p:cNvCxnSpPr>
            <p:nvPr/>
          </p:nvCxnSpPr>
          <p:spPr>
            <a:xfrm>
              <a:off x="7062745" y="6084720"/>
              <a:ext cx="0" cy="1983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urved Connector 82"/>
            <p:cNvCxnSpPr/>
            <p:nvPr/>
          </p:nvCxnSpPr>
          <p:spPr>
            <a:xfrm flipV="1">
              <a:off x="8099730" y="3976043"/>
              <a:ext cx="65200" cy="1897011"/>
            </a:xfrm>
            <a:prstGeom prst="curvedConnector3">
              <a:avLst>
                <a:gd name="adj1" fmla="val 1394083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urved Connector 101"/>
            <p:cNvCxnSpPr>
              <a:stCxn id="10" idx="1"/>
              <a:endCxn id="4" idx="1"/>
            </p:cNvCxnSpPr>
            <p:nvPr/>
          </p:nvCxnSpPr>
          <p:spPr>
            <a:xfrm rot="10800000">
              <a:off x="6025755" y="1162049"/>
              <a:ext cx="12700" cy="5326458"/>
            </a:xfrm>
            <a:prstGeom prst="curvedConnector3">
              <a:avLst>
                <a:gd name="adj1" fmla="val 4680000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Rounded Rectangle 103"/>
          <p:cNvSpPr/>
          <p:nvPr/>
        </p:nvSpPr>
        <p:spPr>
          <a:xfrm>
            <a:off x="726995" y="1463995"/>
            <a:ext cx="4378405" cy="765534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ounded Rectangle 104"/>
          <p:cNvSpPr/>
          <p:nvPr/>
        </p:nvSpPr>
        <p:spPr>
          <a:xfrm>
            <a:off x="726995" y="2286456"/>
            <a:ext cx="1236195" cy="371420"/>
          </a:xfrm>
          <a:prstGeom prst="roundRect">
            <a:avLst/>
          </a:prstGeom>
          <a:solidFill>
            <a:srgbClr val="6666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1301080" y="3291294"/>
            <a:ext cx="2577499" cy="2315773"/>
          </a:xfrm>
          <a:prstGeom prst="roundRect">
            <a:avLst>
              <a:gd name="adj" fmla="val 10206"/>
            </a:avLst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164627" y="857250"/>
            <a:ext cx="5036023" cy="594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58" y="857249"/>
                <a:ext cx="4985192" cy="594360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sz="1600" dirty="0" smtClean="0"/>
                  <a:t>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 smtClean="0"/>
                  <a:t>:nmax/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sz="1600" dirty="0" smtClean="0"/>
                  <a:t>       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𝒴</m:t>
                            </m:r>
                          </m:e>
                        </m:ba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𝒴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 dirty="0" smtClean="0"/>
                  <a:t> and </a:t>
                </a:r>
              </a:p>
              <a:p>
                <a:pPr marL="0" indent="0">
                  <a:buNone/>
                </a:pPr>
                <a:r>
                  <a:rPr lang="en-US" sz="1600" dirty="0"/>
                  <a:t>	</a:t>
                </a:r>
                <a:r>
                  <a:rPr lang="en-US" sz="1600" dirty="0" smtClean="0"/>
                  <a:t>span(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𝒴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 dirty="0" smtClean="0"/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sub>
                        </m:sSub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sub>
                        </m:sSub>
                      </m:e>
                    </m:d>
                  </m:oMath>
                </a14:m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sz="1600" dirty="0" smtClean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sz="1600" dirty="0" smtClean="0"/>
                  <a:t>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=0,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sz="1600" dirty="0" smtClean="0"/>
                  <a:t>       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=1: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𝒢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𝒢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ℬ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1600" dirty="0" smtClean="0"/>
                  <a:t>        </a:t>
                </a:r>
              </a:p>
              <a:p>
                <a:pPr marL="0" indent="0">
                  <a:buNone/>
                </a:pPr>
                <a:r>
                  <a:rPr lang="en-US" sz="1600" b="0" dirty="0" smtClean="0"/>
                  <a:t>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16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1600" b="0" dirty="0" smtClean="0"/>
                  <a:t>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  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sz="1600" b="0" dirty="0" smtClean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𝒢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𝒢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den>
                    </m:f>
                  </m:oMath>
                </a14:m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sz="1600" dirty="0"/>
                  <a:t>	 </a:t>
                </a:r>
                <a:r>
                  <a:rPr lang="en-US" sz="1600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sz="1600" dirty="0" smtClean="0"/>
                  <a:t>        end</a:t>
                </a:r>
              </a:p>
              <a:p>
                <a:pPr marL="0" indent="0">
                  <a:buNone/>
                </a:pPr>
                <a:r>
                  <a:rPr lang="en-US" sz="1600" dirty="0" smtClean="0"/>
                  <a:t>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sz="1600" dirty="0" smtClean="0"/>
                  <a:t>end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58" y="857249"/>
                <a:ext cx="4985192" cy="5943601"/>
              </a:xfrm>
              <a:blipFill rotWithShape="0">
                <a:blip r:embed="rId3"/>
                <a:stretch>
                  <a:fillRect l="-611" r="-611" b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3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6" y="163773"/>
            <a:ext cx="8638180" cy="5322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MS93: </a:t>
            </a:r>
            <a:r>
              <a:rPr lang="en-US" sz="2800" b="1" dirty="0"/>
              <a:t>Communication-Avoiding Algorithms - Part </a:t>
            </a:r>
            <a:r>
              <a:rPr lang="en-US" sz="2800" b="1" dirty="0" smtClean="0"/>
              <a:t>II </a:t>
            </a:r>
            <a:r>
              <a:rPr lang="en-US" sz="2800" b="1" dirty="0"/>
              <a:t>of II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1160659"/>
            <a:ext cx="8516203" cy="492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Friday</a:t>
            </a:r>
            <a:r>
              <a:rPr lang="en-US" sz="2400" dirty="0"/>
              <a:t>, July </a:t>
            </a:r>
            <a:r>
              <a:rPr lang="en-US" sz="2400" dirty="0" smtClean="0"/>
              <a:t>14, 4:00 PM </a:t>
            </a:r>
            <a:r>
              <a:rPr lang="en-US" sz="2400" dirty="0"/>
              <a:t>- 6:00 </a:t>
            </a:r>
            <a:r>
              <a:rPr lang="en-US" sz="2400" dirty="0" smtClean="0"/>
              <a:t>PM, </a:t>
            </a:r>
            <a:r>
              <a:rPr lang="en-US" sz="2400" i="1" dirty="0"/>
              <a:t>Spirit of Pittsburgh B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D2AE-CC46-4E4B-8E25-B5C97664FC31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86603" y="1715933"/>
            <a:ext cx="8711633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4:00-4:25 Communication-Avoiding Primal and Dual Methods for Regularized Least-Squares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Aditya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Devarakonda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Kimon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Fountoulakis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, James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Demmel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, and Michael Mahoney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000000"/>
              </a:solidFill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4:30-4:55 Communication-Avoiding Sparse Inverse Covariance Matrix Estimation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Penporn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Koanantakool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, Sang-Yun Oh,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Dmitriy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Morozov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, Aydin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Buluc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, and Leonid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Oliker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, Katherine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Yelick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5:00-5:25 Black-box Communication Optimal Low Rank Approximations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Alan Ayala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, Laura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Grigori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5:30-5:55 Performance of S-step and Pipelined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Krylov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Methods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 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Ichitaro Yamazaki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, Mark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Hoemmen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, Jack J.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Dongarra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Piotr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Luszczek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9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CA-CG (s-step CG)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30" y="1428750"/>
            <a:ext cx="5334000" cy="400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426464"/>
            <a:ext cx="5334000" cy="400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426464"/>
            <a:ext cx="5334000" cy="4000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426464"/>
            <a:ext cx="5334000" cy="4000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7118" y="1059418"/>
                <a:ext cx="76808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s-step CA-CG with monomial basis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18" y="1059418"/>
                <a:ext cx="7680846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71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07670" y="5746466"/>
                <a:ext cx="44899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 smtClean="0"/>
                  <a:t>: bcsstk03 from UFSMC,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 smtClean="0"/>
                  <a:t>: equal </a:t>
                </a:r>
                <a:r>
                  <a:rPr lang="en-US" sz="1600" dirty="0"/>
                  <a:t>components in the </a:t>
                </a:r>
                <a:r>
                  <a:rPr lang="en-US" sz="1600" dirty="0" err="1"/>
                  <a:t>eigenbasis</a:t>
                </a:r>
                <a:r>
                  <a:rPr lang="en-US" sz="1600" dirty="0"/>
                  <a:t>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=112,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𝜅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≈7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70" y="5746466"/>
                <a:ext cx="4489919" cy="830997"/>
              </a:xfrm>
              <a:prstGeom prst="rect">
                <a:avLst/>
              </a:prstGeom>
              <a:blipFill rotWithShape="0">
                <a:blip r:embed="rId7"/>
                <a:stretch>
                  <a:fillRect t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819630" y="2697488"/>
            <a:ext cx="2901289" cy="1860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Changes to how the recurrences are computed can exacerbate finite precision effects of </a:t>
            </a:r>
            <a:r>
              <a:rPr lang="en-US" sz="2000" b="1" dirty="0">
                <a:solidFill>
                  <a:srgbClr val="0070C0"/>
                </a:solidFill>
              </a:rPr>
              <a:t>convergence delay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rgbClr val="0070C0"/>
                </a:solidFill>
              </a:rPr>
              <a:t>loss of </a:t>
            </a:r>
            <a:r>
              <a:rPr lang="en-US" sz="2000" b="1" dirty="0" smtClean="0">
                <a:solidFill>
                  <a:srgbClr val="0070C0"/>
                </a:solidFill>
              </a:rPr>
              <a:t>accuracy</a:t>
            </a:r>
            <a:r>
              <a:rPr lang="en-US" sz="2000" dirty="0" smtClean="0"/>
              <a:t>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126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54486" y="1811514"/>
            <a:ext cx="4855335" cy="467662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26" y="870744"/>
            <a:ext cx="8533547" cy="146302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CA variants are designed to reduce the time/iteration</a:t>
            </a:r>
          </a:p>
          <a:p>
            <a:r>
              <a:rPr lang="en-US" sz="1800" dirty="0" smtClean="0"/>
              <a:t>But what we really want to minimize is the </a:t>
            </a:r>
            <a:r>
              <a:rPr lang="en-US" sz="1800" b="1" dirty="0" smtClean="0"/>
              <a:t>runtime, </a:t>
            </a:r>
            <a:r>
              <a:rPr lang="en-US" sz="1800" b="1" dirty="0"/>
              <a:t>subject to some constraint on </a:t>
            </a:r>
            <a:r>
              <a:rPr lang="en-US" sz="1800" b="1" dirty="0" smtClean="0"/>
              <a:t>accuracy,</a:t>
            </a:r>
            <a:endParaRPr lang="en-US" sz="1800" b="1" dirty="0"/>
          </a:p>
          <a:p>
            <a:pPr marL="0" indent="0" algn="ctr">
              <a:buNone/>
            </a:pPr>
            <a:r>
              <a:rPr lang="en-US" sz="2000" b="1" dirty="0" smtClean="0"/>
              <a:t>runtime = (time/iteration) x (# iterations)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Optimizing </a:t>
            </a:r>
            <a:r>
              <a:rPr lang="en-US" sz="3200" dirty="0" smtClean="0"/>
              <a:t>CA iterative solvers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6756" y="2508477"/>
            <a:ext cx="8570794" cy="3875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/>
              <a:t>Known that attainable accuracy and convergence rate in CA </a:t>
            </a:r>
            <a:r>
              <a:rPr lang="en-US" sz="1800" dirty="0" err="1" smtClean="0"/>
              <a:t>Krylov</a:t>
            </a:r>
            <a:r>
              <a:rPr lang="en-US" sz="1800" dirty="0" smtClean="0"/>
              <a:t> subspace methods depends on conditioning of the generated s-step bases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/>
              <a:t>(C. and </a:t>
            </a:r>
            <a:r>
              <a:rPr lang="en-US" sz="1800" dirty="0" err="1" smtClean="0"/>
              <a:t>Demmel</a:t>
            </a:r>
            <a:r>
              <a:rPr lang="en-US" sz="1800" dirty="0" smtClean="0"/>
              <a:t>, 2014), (C. and </a:t>
            </a:r>
            <a:r>
              <a:rPr lang="en-US" sz="1800" dirty="0" err="1" smtClean="0"/>
              <a:t>Demmel</a:t>
            </a:r>
            <a:r>
              <a:rPr lang="en-US" sz="1800" dirty="0" smtClean="0"/>
              <a:t>, 2015</a:t>
            </a:r>
            <a:r>
              <a:rPr lang="en-US" sz="1800" dirty="0"/>
              <a:t>), (Philippe and </a:t>
            </a:r>
            <a:r>
              <a:rPr lang="en-US" sz="1800" dirty="0" err="1"/>
              <a:t>Reichel</a:t>
            </a:r>
            <a:r>
              <a:rPr lang="en-US" sz="1800" dirty="0"/>
              <a:t>, </a:t>
            </a:r>
            <a:r>
              <a:rPr lang="en-US" sz="1800" dirty="0" smtClean="0"/>
              <a:t>2012)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endParaRPr lang="en-US" sz="1800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/>
              <a:t>Using finite precision analysis, can develop ways to improve numerical behavior while still avoiding communication in each iteration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/>
              <a:t>e.g., </a:t>
            </a:r>
            <a:r>
              <a:rPr lang="en-US" sz="1800" dirty="0" smtClean="0">
                <a:solidFill>
                  <a:srgbClr val="0070C0"/>
                </a:solidFill>
              </a:rPr>
              <a:t>residual replacement </a:t>
            </a:r>
            <a:r>
              <a:rPr lang="en-US" sz="1800" dirty="0" smtClean="0"/>
              <a:t>(C. and </a:t>
            </a:r>
            <a:r>
              <a:rPr lang="en-US" sz="1800" dirty="0" err="1" smtClean="0"/>
              <a:t>Demmel</a:t>
            </a:r>
            <a:r>
              <a:rPr lang="en-US" sz="1800" dirty="0" smtClean="0"/>
              <a:t>, 2014), </a:t>
            </a:r>
            <a:r>
              <a:rPr lang="en-US" sz="1800" dirty="0" smtClean="0">
                <a:solidFill>
                  <a:srgbClr val="0070C0"/>
                </a:solidFill>
              </a:rPr>
              <a:t>adaptive basis size </a:t>
            </a:r>
            <a:r>
              <a:rPr lang="en-US" sz="1800" dirty="0" smtClean="0"/>
              <a:t>(C. 2016)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/>
              <a:t>To reduce communication, can also focus on reducing the number of iterations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rgbClr val="0070C0"/>
                </a:solidFill>
              </a:rPr>
              <a:t>P</a:t>
            </a:r>
            <a:r>
              <a:rPr lang="en-US" sz="1800" dirty="0" smtClean="0">
                <a:solidFill>
                  <a:srgbClr val="0070C0"/>
                </a:solidFill>
              </a:rPr>
              <a:t>reconditioning</a:t>
            </a:r>
            <a:r>
              <a:rPr lang="en-US" sz="1800" dirty="0" smtClean="0"/>
              <a:t>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/>
              <a:t>C</a:t>
            </a:r>
            <a:r>
              <a:rPr lang="en-US" sz="1800" dirty="0" smtClean="0"/>
              <a:t>hallenging to implement in a CA way, but sometimes possible, e.g., </a:t>
            </a:r>
            <a:r>
              <a:rPr lang="en-US" sz="1800" dirty="0" smtClean="0">
                <a:solidFill>
                  <a:srgbClr val="0070C0"/>
                </a:solidFill>
              </a:rPr>
              <a:t>ILU</a:t>
            </a:r>
            <a:r>
              <a:rPr lang="en-US" sz="1800" dirty="0" smtClean="0"/>
              <a:t> (</a:t>
            </a:r>
            <a:r>
              <a:rPr lang="en-US" sz="1800" dirty="0" err="1" smtClean="0"/>
              <a:t>Grigori</a:t>
            </a:r>
            <a:r>
              <a:rPr lang="en-US" sz="1800" dirty="0" smtClean="0"/>
              <a:t>, </a:t>
            </a:r>
            <a:r>
              <a:rPr lang="en-US" sz="1800" dirty="0" err="1" smtClean="0"/>
              <a:t>Moufawad</a:t>
            </a:r>
            <a:r>
              <a:rPr lang="en-US" sz="1800" dirty="0" smtClean="0"/>
              <a:t>, 2015), </a:t>
            </a:r>
            <a:r>
              <a:rPr lang="en-US" sz="1800" dirty="0" smtClean="0">
                <a:solidFill>
                  <a:srgbClr val="0070C0"/>
                </a:solidFill>
              </a:rPr>
              <a:t>SPAI</a:t>
            </a:r>
            <a:r>
              <a:rPr lang="en-US" sz="1800" dirty="0" smtClean="0"/>
              <a:t> (</a:t>
            </a:r>
            <a:r>
              <a:rPr lang="en-US" sz="1800" dirty="0" err="1" smtClean="0"/>
              <a:t>Dehnavi</a:t>
            </a:r>
            <a:r>
              <a:rPr lang="en-US" sz="1800" dirty="0"/>
              <a:t>, </a:t>
            </a:r>
            <a:r>
              <a:rPr lang="en-US" sz="1800" dirty="0" err="1" smtClean="0"/>
              <a:t>Demmel</a:t>
            </a:r>
            <a:r>
              <a:rPr lang="en-US" sz="1800" dirty="0" smtClean="0"/>
              <a:t>, </a:t>
            </a:r>
            <a:r>
              <a:rPr lang="en-US" sz="1800" dirty="0" err="1" smtClean="0"/>
              <a:t>Fernández</a:t>
            </a:r>
            <a:r>
              <a:rPr lang="en-US" sz="1800" dirty="0"/>
              <a:t>, </a:t>
            </a:r>
            <a:r>
              <a:rPr lang="en-US" sz="1800" dirty="0" smtClean="0"/>
              <a:t>2014), </a:t>
            </a:r>
            <a:r>
              <a:rPr lang="en-US" sz="1800" dirty="0" smtClean="0">
                <a:solidFill>
                  <a:srgbClr val="0070C0"/>
                </a:solidFill>
              </a:rPr>
              <a:t>DD</a:t>
            </a:r>
            <a:r>
              <a:rPr lang="en-US" sz="1800" dirty="0" smtClean="0"/>
              <a:t> </a:t>
            </a:r>
            <a:r>
              <a:rPr lang="en-US" sz="1800" dirty="0"/>
              <a:t>(Yamazaki, </a:t>
            </a:r>
            <a:r>
              <a:rPr lang="en-US" sz="1800" dirty="0" err="1" smtClean="0"/>
              <a:t>Rajamanickam</a:t>
            </a:r>
            <a:r>
              <a:rPr lang="en-US" sz="1800" dirty="0" smtClean="0"/>
              <a:t>, </a:t>
            </a:r>
            <a:r>
              <a:rPr lang="en-US" sz="1800" dirty="0" err="1" smtClean="0"/>
              <a:t>Boman</a:t>
            </a:r>
            <a:r>
              <a:rPr lang="en-US" sz="1800" dirty="0" smtClean="0"/>
              <a:t>, </a:t>
            </a:r>
            <a:r>
              <a:rPr lang="en-US" sz="1800" dirty="0" err="1" smtClean="0"/>
              <a:t>Hoemmen</a:t>
            </a:r>
            <a:r>
              <a:rPr lang="en-US" sz="1800" dirty="0" smtClean="0"/>
              <a:t>, </a:t>
            </a:r>
            <a:r>
              <a:rPr lang="en-US" sz="1800" dirty="0" err="1" smtClean="0"/>
              <a:t>Heroux</a:t>
            </a:r>
            <a:r>
              <a:rPr lang="en-US" sz="1800" dirty="0" smtClean="0"/>
              <a:t>, </a:t>
            </a:r>
            <a:r>
              <a:rPr lang="en-US" sz="1800" dirty="0" err="1" smtClean="0"/>
              <a:t>Tomov</a:t>
            </a:r>
            <a:r>
              <a:rPr lang="en-US" sz="1800" dirty="0" smtClean="0"/>
              <a:t>, 2014)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Enlarged basis methods </a:t>
            </a:r>
            <a:r>
              <a:rPr lang="en-US" sz="1800" dirty="0" smtClean="0"/>
              <a:t>(</a:t>
            </a:r>
            <a:r>
              <a:rPr lang="en-US" sz="1800" dirty="0" err="1" smtClean="0"/>
              <a:t>Grigori</a:t>
            </a:r>
            <a:r>
              <a:rPr lang="en-US" sz="1800" dirty="0" smtClean="0"/>
              <a:t>, </a:t>
            </a:r>
            <a:r>
              <a:rPr lang="en-US" sz="1800" dirty="0" err="1" smtClean="0"/>
              <a:t>Moufawad</a:t>
            </a:r>
            <a:r>
              <a:rPr lang="en-US" sz="1800" dirty="0" smtClean="0"/>
              <a:t>, </a:t>
            </a:r>
            <a:r>
              <a:rPr lang="en-US" sz="1800" dirty="0" err="1" smtClean="0"/>
              <a:t>Nataf</a:t>
            </a:r>
            <a:r>
              <a:rPr lang="en-US" sz="1800" dirty="0" smtClean="0"/>
              <a:t>, 2016), (</a:t>
            </a:r>
            <a:r>
              <a:rPr lang="it-IT" sz="1800" dirty="0" smtClean="0"/>
              <a:t>Al </a:t>
            </a:r>
            <a:r>
              <a:rPr lang="it-IT" sz="1800" dirty="0"/>
              <a:t>Daas, Grigori, Hénon, </a:t>
            </a:r>
            <a:r>
              <a:rPr lang="it-IT" sz="1800" dirty="0" smtClean="0"/>
              <a:t>Ricoux, 2017)</a:t>
            </a:r>
            <a:endParaRPr lang="en-US" sz="1800" dirty="0" smtClean="0"/>
          </a:p>
          <a:p>
            <a:pPr lvl="2">
              <a:lnSpc>
                <a:spcPct val="100000"/>
              </a:lnSpc>
              <a:spcBef>
                <a:spcPts val="0"/>
              </a:spcBef>
              <a:defRPr/>
            </a:pPr>
            <a:endParaRPr lang="en-US" sz="1800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800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8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86600" y="6511042"/>
            <a:ext cx="2057400" cy="365125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Extensions: </a:t>
            </a:r>
            <a:r>
              <a:rPr lang="en-US" sz="3200" dirty="0" err="1" smtClean="0"/>
              <a:t>Strassen's</a:t>
            </a:r>
            <a:r>
              <a:rPr lang="en-US" sz="3200" dirty="0" smtClean="0"/>
              <a:t> </a:t>
            </a:r>
            <a:r>
              <a:rPr lang="en-US" sz="3200" dirty="0" err="1" smtClean="0"/>
              <a:t>Matmul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2" y="1014283"/>
            <a:ext cx="8516203" cy="40990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/>
              <a:t>Ballard</a:t>
            </a:r>
            <a:r>
              <a:rPr lang="en-US" sz="1800" dirty="0"/>
              <a:t>, </a:t>
            </a:r>
            <a:r>
              <a:rPr lang="en-US" sz="1800" dirty="0" err="1"/>
              <a:t>Demmel</a:t>
            </a:r>
            <a:r>
              <a:rPr lang="en-US" sz="1800" dirty="0"/>
              <a:t>, Holtz, Schwartz (2011 SPAA, 2012 JACM, 2014 CACM)</a:t>
            </a:r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 marL="0" indent="0">
              <a:spcBef>
                <a:spcPts val="600"/>
              </a:spcBef>
              <a:buNone/>
            </a:pPr>
            <a:endParaRPr lang="en-US" sz="1800" dirty="0"/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D2AE-CC46-4E4B-8E25-B5C97664FC31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1362145"/>
                  </p:ext>
                </p:extLst>
              </p:nvPr>
            </p:nvGraphicFramePr>
            <p:xfrm>
              <a:off x="441437" y="1533993"/>
              <a:ext cx="8361368" cy="15095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0342"/>
                    <a:gridCol w="2090342"/>
                    <a:gridCol w="2090342"/>
                    <a:gridCol w="2090342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/>
                            <a:t>Classical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0" dirty="0" smtClean="0"/>
                            <a:t> matmul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/>
                            <a:t>Strassen's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lg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7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0" dirty="0" smtClean="0"/>
                            <a:t> matmul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/>
                            <a:t>Strassen-like</a:t>
                          </a:r>
                          <a:r>
                            <a:rPr lang="en-US" b="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0" dirty="0" smtClean="0"/>
                            <a:t> matmul</a:t>
                          </a:r>
                          <a:endParaRPr lang="en-US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words moved: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den>
                                    </m:f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num>
                                              <m:den>
                                                <m:rad>
                                                  <m:radPr>
                                                    <m:degHide m:val="on"/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radPr>
                                                  <m:deg/>
                                                  <m:e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𝑀</m:t>
                                                    </m:r>
                                                  </m:e>
                                                </m:rad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den>
                                    </m:f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num>
                                              <m:den>
                                                <m:rad>
                                                  <m:radPr>
                                                    <m:degHide m:val="on"/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radPr>
                                                  <m:deg/>
                                                  <m:e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𝑀</m:t>
                                                    </m:r>
                                                  </m:e>
                                                </m:rad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m:rPr>
                                            <m:nor/>
                                          </m:rPr>
                                          <a:rPr lang="en-US" b="0" i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lg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7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den>
                                    </m:f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num>
                                              <m:den>
                                                <m:rad>
                                                  <m:radPr>
                                                    <m:degHide m:val="on"/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radPr>
                                                  <m:deg/>
                                                  <m:e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𝑀</m:t>
                                                    </m:r>
                                                  </m:e>
                                                </m:rad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1362145"/>
                  </p:ext>
                </p:extLst>
              </p:nvPr>
            </p:nvGraphicFramePr>
            <p:xfrm>
              <a:off x="441437" y="1533993"/>
              <a:ext cx="8361368" cy="15095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0342"/>
                    <a:gridCol w="2090342"/>
                    <a:gridCol w="2090342"/>
                    <a:gridCol w="2090342"/>
                  </a:tblGrid>
                  <a:tr h="6934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4386" r="-200581" b="-120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583" t="-4386" r="-101166" b="-120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583" t="-4386" r="-1166" b="-120175"/>
                          </a:stretch>
                        </a:blipFill>
                      </a:tcPr>
                    </a:tc>
                  </a:tr>
                  <a:tr h="81610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words moved: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88148" r="-200581" b="-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583" t="-88148" r="-101166" b="-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583" t="-88148" r="-1166" b="-148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286602" y="3302431"/>
            <a:ext cx="4189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New 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communication-optimal </a:t>
            </a:r>
            <a:r>
              <a:rPr lang="en-US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parallelization 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of </a:t>
            </a:r>
            <a:r>
              <a:rPr lang="en-US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Strassen’s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en-US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O</a:t>
            </a:r>
            <a:r>
              <a:rPr lang="en-US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utperforms 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all previous matrix multiplication </a:t>
            </a:r>
            <a:r>
              <a:rPr lang="en-US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algorithms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873780" y="3473881"/>
            <a:ext cx="4124456" cy="27283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42623" y="6362072"/>
            <a:ext cx="29129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(Strong scaling on a Cray XT4)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5614" y="4795424"/>
            <a:ext cx="4250852" cy="1846374"/>
            <a:chOff x="225614" y="4795424"/>
            <a:chExt cx="4250852" cy="1846374"/>
          </a:xfrm>
        </p:grpSpPr>
        <p:sp>
          <p:nvSpPr>
            <p:cNvPr id="11" name="Rounded Rectangle 10"/>
            <p:cNvSpPr/>
            <p:nvPr/>
          </p:nvSpPr>
          <p:spPr>
            <a:xfrm>
              <a:off x="225614" y="4795424"/>
              <a:ext cx="4250852" cy="184637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6602" y="4852221"/>
              <a:ext cx="418986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Recent work: (</a:t>
              </a:r>
              <a:r>
                <a:rPr lang="en-US" dirty="0" smtClean="0"/>
                <a:t>Schwartz </a:t>
              </a:r>
              <a:r>
                <a:rPr lang="en-US" dirty="0"/>
                <a:t>and </a:t>
              </a:r>
              <a:r>
                <a:rPr lang="en-US" i="1" dirty="0" err="1" smtClean="0"/>
                <a:t>Karstadt</a:t>
              </a:r>
              <a:r>
                <a:rPr lang="en-US" dirty="0" smtClean="0"/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FF0000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4th talk in this </a:t>
              </a:r>
              <a:r>
                <a:rPr lang="en-US" dirty="0" smtClean="0">
                  <a:solidFill>
                    <a:srgbClr val="FF0000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MS</a:t>
              </a:r>
              <a:endParaRPr lang="en-US" dirty="0">
                <a:solidFill>
                  <a:srgbClr val="FF0000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New faster version of </a:t>
              </a:r>
              <a:r>
                <a:rPr lang="en-US" dirty="0" err="1" smtClean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Strassen's</a:t>
              </a:r>
              <a:r>
                <a:rPr lang="en-US" dirty="0" smtClean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 alg</a:t>
              </a:r>
              <a:r>
                <a:rPr lang="en-US" dirty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.</a:t>
              </a:r>
              <a:endParaRPr lang="en-US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C</a:t>
              </a:r>
              <a:r>
                <a:rPr lang="en-US" dirty="0" smtClean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ommunication </a:t>
              </a:r>
              <a:r>
                <a:rPr lang="en-US" dirty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costs, </a:t>
              </a:r>
              <a:r>
                <a:rPr lang="en-US" dirty="0" smtClean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parallelization</a:t>
              </a:r>
              <a:r>
                <a:rPr lang="en-US" dirty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, </a:t>
              </a:r>
              <a:r>
                <a:rPr lang="en-US" dirty="0" smtClean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extension to </a:t>
              </a:r>
              <a:r>
                <a:rPr lang="en-US" dirty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other </a:t>
              </a:r>
              <a:r>
                <a:rPr lang="en-US" dirty="0" err="1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Strassen</a:t>
              </a:r>
              <a:r>
                <a:rPr lang="en-US" dirty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-like algorithms</a:t>
              </a:r>
              <a:r>
                <a:rPr lang="en-US" dirty="0" smtClean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195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Extensions: Tensor Computations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26" y="1035983"/>
            <a:ext cx="8711634" cy="242378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tensor contractions, generalized lower bounds apply</a:t>
            </a:r>
          </a:p>
          <a:p>
            <a:pPr lvl="1"/>
            <a:r>
              <a:rPr lang="en-US" sz="2000" dirty="0" smtClean="0"/>
              <a:t>Cyclops Tensor </a:t>
            </a:r>
            <a:r>
              <a:rPr lang="en-US" sz="2000" dirty="0"/>
              <a:t>Framework (</a:t>
            </a:r>
            <a:r>
              <a:rPr lang="en-US" sz="2000" dirty="0" err="1"/>
              <a:t>Solomonik</a:t>
            </a:r>
            <a:r>
              <a:rPr lang="en-US" sz="2000" dirty="0"/>
              <a:t>, Matthews, Hammond, Stanton, </a:t>
            </a:r>
            <a:r>
              <a:rPr lang="en-US" sz="2000" dirty="0" err="1"/>
              <a:t>Demmel</a:t>
            </a:r>
            <a:r>
              <a:rPr lang="en-US" sz="2000" dirty="0"/>
              <a:t>, 2014)</a:t>
            </a:r>
            <a:endParaRPr lang="en-US" sz="2000" dirty="0" smtClean="0"/>
          </a:p>
          <a:p>
            <a:pPr lvl="2"/>
            <a:r>
              <a:rPr lang="en-US" dirty="0"/>
              <a:t>A massively parallel tensor contraction framework for coupled-cluster </a:t>
            </a:r>
            <a:r>
              <a:rPr lang="en-US" dirty="0" smtClean="0"/>
              <a:t>computations</a:t>
            </a:r>
          </a:p>
          <a:p>
            <a:pPr lvl="2"/>
            <a:r>
              <a:rPr lang="en-US" dirty="0" smtClean="0"/>
              <a:t>Avoids </a:t>
            </a:r>
            <a:r>
              <a:rPr lang="en-US" dirty="0"/>
              <a:t>communication by exploiting </a:t>
            </a:r>
            <a:r>
              <a:rPr lang="en-US" dirty="0" smtClean="0"/>
              <a:t>replication, dynamically </a:t>
            </a:r>
            <a:r>
              <a:rPr lang="en-US" dirty="0"/>
              <a:t>selecting a parallel decomposition with the </a:t>
            </a:r>
            <a:r>
              <a:rPr lang="en-US" dirty="0" smtClean="0"/>
              <a:t>least communication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D2AE-CC46-4E4B-8E25-B5C97664FC31}" type="slidenum">
              <a:rPr lang="en-US" smtClean="0"/>
              <a:t>23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64626" y="3588948"/>
            <a:ext cx="8833610" cy="2369651"/>
            <a:chOff x="164626" y="3588948"/>
            <a:chExt cx="8833610" cy="2369651"/>
          </a:xfrm>
        </p:grpSpPr>
        <p:sp>
          <p:nvSpPr>
            <p:cNvPr id="5" name="Rounded Rectangle 4"/>
            <p:cNvSpPr/>
            <p:nvPr/>
          </p:nvSpPr>
          <p:spPr>
            <a:xfrm>
              <a:off x="164626" y="3588948"/>
              <a:ext cx="8833610" cy="2369651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357021" y="3791649"/>
              <a:ext cx="8516203" cy="21669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dirty="0" smtClean="0"/>
                <a:t>Recent work (</a:t>
              </a:r>
              <a:r>
                <a:rPr lang="en-US" sz="2000" i="1" dirty="0" smtClean="0"/>
                <a:t>Ballard</a:t>
              </a:r>
              <a:r>
                <a:rPr lang="en-US" sz="2000" dirty="0" smtClean="0"/>
                <a:t>, Knight, Rouse)</a:t>
              </a:r>
            </a:p>
            <a:p>
              <a:pPr lvl="1"/>
              <a:r>
                <a:rPr lang="en-US" sz="2000" dirty="0" smtClean="0">
                  <a:solidFill>
                    <a:srgbClr val="FF0000"/>
                  </a:solidFill>
                </a:rPr>
                <a:t>3rd talk in this MS!</a:t>
              </a:r>
            </a:p>
            <a:p>
              <a:pPr lvl="1"/>
              <a:r>
                <a:rPr lang="en-US" sz="2000" dirty="0" err="1" smtClean="0"/>
                <a:t>Matricized</a:t>
              </a:r>
              <a:r>
                <a:rPr lang="en-US" sz="2000" dirty="0" smtClean="0"/>
                <a:t>-tensor times Khatri-Rao product (MTTKRP) </a:t>
              </a:r>
            </a:p>
            <a:p>
              <a:pPr lvl="2"/>
              <a:r>
                <a:rPr lang="en-US" dirty="0" smtClean="0"/>
                <a:t>Bottleneck in CANDECOMP/PARAFAC decomposition of a tensor</a:t>
              </a:r>
            </a:p>
            <a:p>
              <a:pPr lvl="1"/>
              <a:r>
                <a:rPr lang="en-US" sz="2000" dirty="0" smtClean="0"/>
                <a:t>Communication lower bounds for sequential and parallel memory models, </a:t>
              </a:r>
              <a:r>
                <a:rPr lang="en-US" sz="2000" dirty="0"/>
                <a:t>communication costs of existing algorithms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318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Extension: Machine Learning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2" y="1088513"/>
            <a:ext cx="8516203" cy="45720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CA-SVMs (You, </a:t>
            </a:r>
            <a:r>
              <a:rPr lang="en-US" sz="2000" dirty="0" err="1" smtClean="0"/>
              <a:t>Demmel</a:t>
            </a:r>
            <a:r>
              <a:rPr lang="en-US" sz="2000" dirty="0" smtClean="0"/>
              <a:t>, </a:t>
            </a:r>
            <a:r>
              <a:rPr lang="en-US" sz="2000" dirty="0" err="1" smtClean="0"/>
              <a:t>Czechowski</a:t>
            </a:r>
            <a:r>
              <a:rPr lang="en-US" sz="2000" dirty="0" smtClean="0"/>
              <a:t>, Song, </a:t>
            </a:r>
            <a:r>
              <a:rPr lang="en-US" sz="2000" dirty="0" err="1" smtClean="0"/>
              <a:t>Vuduc</a:t>
            </a:r>
            <a:r>
              <a:rPr lang="en-US" sz="2000" dirty="0" smtClean="0"/>
              <a:t>, 2015)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D2AE-CC46-4E4B-8E25-B5C97664FC31}" type="slidenum">
              <a:rPr lang="en-US" smtClean="0"/>
              <a:t>24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6602" y="1799659"/>
            <a:ext cx="8516203" cy="2047440"/>
            <a:chOff x="164626" y="1972109"/>
            <a:chExt cx="7931624" cy="2047440"/>
          </a:xfrm>
        </p:grpSpPr>
        <p:sp>
          <p:nvSpPr>
            <p:cNvPr id="5" name="Rounded Rectangle 4"/>
            <p:cNvSpPr/>
            <p:nvPr/>
          </p:nvSpPr>
          <p:spPr>
            <a:xfrm>
              <a:off x="164626" y="1972109"/>
              <a:ext cx="7931624" cy="1692608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482033" y="2022797"/>
              <a:ext cx="7614217" cy="19967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sz="2000" dirty="0" smtClean="0"/>
                <a:t>Recent work (</a:t>
              </a:r>
              <a:r>
                <a:rPr lang="en-US" sz="2000" i="1" dirty="0" err="1" smtClean="0"/>
                <a:t>Devarakonda</a:t>
              </a:r>
              <a:r>
                <a:rPr lang="en-US" sz="2000" dirty="0" smtClean="0"/>
                <a:t>, </a:t>
              </a:r>
              <a:r>
                <a:rPr lang="en-US" sz="2000" dirty="0" err="1" smtClean="0"/>
                <a:t>Fountoulakis</a:t>
              </a:r>
              <a:r>
                <a:rPr lang="en-US" sz="2000" dirty="0" smtClean="0"/>
                <a:t>, </a:t>
              </a:r>
              <a:r>
                <a:rPr lang="en-US" sz="2000" dirty="0" err="1" smtClean="0"/>
                <a:t>Demmel</a:t>
              </a:r>
              <a:r>
                <a:rPr lang="en-US" sz="2000" dirty="0" smtClean="0"/>
                <a:t>, Mahoney)</a:t>
              </a:r>
            </a:p>
            <a:p>
              <a:pPr>
                <a:spcBef>
                  <a:spcPts val="600"/>
                </a:spcBef>
              </a:pPr>
              <a:r>
                <a:rPr lang="en-US" sz="2000" dirty="0" smtClean="0">
                  <a:solidFill>
                    <a:srgbClr val="FF0000"/>
                  </a:solidFill>
                </a:rPr>
                <a:t>Talk tomorrow in Part II (MS93)</a:t>
              </a:r>
              <a:endParaRPr lang="en-US" sz="2000" dirty="0" smtClean="0"/>
            </a:p>
            <a:p>
              <a:pPr>
                <a:spcBef>
                  <a:spcPts val="600"/>
                </a:spcBef>
              </a:pPr>
              <a:r>
                <a:rPr lang="en-US" sz="2000" dirty="0" smtClean="0"/>
                <a:t>Communication-avoiding primal and dual block coordinate descent methods for regularized least-squares</a:t>
              </a:r>
            </a:p>
            <a:p>
              <a:pPr>
                <a:spcBef>
                  <a:spcPts val="600"/>
                </a:spcBef>
              </a:pPr>
              <a:r>
                <a:rPr lang="en-US" sz="2000" dirty="0" smtClean="0"/>
                <a:t>Extends results on CA-KSMs</a:t>
              </a:r>
            </a:p>
            <a:p>
              <a:endParaRPr lang="en-US" sz="2000" dirty="0" smtClean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6603" y="3897788"/>
            <a:ext cx="8516202" cy="2655412"/>
            <a:chOff x="164626" y="1746362"/>
            <a:chExt cx="7931624" cy="2655412"/>
          </a:xfrm>
        </p:grpSpPr>
        <p:sp>
          <p:nvSpPr>
            <p:cNvPr id="9" name="Rounded Rectangle 8"/>
            <p:cNvSpPr/>
            <p:nvPr/>
          </p:nvSpPr>
          <p:spPr>
            <a:xfrm>
              <a:off x="164626" y="1746362"/>
              <a:ext cx="7931624" cy="2655412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482033" y="1887173"/>
              <a:ext cx="7614217" cy="23808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sz="2000" dirty="0" smtClean="0"/>
                <a:t>Recent work (</a:t>
              </a:r>
              <a:r>
                <a:rPr lang="en-US" sz="2000" i="1" dirty="0" err="1" smtClean="0"/>
                <a:t>Koanantakool</a:t>
              </a:r>
              <a:r>
                <a:rPr lang="en-US" sz="2000" dirty="0" smtClean="0"/>
                <a:t>, Oh, </a:t>
              </a:r>
              <a:r>
                <a:rPr lang="en-US" sz="2000" dirty="0" err="1" smtClean="0"/>
                <a:t>Morozov</a:t>
              </a:r>
              <a:r>
                <a:rPr lang="en-US" sz="2000" dirty="0" smtClean="0"/>
                <a:t>, </a:t>
              </a:r>
              <a:r>
                <a:rPr lang="en-US" sz="2000" dirty="0" err="1" smtClean="0"/>
                <a:t>Buluc</a:t>
              </a:r>
              <a:r>
                <a:rPr lang="en-US" sz="2000" dirty="0" smtClean="0"/>
                <a:t>, </a:t>
              </a:r>
              <a:r>
                <a:rPr lang="en-US" sz="2000" dirty="0" err="1" smtClean="0"/>
                <a:t>Oliker</a:t>
              </a:r>
              <a:r>
                <a:rPr lang="en-US" sz="2000" dirty="0" smtClean="0"/>
                <a:t>, </a:t>
              </a:r>
              <a:r>
                <a:rPr lang="en-US" sz="2000" dirty="0" err="1" smtClean="0"/>
                <a:t>Yelick</a:t>
              </a:r>
              <a:r>
                <a:rPr lang="en-US" sz="2000" dirty="0" smtClean="0"/>
                <a:t>)</a:t>
              </a:r>
            </a:p>
            <a:p>
              <a:pPr>
                <a:spcBef>
                  <a:spcPts val="600"/>
                </a:spcBef>
              </a:pPr>
              <a:r>
                <a:rPr lang="en-US" sz="2000" dirty="0" smtClean="0">
                  <a:solidFill>
                    <a:srgbClr val="FF0000"/>
                  </a:solidFill>
                </a:rPr>
                <a:t>Talk tomorrow in Part II (MS93)</a:t>
              </a:r>
              <a:endParaRPr lang="en-US" sz="2000" dirty="0" smtClean="0"/>
            </a:p>
            <a:p>
              <a:pPr>
                <a:spcBef>
                  <a:spcPts val="600"/>
                </a:spcBef>
              </a:pPr>
              <a:r>
                <a:rPr lang="fr-FR" sz="2000" dirty="0"/>
                <a:t>Communication-</a:t>
              </a:r>
              <a:r>
                <a:rPr lang="fr-FR" sz="2000" dirty="0" err="1"/>
                <a:t>Avoiding</a:t>
              </a:r>
              <a:r>
                <a:rPr lang="fr-FR" sz="2000" dirty="0"/>
                <a:t> </a:t>
              </a:r>
              <a:r>
                <a:rPr lang="fr-FR" sz="2000" dirty="0" err="1"/>
                <a:t>Sparse</a:t>
              </a:r>
              <a:r>
                <a:rPr lang="fr-FR" sz="2000" dirty="0"/>
                <a:t> Inverse Covariance Matrix </a:t>
              </a:r>
              <a:r>
                <a:rPr lang="fr-FR" sz="2000" dirty="0" smtClean="0"/>
                <a:t>Estimation</a:t>
              </a:r>
            </a:p>
            <a:p>
              <a:pPr>
                <a:spcBef>
                  <a:spcPts val="600"/>
                </a:spcBef>
              </a:pPr>
              <a:r>
                <a:rPr lang="fr-FR" sz="2000" dirty="0"/>
                <a:t>M</a:t>
              </a:r>
              <a:r>
                <a:rPr lang="fr-FR" sz="2000" dirty="0" smtClean="0"/>
                <a:t>ain </a:t>
              </a:r>
              <a:r>
                <a:rPr lang="fr-FR" sz="2000" dirty="0" err="1" smtClean="0"/>
                <a:t>bottleneck</a:t>
              </a:r>
              <a:r>
                <a:rPr lang="fr-FR" sz="2000" dirty="0" smtClean="0"/>
                <a:t>: </a:t>
              </a:r>
              <a:r>
                <a:rPr lang="fr-FR" sz="2000" dirty="0" err="1" smtClean="0"/>
                <a:t>iterative</a:t>
              </a:r>
              <a:r>
                <a:rPr lang="fr-FR" sz="2000" dirty="0" smtClean="0"/>
                <a:t> </a:t>
              </a:r>
              <a:r>
                <a:rPr lang="fr-FR" sz="2000" dirty="0" err="1"/>
                <a:t>sparse</a:t>
              </a:r>
              <a:r>
                <a:rPr lang="fr-FR" sz="2000" dirty="0"/>
                <a:t>-dense </a:t>
              </a:r>
              <a:r>
                <a:rPr lang="fr-FR" sz="2000" dirty="0" err="1" smtClean="0"/>
                <a:t>matmul</a:t>
              </a:r>
              <a:endParaRPr lang="fr-FR" sz="2000" dirty="0" smtClean="0"/>
            </a:p>
            <a:p>
              <a:pPr>
                <a:spcBef>
                  <a:spcPts val="600"/>
                </a:spcBef>
              </a:pPr>
              <a:r>
                <a:rPr lang="en-US" sz="2000" dirty="0"/>
                <a:t>F</a:t>
              </a:r>
              <a:r>
                <a:rPr lang="en-US" sz="2000" dirty="0" smtClean="0"/>
                <a:t>or </a:t>
              </a:r>
              <a:r>
                <a:rPr lang="en-US" sz="2000" dirty="0"/>
                <a:t>the first time, </a:t>
              </a:r>
              <a:r>
                <a:rPr lang="en-US" sz="2000" dirty="0" smtClean="0"/>
                <a:t>enables analyzing </a:t>
              </a:r>
              <a:r>
                <a:rPr lang="en-US" sz="2000" dirty="0"/>
                <a:t>high-dimensional data sets with millions of variables and arbitrary underlying graph </a:t>
              </a:r>
              <a:r>
                <a:rPr lang="en-US" sz="2000" dirty="0" smtClean="0"/>
                <a:t>structures</a:t>
              </a:r>
            </a:p>
            <a:p>
              <a:pPr>
                <a:spcBef>
                  <a:spcPts val="600"/>
                </a:spcBef>
              </a:pPr>
              <a:r>
                <a:rPr lang="en-US" sz="2000" dirty="0"/>
                <a:t>E</a:t>
              </a:r>
              <a:r>
                <a:rPr lang="en-US" sz="2000" dirty="0" smtClean="0"/>
                <a:t>xperimental </a:t>
              </a:r>
              <a:r>
                <a:rPr lang="en-US" sz="2000" dirty="0"/>
                <a:t>results </a:t>
              </a:r>
              <a:r>
                <a:rPr lang="en-US" sz="2000" dirty="0" smtClean="0"/>
                <a:t>using 3D </a:t>
              </a:r>
              <a:r>
                <a:rPr lang="en-US" sz="2000" dirty="0"/>
                <a:t>brain fMRI data sets</a:t>
              </a:r>
              <a:endParaRPr lang="en-US" sz="2000" dirty="0" smtClean="0"/>
            </a:p>
            <a:p>
              <a:pPr>
                <a:spcBef>
                  <a:spcPts val="600"/>
                </a:spcBef>
              </a:pPr>
              <a:endParaRPr lang="en-US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12726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6" y="163773"/>
            <a:ext cx="8979374" cy="532262"/>
          </a:xfrm>
        </p:spPr>
        <p:txBody>
          <a:bodyPr>
            <a:noAutofit/>
          </a:bodyPr>
          <a:lstStyle/>
          <a:p>
            <a:r>
              <a:rPr lang="en-US" sz="3200" dirty="0" smtClean="0"/>
              <a:t>Generalization: Arbitrary Nested Loops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914399"/>
            <a:ext cx="8516203" cy="348615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Beyond </a:t>
            </a:r>
            <a:r>
              <a:rPr lang="en-US" sz="2000" dirty="0"/>
              <a:t>Linear Algebra: Affine Array </a:t>
            </a:r>
            <a:r>
              <a:rPr lang="en-US" sz="2000" dirty="0" smtClean="0"/>
              <a:t>References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e.g., </a:t>
            </a:r>
            <a:r>
              <a:rPr lang="en-US" sz="2000" dirty="0"/>
              <a:t>A(</a:t>
            </a:r>
            <a:r>
              <a:rPr lang="en-US" sz="2000" dirty="0" err="1"/>
              <a:t>i</a:t>
            </a:r>
            <a:r>
              <a:rPr lang="en-US" sz="2000" dirty="0"/>
              <a:t> + 2j; 3k + 4</a:t>
            </a:r>
            <a:r>
              <a:rPr lang="en-US" sz="20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(Christ</a:t>
            </a:r>
            <a:r>
              <a:rPr lang="en-US" sz="2000" dirty="0"/>
              <a:t>, </a:t>
            </a:r>
            <a:r>
              <a:rPr lang="en-US" sz="2000" dirty="0" err="1"/>
              <a:t>Demmel</a:t>
            </a:r>
            <a:r>
              <a:rPr lang="en-US" sz="2000" dirty="0"/>
              <a:t>, Knight, Scanlon, </a:t>
            </a:r>
            <a:r>
              <a:rPr lang="en-US" sz="2000" dirty="0" err="1"/>
              <a:t>Yelick</a:t>
            </a:r>
            <a:r>
              <a:rPr lang="en-US" sz="2000" dirty="0"/>
              <a:t>, </a:t>
            </a:r>
            <a:r>
              <a:rPr lang="en-US" sz="2000" dirty="0" smtClean="0"/>
              <a:t>2013); (Knight</a:t>
            </a:r>
            <a:r>
              <a:rPr lang="en-US" sz="2000" dirty="0"/>
              <a:t>, </a:t>
            </a:r>
            <a:r>
              <a:rPr lang="en-US" sz="2000" dirty="0" smtClean="0"/>
              <a:t>2015)</a:t>
            </a:r>
            <a:endParaRPr lang="en-US" sz="2000" dirty="0"/>
          </a:p>
          <a:p>
            <a:pPr lvl="1">
              <a:spcBef>
                <a:spcPts val="600"/>
              </a:spcBef>
            </a:pPr>
            <a:endParaRPr lang="en-US" sz="4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Extend </a:t>
            </a:r>
            <a:r>
              <a:rPr lang="en-US" sz="2000" dirty="0"/>
              <a:t>previous lower bounds to larger class of </a:t>
            </a:r>
            <a:r>
              <a:rPr lang="en-US" sz="2000" dirty="0" smtClean="0"/>
              <a:t>programs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Lower bounds are </a:t>
            </a:r>
            <a:r>
              <a:rPr lang="en-US" sz="2000" dirty="0" smtClean="0"/>
              <a:t>computable - proof via </a:t>
            </a:r>
            <a:r>
              <a:rPr lang="en-US" sz="2000" dirty="0" err="1" smtClean="0"/>
              <a:t>Hölder-Brascamp-Lieb</a:t>
            </a:r>
            <a:r>
              <a:rPr lang="en-US" sz="2000" dirty="0" smtClean="0"/>
              <a:t> (HBL) theory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Matching upper bounds (i.e., optimal algorithms) in special </a:t>
            </a:r>
            <a:r>
              <a:rPr lang="en-US" sz="2000" dirty="0" smtClean="0"/>
              <a:t>cases: linear </a:t>
            </a:r>
            <a:r>
              <a:rPr lang="en-US" sz="2000" dirty="0"/>
              <a:t>algebra, tensor contraction, direct N–body, database </a:t>
            </a:r>
            <a:r>
              <a:rPr lang="en-US" sz="2000" dirty="0" smtClean="0"/>
              <a:t>join, etc</a:t>
            </a:r>
            <a:r>
              <a:rPr lang="en-US" sz="2000" dirty="0"/>
              <a:t>. (when array references pick a subset of the loop indices)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Ongoing work addresses attainability in the general </a:t>
            </a:r>
            <a:r>
              <a:rPr lang="en-US" sz="2000" dirty="0" smtClean="0"/>
              <a:t>case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D2AE-CC46-4E4B-8E25-B5C97664FC31}" type="slidenum">
              <a:rPr lang="en-US" smtClean="0"/>
              <a:t>25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6603" y="4653887"/>
            <a:ext cx="4632263" cy="1897477"/>
            <a:chOff x="286602" y="3588948"/>
            <a:chExt cx="8586622" cy="2369651"/>
          </a:xfrm>
        </p:grpSpPr>
        <p:sp>
          <p:nvSpPr>
            <p:cNvPr id="6" name="Rounded Rectangle 5"/>
            <p:cNvSpPr/>
            <p:nvPr/>
          </p:nvSpPr>
          <p:spPr>
            <a:xfrm>
              <a:off x="286602" y="3588948"/>
              <a:ext cx="8586622" cy="2369651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357020" y="3791649"/>
              <a:ext cx="7815359" cy="21669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dirty="0" smtClean="0"/>
                <a:t>Recent work (</a:t>
              </a:r>
              <a:r>
                <a:rPr lang="en-US" sz="2000" i="1" dirty="0" smtClean="0"/>
                <a:t>Knight</a:t>
              </a:r>
              <a:r>
                <a:rPr lang="en-US" sz="2000" dirty="0" smtClean="0"/>
                <a:t>)</a:t>
              </a:r>
            </a:p>
            <a:p>
              <a:pPr lvl="1"/>
              <a:r>
                <a:rPr lang="en-US" sz="2000" dirty="0" smtClean="0">
                  <a:solidFill>
                    <a:srgbClr val="FF0000"/>
                  </a:solidFill>
                </a:rPr>
                <a:t>2</a:t>
              </a:r>
              <a:r>
                <a:rPr lang="en-US" sz="2000" dirty="0">
                  <a:solidFill>
                    <a:srgbClr val="FF0000"/>
                  </a:solidFill>
                </a:rPr>
                <a:t>n</a:t>
              </a:r>
              <a:r>
                <a:rPr lang="en-US" sz="2000" dirty="0" smtClean="0">
                  <a:solidFill>
                    <a:srgbClr val="FF0000"/>
                  </a:solidFill>
                </a:rPr>
                <a:t>d talk in this MS!</a:t>
              </a:r>
            </a:p>
            <a:p>
              <a:pPr lvl="1"/>
              <a:r>
                <a:rPr lang="en-US" sz="2000" dirty="0" smtClean="0"/>
                <a:t>Application of HBL theory to Convolutional Neural Networks (CNNs)</a:t>
              </a:r>
              <a:endParaRPr lang="en-US" sz="2000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496" y="4653888"/>
            <a:ext cx="3963740" cy="168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9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62" y="163773"/>
            <a:ext cx="8979374" cy="532262"/>
          </a:xfrm>
        </p:spPr>
        <p:txBody>
          <a:bodyPr>
            <a:noAutofit/>
          </a:bodyPr>
          <a:lstStyle/>
          <a:p>
            <a:r>
              <a:rPr lang="en-US" sz="3200" dirty="0" smtClean="0"/>
              <a:t>Generalization: Write-Avoiding Algorithms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98" y="874840"/>
            <a:ext cx="8516203" cy="50530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(C., </a:t>
            </a:r>
            <a:r>
              <a:rPr lang="en-US" sz="1800" dirty="0" err="1" smtClean="0"/>
              <a:t>Demmel</a:t>
            </a:r>
            <a:r>
              <a:rPr lang="en-US" sz="1800" dirty="0" smtClean="0"/>
              <a:t>, </a:t>
            </a:r>
            <a:r>
              <a:rPr lang="en-US" sz="1800" dirty="0" err="1" smtClean="0"/>
              <a:t>Grigori</a:t>
            </a:r>
            <a:r>
              <a:rPr lang="en-US" sz="1800" dirty="0" smtClean="0"/>
              <a:t>, Knight, </a:t>
            </a:r>
            <a:r>
              <a:rPr lang="en-US" sz="1800" dirty="0" err="1" smtClean="0"/>
              <a:t>Koanantakool</a:t>
            </a:r>
            <a:r>
              <a:rPr lang="en-US" sz="1800" dirty="0" smtClean="0"/>
              <a:t>, Schwartz, </a:t>
            </a:r>
            <a:r>
              <a:rPr lang="en-US" sz="1800" dirty="0" err="1" smtClean="0"/>
              <a:t>Simhadri</a:t>
            </a:r>
            <a:r>
              <a:rPr lang="en-US" sz="1800" dirty="0" smtClean="0"/>
              <a:t>, 2016)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D2AE-CC46-4E4B-8E25-B5C97664FC31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34" y="1854899"/>
            <a:ext cx="7904127" cy="197780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66697" y="1302644"/>
            <a:ext cx="8516203" cy="5690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Writes </a:t>
            </a:r>
            <a:r>
              <a:rPr lang="en-US" sz="18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can be much more expensive than reads </a:t>
            </a:r>
            <a:r>
              <a:rPr lang="en-US" sz="180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in some </a:t>
            </a:r>
            <a:r>
              <a:rPr lang="en-US" sz="18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current and emerging storage devices such as </a:t>
            </a:r>
            <a:r>
              <a:rPr lang="en-US" sz="180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nonvolatile memories</a:t>
            </a:r>
            <a:r>
              <a:rPr lang="en-US" sz="1800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.</a:t>
            </a:r>
          </a:p>
          <a:p>
            <a:endParaRPr lang="en-US" sz="18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5400" y="4034158"/>
            <a:ext cx="8202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“communication-avoiding” (CA</a:t>
            </a:r>
            <a:r>
              <a:rPr lang="en-US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): minimize 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the sum of reads and </a:t>
            </a:r>
            <a:r>
              <a:rPr lang="en-US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writes</a:t>
            </a:r>
          </a:p>
          <a:p>
            <a:r>
              <a:rPr lang="en-US" dirty="0" smtClean="0">
                <a:solidFill>
                  <a:srgbClr val="0070C0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"write-avoiding" (WA): </a:t>
            </a:r>
            <a:r>
              <a:rPr lang="en-US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CA and also do 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asymptotically fewer writes than reads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6697" y="4830045"/>
            <a:ext cx="85162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Some CA algorithms are also WA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Matrix multiply, </a:t>
            </a:r>
            <a:r>
              <a:rPr lang="en-US" dirty="0" err="1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Cholesky</a:t>
            </a:r>
            <a:r>
              <a:rPr lang="en-US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, TRSM, direct N-body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For some algorithms, WA algorithm cannot exist (#writes must be within 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 constant factor of the total </a:t>
            </a:r>
            <a:r>
              <a:rPr lang="en-US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# of reads and writes; "bounded reuse")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Strassen</a:t>
            </a:r>
            <a:r>
              <a:rPr lang="en-US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en-US" dirty="0" err="1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matmul</a:t>
            </a:r>
            <a:r>
              <a:rPr lang="en-US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, 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Cooley-</a:t>
            </a:r>
            <a:r>
              <a:rPr lang="en-US" dirty="0" err="1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Tukey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FFT, </a:t>
            </a:r>
            <a:r>
              <a:rPr lang="en-US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cache oblivious (CO) algorithms 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for classical linear </a:t>
            </a:r>
            <a:r>
              <a:rPr lang="en-US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algebra (no WACO </a:t>
            </a:r>
            <a:r>
              <a:rPr lang="en-US" dirty="0" err="1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algs</a:t>
            </a:r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!</a:t>
            </a:r>
            <a:r>
              <a:rPr lang="en-US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)</a:t>
            </a:r>
            <a:endParaRPr lang="en-US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45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845" y="224055"/>
            <a:ext cx="7267800" cy="4556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Lots of speedups…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5943" y="1153887"/>
            <a:ext cx="8948057" cy="54066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>
                <a:cs typeface="Arial"/>
              </a:rPr>
              <a:t>Up to </a:t>
            </a:r>
            <a:r>
              <a:rPr lang="en-US" sz="2000" b="1" dirty="0" smtClean="0">
                <a:cs typeface="Arial"/>
              </a:rPr>
              <a:t>12x</a:t>
            </a:r>
            <a:r>
              <a:rPr lang="en-US" sz="2000" dirty="0" smtClean="0">
                <a:cs typeface="Arial"/>
              </a:rPr>
              <a:t> faster for 2.5D </a:t>
            </a:r>
            <a:r>
              <a:rPr lang="en-US" sz="2000" dirty="0" err="1" smtClean="0">
                <a:cs typeface="Arial"/>
              </a:rPr>
              <a:t>matmul</a:t>
            </a:r>
            <a:r>
              <a:rPr lang="en-US" sz="2000" dirty="0" smtClean="0">
                <a:cs typeface="Arial"/>
              </a:rPr>
              <a:t> on 64K core IBM BG/P 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cs typeface="Arial"/>
              </a:rPr>
              <a:t>Up to</a:t>
            </a:r>
            <a:r>
              <a:rPr lang="en-US" sz="2000" b="1" dirty="0" smtClean="0">
                <a:cs typeface="Arial"/>
              </a:rPr>
              <a:t> 3x </a:t>
            </a:r>
            <a:r>
              <a:rPr lang="en-US" sz="2000" dirty="0" smtClean="0">
                <a:cs typeface="Arial"/>
              </a:rPr>
              <a:t>faster for tensor contractions on 2K core Cray XE/6 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cs typeface="Arial"/>
              </a:rPr>
              <a:t>Up to </a:t>
            </a:r>
            <a:r>
              <a:rPr lang="en-US" sz="2000" b="1" dirty="0" smtClean="0">
                <a:cs typeface="Arial"/>
              </a:rPr>
              <a:t>6.2x</a:t>
            </a:r>
            <a:r>
              <a:rPr lang="en-US" sz="2000" dirty="0" smtClean="0">
                <a:cs typeface="Arial"/>
              </a:rPr>
              <a:t> faster for All-Pairs-Shortest-Path on 24K core Cray CE6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cs typeface="Arial"/>
              </a:rPr>
              <a:t>Up to </a:t>
            </a:r>
            <a:r>
              <a:rPr lang="en-US" sz="2000" b="1" dirty="0" smtClean="0">
                <a:cs typeface="Arial"/>
              </a:rPr>
              <a:t>2.1x</a:t>
            </a:r>
            <a:r>
              <a:rPr lang="en-US" sz="2000" dirty="0" smtClean="0">
                <a:cs typeface="Arial"/>
              </a:rPr>
              <a:t> faster for 2.5D LU on 64K core IBM BG/P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cs typeface="Arial"/>
              </a:rPr>
              <a:t>Up to </a:t>
            </a:r>
            <a:r>
              <a:rPr lang="en-US" sz="2000" b="1" dirty="0" smtClean="0">
                <a:cs typeface="Arial"/>
              </a:rPr>
              <a:t>11.8x</a:t>
            </a:r>
            <a:r>
              <a:rPr lang="en-US" sz="2000" dirty="0" smtClean="0">
                <a:cs typeface="Arial"/>
              </a:rPr>
              <a:t> faster for direct N-body on 32K core IBM BG/P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cs typeface="Arial"/>
              </a:rPr>
              <a:t>Up to </a:t>
            </a:r>
            <a:r>
              <a:rPr lang="en-US" sz="2000" b="1" dirty="0" smtClean="0">
                <a:cs typeface="Arial"/>
              </a:rPr>
              <a:t>13x</a:t>
            </a:r>
            <a:r>
              <a:rPr lang="en-US" sz="2000" dirty="0" smtClean="0">
                <a:cs typeface="Arial"/>
              </a:rPr>
              <a:t> faster for Tall Skinny QR on Tesla C2050 Fermi NVIDIA GPU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cs typeface="Arial"/>
              </a:rPr>
              <a:t>Up to </a:t>
            </a:r>
            <a:r>
              <a:rPr lang="en-US" sz="2000" b="1" dirty="0" smtClean="0">
                <a:cs typeface="Arial"/>
              </a:rPr>
              <a:t>6.7x</a:t>
            </a:r>
            <a:r>
              <a:rPr lang="en-US" sz="2000" dirty="0" smtClean="0">
                <a:cs typeface="Arial"/>
              </a:rPr>
              <a:t> faster for </a:t>
            </a:r>
            <a:r>
              <a:rPr lang="en-US" sz="2000" dirty="0" err="1" smtClean="0">
                <a:cs typeface="Arial"/>
              </a:rPr>
              <a:t>symeig</a:t>
            </a:r>
            <a:r>
              <a:rPr lang="en-US" sz="2000" dirty="0" smtClean="0">
                <a:cs typeface="Arial"/>
              </a:rPr>
              <a:t>(band A) on 10 core Intel </a:t>
            </a:r>
            <a:r>
              <a:rPr lang="en-US" sz="2000" dirty="0" err="1" smtClean="0">
                <a:cs typeface="Arial"/>
              </a:rPr>
              <a:t>Westmere</a:t>
            </a:r>
            <a:endParaRPr lang="en-US" sz="2000" dirty="0" smtClean="0"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2000" dirty="0" smtClean="0">
                <a:cs typeface="Arial"/>
              </a:rPr>
              <a:t>Up to </a:t>
            </a:r>
            <a:r>
              <a:rPr lang="en-US" sz="2000" b="1" dirty="0" smtClean="0">
                <a:cs typeface="Arial"/>
              </a:rPr>
              <a:t>2x</a:t>
            </a:r>
            <a:r>
              <a:rPr lang="en-US" sz="2000" dirty="0" smtClean="0">
                <a:cs typeface="Arial"/>
              </a:rPr>
              <a:t> faster for 2.5D </a:t>
            </a:r>
            <a:r>
              <a:rPr lang="en-US" sz="2000" dirty="0" err="1" smtClean="0">
                <a:cs typeface="Arial"/>
              </a:rPr>
              <a:t>Strassen</a:t>
            </a:r>
            <a:r>
              <a:rPr lang="en-US" sz="2000" dirty="0" smtClean="0">
                <a:cs typeface="Arial"/>
              </a:rPr>
              <a:t> on 38K core Cray XT4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cs typeface="Arial"/>
              </a:rPr>
              <a:t>Up to </a:t>
            </a:r>
            <a:r>
              <a:rPr lang="en-US" sz="2000" b="1" dirty="0" smtClean="0">
                <a:cs typeface="Arial"/>
              </a:rPr>
              <a:t>4.2x</a:t>
            </a:r>
            <a:r>
              <a:rPr lang="en-US" sz="2000" dirty="0" smtClean="0">
                <a:cs typeface="Arial"/>
              </a:rPr>
              <a:t> faster for </a:t>
            </a:r>
            <a:r>
              <a:rPr lang="en-US" sz="2000" dirty="0" err="1" smtClean="0">
                <a:cs typeface="Arial"/>
              </a:rPr>
              <a:t>MiniGMG</a:t>
            </a:r>
            <a:r>
              <a:rPr lang="en-US" sz="2000" dirty="0" smtClean="0">
                <a:cs typeface="Arial"/>
              </a:rPr>
              <a:t> benchmark bottom solver, using CA-BICGSTAB (</a:t>
            </a:r>
            <a:r>
              <a:rPr lang="en-US" sz="2000" b="1" dirty="0" smtClean="0">
                <a:cs typeface="Arial"/>
              </a:rPr>
              <a:t>2.5x</a:t>
            </a:r>
            <a:r>
              <a:rPr lang="en-US" sz="2000" dirty="0" smtClean="0">
                <a:cs typeface="Arial"/>
              </a:rPr>
              <a:t> for overall solve), </a:t>
            </a:r>
            <a:r>
              <a:rPr lang="en-US" sz="2000" b="1" dirty="0" smtClean="0">
                <a:solidFill>
                  <a:schemeClr val="tx1"/>
                </a:solidFill>
                <a:cs typeface="Arial"/>
              </a:rPr>
              <a:t>2.5x</a:t>
            </a:r>
            <a:r>
              <a:rPr lang="en-US" sz="2000" dirty="0" smtClean="0">
                <a:solidFill>
                  <a:schemeClr val="tx1"/>
                </a:solidFill>
                <a:cs typeface="Arial"/>
              </a:rPr>
              <a:t> / </a:t>
            </a:r>
            <a:r>
              <a:rPr lang="en-US" sz="2000" b="1" dirty="0" smtClean="0">
                <a:solidFill>
                  <a:schemeClr val="tx1"/>
                </a:solidFill>
                <a:cs typeface="Arial"/>
              </a:rPr>
              <a:t>1.5x</a:t>
            </a:r>
            <a:r>
              <a:rPr lang="en-US" sz="2000" dirty="0" smtClean="0">
                <a:solidFill>
                  <a:schemeClr val="tx1"/>
                </a:solidFill>
                <a:cs typeface="Arial"/>
              </a:rPr>
              <a:t> for combustion simulation code 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cs typeface="Arial"/>
              </a:rPr>
              <a:t>Up to </a:t>
            </a:r>
            <a:r>
              <a:rPr lang="en-US" sz="2000" b="1" dirty="0" smtClean="0">
                <a:cs typeface="Arial"/>
              </a:rPr>
              <a:t>42x</a:t>
            </a:r>
            <a:r>
              <a:rPr lang="en-US" sz="2000" dirty="0" smtClean="0">
                <a:cs typeface="Arial"/>
              </a:rPr>
              <a:t> for Parallel Direct 3-Body </a:t>
            </a:r>
          </a:p>
          <a:p>
            <a:pPr>
              <a:lnSpc>
                <a:spcPct val="100000"/>
              </a:lnSpc>
            </a:pPr>
            <a:endParaRPr lang="en-US" sz="1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smtClean="0"/>
              <a:t>These and many more recent </a:t>
            </a:r>
            <a:r>
              <a:rPr lang="en-US" sz="2000" dirty="0"/>
              <a:t>papers available at </a:t>
            </a:r>
            <a:r>
              <a:rPr lang="en-US" sz="2000" dirty="0" smtClean="0">
                <a:hlinkClick r:id="rId3" action="ppaction://hlinkfile"/>
              </a:rPr>
              <a:t>bebop.cs.berkeley.edu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7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 smtClean="0"/>
              <a:t>Thank you!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erinc@cims.nyu.edu</a:t>
            </a:r>
          </a:p>
          <a:p>
            <a:pPr marL="0" indent="0" algn="ctr">
              <a:buNone/>
            </a:pPr>
            <a:r>
              <a:rPr lang="en-US" dirty="0" smtClean="0"/>
              <a:t>math.nyu.edu/~erinc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D2AE-CC46-4E4B-8E25-B5C97664FC3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8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9433" y="1610436"/>
            <a:ext cx="8366077" cy="2579427"/>
          </a:xfrm>
          <a:prstGeom prst="roundRect">
            <a:avLst/>
          </a:prstGeom>
          <a:solidFill>
            <a:srgbClr val="0033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10436"/>
            <a:ext cx="7772400" cy="2387600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sz="4800" b="1" dirty="0">
                <a:solidFill>
                  <a:schemeClr val="bg1"/>
                </a:solidFill>
              </a:rPr>
              <a:t>Communication-Avoiding Algorithms: </a:t>
            </a: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>Challenges </a:t>
            </a:r>
            <a:r>
              <a:rPr lang="en-US" sz="4800" b="1" dirty="0">
                <a:solidFill>
                  <a:schemeClr val="bg1"/>
                </a:solidFill>
              </a:rPr>
              <a:t>and New Results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10684"/>
            <a:ext cx="6858000" cy="1655762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Erin Carson</a:t>
            </a:r>
          </a:p>
          <a:p>
            <a:r>
              <a:rPr lang="en-US" sz="2000" dirty="0" smtClean="0"/>
              <a:t>New York University</a:t>
            </a:r>
          </a:p>
          <a:p>
            <a:endParaRPr lang="en-US" sz="2000" dirty="0" smtClean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r>
              <a:rPr lang="en-US" sz="2000" dirty="0" smtClean="0"/>
              <a:t>SIAM Annual Meeting 2017</a:t>
            </a:r>
            <a:endParaRPr lang="en-US" sz="2000" dirty="0"/>
          </a:p>
          <a:p>
            <a:r>
              <a:rPr lang="en-US" sz="2000" dirty="0" smtClean="0"/>
              <a:t>Pittsburgh, PA, USA</a:t>
            </a:r>
            <a:endParaRPr lang="en-US" sz="20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900" y="876558"/>
            <a:ext cx="8570999" cy="140405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Runtime of an algorithm is the sum of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#flops x (time/flop)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#words moved x (1/bandwidth)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#messages x latency</a:t>
            </a:r>
          </a:p>
          <a:p>
            <a:pPr marL="0" indent="0">
              <a:buNone/>
            </a:pP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04552" y="1249759"/>
            <a:ext cx="2653048" cy="358228"/>
          </a:xfrm>
          <a:prstGeom prst="roundRect">
            <a:avLst>
              <a:gd name="adj" fmla="val 38238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1004552" y="1636023"/>
            <a:ext cx="3669404" cy="907321"/>
          </a:xfrm>
          <a:prstGeom prst="roundRect">
            <a:avLst>
              <a:gd name="adj" fmla="val 38238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00" y="216861"/>
            <a:ext cx="8602905" cy="452547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is communication?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152745" y="5954982"/>
                <a:ext cx="8999387" cy="8001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2400"/>
                  </a:lnSpc>
                </a:pPr>
                <a:r>
                  <a:rPr lang="en-US" sz="2000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Communication is expensive, computation is cheap</a:t>
                </a:r>
              </a:p>
              <a:p>
                <a:pPr lvl="1">
                  <a:lnSpc>
                    <a:spcPts val="2400"/>
                  </a:lnSpc>
                </a:pPr>
                <a:r>
                  <a:rPr lang="en-US" sz="2000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in terms of both time and energy! (time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>
                    <a:latin typeface="CMU Sans Serif" panose="02000603000000000000" pitchFamily="2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joules)</a:t>
                </a:r>
              </a:p>
              <a:p>
                <a:pPr marL="457200" lvl="1" indent="0">
                  <a:lnSpc>
                    <a:spcPts val="2400"/>
                  </a:lnSpc>
                  <a:buNone/>
                </a:pPr>
                <a:endParaRPr lang="en-US" sz="2000" dirty="0" smtClean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45" y="5954982"/>
                <a:ext cx="8999387" cy="800148"/>
              </a:xfrm>
              <a:prstGeom prst="rect">
                <a:avLst/>
              </a:prstGeom>
              <a:blipFill rotWithShape="0">
                <a:blip r:embed="rId3"/>
                <a:stretch>
                  <a:fillRect l="-610" t="-6107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 smtClean="0"/>
              <a:t>2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649158" y="1859238"/>
            <a:ext cx="211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communication</a:t>
            </a:r>
            <a:endParaRPr lang="en-US" sz="2400" b="1" dirty="0">
              <a:solidFill>
                <a:srgbClr val="0070C0"/>
              </a:solidFill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70478" y="1201378"/>
            <a:ext cx="211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computation</a:t>
            </a:r>
            <a:endParaRPr lang="en-US" sz="2400" b="1" dirty="0">
              <a:solidFill>
                <a:srgbClr val="0070C0"/>
              </a:solidFill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004552" y="2790911"/>
            <a:ext cx="6489632" cy="2829451"/>
            <a:chOff x="1004552" y="2790911"/>
            <a:chExt cx="6489632" cy="2829451"/>
          </a:xfrm>
        </p:grpSpPr>
        <p:grpSp>
          <p:nvGrpSpPr>
            <p:cNvPr id="13" name="Group 12"/>
            <p:cNvGrpSpPr/>
            <p:nvPr/>
          </p:nvGrpSpPr>
          <p:grpSpPr>
            <a:xfrm>
              <a:off x="1655147" y="2790911"/>
              <a:ext cx="5839037" cy="465775"/>
              <a:chOff x="2271639" y="1698918"/>
              <a:chExt cx="5839037" cy="46577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271639" y="1703028"/>
                <a:ext cx="19666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Sequential</a:t>
                </a:r>
                <a:endParaRPr lang="en-US" sz="24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144064" y="1698918"/>
                <a:ext cx="19666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Parallel</a:t>
                </a:r>
                <a:endParaRPr lang="en-US" sz="240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810696" y="3286871"/>
              <a:ext cx="936807" cy="813897"/>
              <a:chOff x="2347255" y="2989008"/>
              <a:chExt cx="936807" cy="813897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2347255" y="2989008"/>
                <a:ext cx="936807" cy="719331"/>
              </a:xfrm>
              <a:prstGeom prst="triangle">
                <a:avLst/>
              </a:prstGeom>
              <a:solidFill>
                <a:srgbClr val="CCE2F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407677" y="3156574"/>
                <a:ext cx="8159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CPU Cache</a:t>
                </a:r>
                <a:endParaRPr lang="en-US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780815" y="3331681"/>
              <a:ext cx="936807" cy="813897"/>
              <a:chOff x="4456199" y="2996685"/>
              <a:chExt cx="936807" cy="813897"/>
            </a:xfrm>
          </p:grpSpPr>
          <p:sp>
            <p:nvSpPr>
              <p:cNvPr id="22" name="Isosceles Triangle 21"/>
              <p:cNvSpPr/>
              <p:nvPr/>
            </p:nvSpPr>
            <p:spPr>
              <a:xfrm>
                <a:off x="4456199" y="2996685"/>
                <a:ext cx="936807" cy="719331"/>
              </a:xfrm>
              <a:prstGeom prst="triangle">
                <a:avLst/>
              </a:prstGeom>
              <a:solidFill>
                <a:srgbClr val="B2D4E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16621" y="3164251"/>
                <a:ext cx="8159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CPU DRAM</a:t>
                </a:r>
                <a:endParaRPr lang="en-US" dirty="0"/>
              </a:p>
            </p:txBody>
          </p:sp>
        </p:grpSp>
        <p:sp>
          <p:nvSpPr>
            <p:cNvPr id="25" name="Trapezoid 24"/>
            <p:cNvSpPr/>
            <p:nvPr/>
          </p:nvSpPr>
          <p:spPr>
            <a:xfrm>
              <a:off x="1004552" y="4604033"/>
              <a:ext cx="2549097" cy="944683"/>
            </a:xfrm>
            <a:prstGeom prst="trapezoid">
              <a:avLst>
                <a:gd name="adj" fmla="val 66798"/>
              </a:avLst>
            </a:prstGeom>
            <a:solidFill>
              <a:srgbClr val="B2D4E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80268" y="4866769"/>
              <a:ext cx="815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DRAM</a:t>
              </a:r>
              <a:endParaRPr lang="en-US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557377" y="3294174"/>
              <a:ext cx="936807" cy="813897"/>
              <a:chOff x="4456199" y="2996685"/>
              <a:chExt cx="936807" cy="813897"/>
            </a:xfrm>
          </p:grpSpPr>
          <p:sp>
            <p:nvSpPr>
              <p:cNvPr id="28" name="Isosceles Triangle 27"/>
              <p:cNvSpPr/>
              <p:nvPr/>
            </p:nvSpPr>
            <p:spPr>
              <a:xfrm>
                <a:off x="4456199" y="2996685"/>
                <a:ext cx="936807" cy="719331"/>
              </a:xfrm>
              <a:prstGeom prst="triangle">
                <a:avLst/>
              </a:prstGeom>
              <a:solidFill>
                <a:srgbClr val="CCE2F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516621" y="3164251"/>
                <a:ext cx="8159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CPU DRAM</a:t>
                </a:r>
                <a:endParaRPr lang="en-US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557377" y="4806465"/>
              <a:ext cx="936807" cy="813897"/>
              <a:chOff x="4456199" y="2996685"/>
              <a:chExt cx="936807" cy="813897"/>
            </a:xfrm>
          </p:grpSpPr>
          <p:sp>
            <p:nvSpPr>
              <p:cNvPr id="31" name="Isosceles Triangle 30"/>
              <p:cNvSpPr/>
              <p:nvPr/>
            </p:nvSpPr>
            <p:spPr>
              <a:xfrm>
                <a:off x="4456199" y="2996685"/>
                <a:ext cx="936807" cy="719331"/>
              </a:xfrm>
              <a:prstGeom prst="triangle">
                <a:avLst/>
              </a:prstGeom>
              <a:solidFill>
                <a:srgbClr val="B2D4E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516621" y="3164251"/>
                <a:ext cx="8159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CPU DRAM</a:t>
                </a:r>
                <a:endParaRPr lang="en-US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780815" y="4806465"/>
              <a:ext cx="936807" cy="813897"/>
              <a:chOff x="4456199" y="2996685"/>
              <a:chExt cx="936807" cy="813897"/>
            </a:xfrm>
          </p:grpSpPr>
          <p:sp>
            <p:nvSpPr>
              <p:cNvPr id="34" name="Isosceles Triangle 33"/>
              <p:cNvSpPr/>
              <p:nvPr/>
            </p:nvSpPr>
            <p:spPr>
              <a:xfrm>
                <a:off x="4456199" y="2996685"/>
                <a:ext cx="936807" cy="719331"/>
              </a:xfrm>
              <a:prstGeom prst="triangle">
                <a:avLst/>
              </a:prstGeom>
              <a:solidFill>
                <a:srgbClr val="CCE2F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516621" y="3164251"/>
                <a:ext cx="8159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CPU DRAM</a:t>
                </a:r>
                <a:endParaRPr lang="en-US" dirty="0"/>
              </a:p>
            </p:txBody>
          </p:sp>
        </p:grpSp>
        <p:sp>
          <p:nvSpPr>
            <p:cNvPr id="36" name="Up-Down Arrow 35"/>
            <p:cNvSpPr/>
            <p:nvPr/>
          </p:nvSpPr>
          <p:spPr>
            <a:xfrm>
              <a:off x="2167104" y="4068472"/>
              <a:ext cx="242288" cy="485682"/>
            </a:xfrm>
            <a:prstGeom prst="up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Up-Down Arrow 37"/>
            <p:cNvSpPr/>
            <p:nvPr/>
          </p:nvSpPr>
          <p:spPr>
            <a:xfrm>
              <a:off x="6904635" y="4139553"/>
              <a:ext cx="242288" cy="485682"/>
            </a:xfrm>
            <a:prstGeom prst="up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Left-Right Arrow 38"/>
            <p:cNvSpPr/>
            <p:nvPr/>
          </p:nvSpPr>
          <p:spPr>
            <a:xfrm>
              <a:off x="5793338" y="3499247"/>
              <a:ext cx="688321" cy="275269"/>
            </a:xfrm>
            <a:prstGeom prst="left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Left-Right Arrow 39"/>
            <p:cNvSpPr/>
            <p:nvPr/>
          </p:nvSpPr>
          <p:spPr>
            <a:xfrm>
              <a:off x="5793338" y="5021927"/>
              <a:ext cx="688321" cy="275269"/>
            </a:xfrm>
            <a:prstGeom prst="left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22" idx="0"/>
              <a:endCxn id="19" idx="0"/>
            </p:cNvCxnSpPr>
            <p:nvPr/>
          </p:nvCxnSpPr>
          <p:spPr>
            <a:xfrm flipH="1" flipV="1">
              <a:off x="2279100" y="3286871"/>
              <a:ext cx="2970119" cy="4481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2" idx="4"/>
            </p:cNvCxnSpPr>
            <p:nvPr/>
          </p:nvCxnSpPr>
          <p:spPr>
            <a:xfrm flipH="1">
              <a:off x="3587256" y="4051012"/>
              <a:ext cx="2130366" cy="147478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Up-Down Arrow 36"/>
            <p:cNvSpPr/>
            <p:nvPr/>
          </p:nvSpPr>
          <p:spPr>
            <a:xfrm>
              <a:off x="5115566" y="4185006"/>
              <a:ext cx="242288" cy="485682"/>
            </a:xfrm>
            <a:prstGeom prst="up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Arrow Connector 46"/>
          <p:cNvCxnSpPr>
            <a:stCxn id="44" idx="3"/>
            <a:endCxn id="41" idx="1"/>
          </p:cNvCxnSpPr>
          <p:nvPr/>
        </p:nvCxnSpPr>
        <p:spPr>
          <a:xfrm>
            <a:off x="3657600" y="1428873"/>
            <a:ext cx="2012878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5" idx="3"/>
            <a:endCxn id="4" idx="1"/>
          </p:cNvCxnSpPr>
          <p:nvPr/>
        </p:nvCxnSpPr>
        <p:spPr>
          <a:xfrm>
            <a:off x="4673956" y="2089684"/>
            <a:ext cx="975202" cy="38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76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14" grpId="0"/>
      <p:bldP spid="4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3899"/>
            <a:ext cx="7886700" cy="61077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Future </a:t>
            </a:r>
            <a:r>
              <a:rPr lang="en-US" sz="3600" dirty="0" err="1"/>
              <a:t>e</a:t>
            </a:r>
            <a:r>
              <a:rPr lang="en-US" sz="3600" dirty="0" err="1" smtClean="0"/>
              <a:t>xascale</a:t>
            </a:r>
            <a:r>
              <a:rPr lang="en-US" sz="3600" dirty="0" smtClean="0"/>
              <a:t> </a:t>
            </a:r>
            <a:r>
              <a:rPr lang="en-US" sz="3600" dirty="0"/>
              <a:t>s</a:t>
            </a:r>
            <a:r>
              <a:rPr lang="en-US" sz="3600" dirty="0" smtClean="0"/>
              <a:t>ystems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47540674"/>
                  </p:ext>
                </p:extLst>
              </p:nvPr>
            </p:nvGraphicFramePr>
            <p:xfrm>
              <a:off x="293427" y="1297374"/>
              <a:ext cx="8467700" cy="3295333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2761363"/>
                    <a:gridCol w="1797626"/>
                    <a:gridCol w="2170176"/>
                    <a:gridCol w="173853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>
                              <a:solidFill>
                                <a:schemeClr val="tx1"/>
                              </a:solidFill>
                            </a:rPr>
                            <a:t>Petascale</a:t>
                          </a: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 Systems (2009)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Predicted </a:t>
                          </a:r>
                          <a:r>
                            <a:rPr lang="en-US" sz="2000" dirty="0" err="1" smtClean="0">
                              <a:solidFill>
                                <a:schemeClr val="tx1"/>
                              </a:solidFill>
                            </a:rPr>
                            <a:t>Exascale</a:t>
                          </a: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 Systems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Factor Improvement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 smtClean="0"/>
                            <a:t>System</a:t>
                          </a:r>
                          <a:r>
                            <a:rPr lang="en-US" sz="2000" baseline="0" dirty="0" smtClean="0"/>
                            <a:t> Peak</a:t>
                          </a:r>
                          <a:endParaRPr lang="en-US" sz="2000" dirty="0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2⋅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dirty="0" smtClean="0"/>
                            <a:t> flops/s</a:t>
                          </a:r>
                          <a:endParaRPr lang="en-US" sz="2000" dirty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dirty="0" smtClean="0"/>
                            <a:t> flops/s</a:t>
                          </a:r>
                          <a:endParaRPr lang="en-US" sz="2000" dirty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~1000</a:t>
                          </a:r>
                          <a:endParaRPr lang="en-US" sz="2000" dirty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 smtClean="0"/>
                            <a:t>Node</a:t>
                          </a:r>
                          <a:r>
                            <a:rPr lang="en-US" sz="2000" baseline="0" dirty="0" smtClean="0"/>
                            <a:t> Memory Bandwidth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25</a:t>
                          </a:r>
                          <a:r>
                            <a:rPr lang="en-US" sz="2000" baseline="0" dirty="0" smtClean="0"/>
                            <a:t> GB/s</a:t>
                          </a:r>
                          <a:endParaRPr lang="en-US" sz="20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0.4-4</a:t>
                          </a:r>
                          <a:r>
                            <a:rPr lang="en-US" sz="2000" baseline="0" dirty="0" smtClean="0"/>
                            <a:t> TB/s</a:t>
                          </a:r>
                          <a:endParaRPr lang="en-US" sz="20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~10-100</a:t>
                          </a:r>
                          <a:endParaRPr lang="en-US" sz="20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 smtClean="0"/>
                            <a:t>Total Node Interconnect Bandwidth</a:t>
                          </a:r>
                          <a:endParaRPr lang="en-US" sz="20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3.5 GB/s</a:t>
                          </a:r>
                          <a:endParaRPr lang="en-US" sz="20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100-400 GB/s</a:t>
                          </a:r>
                          <a:endParaRPr lang="en-US" sz="20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~100</a:t>
                          </a:r>
                          <a:endParaRPr lang="en-US" sz="20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 smtClean="0"/>
                            <a:t>Memory Latency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100 ns</a:t>
                          </a:r>
                          <a:endParaRPr lang="en-US" sz="20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50 ns</a:t>
                          </a:r>
                          <a:endParaRPr lang="en-US" sz="20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~2</a:t>
                          </a:r>
                          <a:endParaRPr lang="en-US" sz="20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 smtClean="0"/>
                            <a:t>Interconnect</a:t>
                          </a:r>
                          <a:r>
                            <a:rPr lang="en-US" sz="2000" baseline="0" dirty="0" smtClean="0"/>
                            <a:t> Latency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sz="2000" dirty="0" smtClean="0"/>
                            <a:t>s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0.5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sz="2000" dirty="0" smtClean="0"/>
                            <a:t>s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~2</a:t>
                          </a:r>
                          <a:endParaRPr lang="en-US" sz="20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47540674"/>
                  </p:ext>
                </p:extLst>
              </p:nvPr>
            </p:nvGraphicFramePr>
            <p:xfrm>
              <a:off x="293427" y="1297374"/>
              <a:ext cx="8467700" cy="3295333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2761363"/>
                    <a:gridCol w="1797626"/>
                    <a:gridCol w="2170176"/>
                    <a:gridCol w="1738535"/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>
                              <a:solidFill>
                                <a:schemeClr val="tx1"/>
                              </a:solidFill>
                            </a:rPr>
                            <a:t>Petascale</a:t>
                          </a: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 Systems (2009)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Predicted </a:t>
                          </a:r>
                          <a:r>
                            <a:rPr lang="en-US" sz="2000" dirty="0" err="1" smtClean="0">
                              <a:solidFill>
                                <a:schemeClr val="tx1"/>
                              </a:solidFill>
                            </a:rPr>
                            <a:t>Exascale</a:t>
                          </a: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 Systems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Factor Improvement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9973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 smtClean="0"/>
                            <a:t>System</a:t>
                          </a:r>
                          <a:r>
                            <a:rPr lang="en-US" sz="2000" baseline="0" dirty="0" smtClean="0"/>
                            <a:t> Peak</a:t>
                          </a:r>
                          <a:endParaRPr lang="en-US" sz="2000" dirty="0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53559" t="-181818" r="-218305" b="-57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209524" t="-181818" r="-80392" b="-57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~1000</a:t>
                          </a:r>
                          <a:endParaRPr lang="en-US" sz="2000" dirty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 smtClean="0"/>
                            <a:t>Node</a:t>
                          </a:r>
                          <a:r>
                            <a:rPr lang="en-US" sz="2000" baseline="0" dirty="0" smtClean="0"/>
                            <a:t> Memory Bandwidth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25</a:t>
                          </a:r>
                          <a:r>
                            <a:rPr lang="en-US" sz="2000" baseline="0" dirty="0" smtClean="0"/>
                            <a:t> GB/s</a:t>
                          </a:r>
                          <a:endParaRPr lang="en-US" sz="20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0.4-4</a:t>
                          </a:r>
                          <a:r>
                            <a:rPr lang="en-US" sz="2000" baseline="0" dirty="0" smtClean="0"/>
                            <a:t> TB/s</a:t>
                          </a:r>
                          <a:endParaRPr lang="en-US" sz="20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~10-100</a:t>
                          </a:r>
                          <a:endParaRPr lang="en-US" sz="20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 smtClean="0"/>
                            <a:t>Total Node Interconnect Bandwidth</a:t>
                          </a:r>
                          <a:endParaRPr lang="en-US" sz="20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3.5 GB/s</a:t>
                          </a:r>
                          <a:endParaRPr lang="en-US" sz="20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100-400 GB/s</a:t>
                          </a:r>
                          <a:endParaRPr lang="en-US" sz="20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~100</a:t>
                          </a:r>
                          <a:endParaRPr lang="en-US" sz="20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 smtClean="0"/>
                            <a:t>Memory Latency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100 ns</a:t>
                          </a:r>
                          <a:endParaRPr lang="en-US" sz="20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50 ns</a:t>
                          </a:r>
                          <a:endParaRPr lang="en-US" sz="20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~2</a:t>
                          </a:r>
                          <a:endParaRPr lang="en-US" sz="20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 smtClean="0"/>
                            <a:t>Interconnect</a:t>
                          </a:r>
                          <a:r>
                            <a:rPr lang="en-US" sz="2000" baseline="0" dirty="0" smtClean="0"/>
                            <a:t> Latency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53559" t="-741538" r="-218305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9524" t="-741538" r="-8039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~2</a:t>
                          </a:r>
                          <a:endParaRPr lang="en-US" sz="20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BB9A-AAF4-4F0B-A63D-84DBC2EFC06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3087" y="5118418"/>
            <a:ext cx="8880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Gaps between communication/computation cost only growing larger in future systems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744" y="4609364"/>
            <a:ext cx="8338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30000" dirty="0" smtClean="0"/>
              <a:t>*</a:t>
            </a:r>
            <a:r>
              <a:rPr lang="en-US" sz="1600" dirty="0" smtClean="0"/>
              <a:t>Sources: from P. Beckman (ANL), J. </a:t>
            </a:r>
            <a:r>
              <a:rPr lang="en-US" sz="1600" dirty="0" err="1" smtClean="0"/>
              <a:t>Shalf</a:t>
            </a:r>
            <a:r>
              <a:rPr lang="en-US" sz="1600" dirty="0"/>
              <a:t> </a:t>
            </a:r>
            <a:r>
              <a:rPr lang="en-US" sz="1600" dirty="0" smtClean="0"/>
              <a:t>(LBL), and D. </a:t>
            </a:r>
            <a:r>
              <a:rPr lang="en-US" sz="1600" dirty="0" err="1" smtClean="0"/>
              <a:t>Unat</a:t>
            </a:r>
            <a:r>
              <a:rPr lang="en-US" sz="1600" dirty="0" smtClean="0"/>
              <a:t> (LBL) 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7333819" y="2055899"/>
            <a:ext cx="1173707" cy="248931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3087" y="5973388"/>
            <a:ext cx="88809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Avoiding communication will be essential for applications at </a:t>
            </a:r>
            <a:r>
              <a:rPr lang="en-US" sz="2200" b="1" dirty="0" err="1" smtClean="0"/>
              <a:t>exascale</a:t>
            </a:r>
            <a:r>
              <a:rPr lang="en-US" sz="2200" b="1" dirty="0" smtClean="0"/>
              <a:t>!</a:t>
            </a:r>
            <a:endParaRPr lang="en-US" sz="2200" b="1" dirty="0"/>
          </a:p>
        </p:txBody>
      </p:sp>
      <p:sp>
        <p:nvSpPr>
          <p:cNvPr id="3" name="Rectangle 2"/>
          <p:cNvSpPr/>
          <p:nvPr/>
        </p:nvSpPr>
        <p:spPr>
          <a:xfrm>
            <a:off x="4892733" y="1110941"/>
            <a:ext cx="3977587" cy="3503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62529" y="1200495"/>
            <a:ext cx="1935707" cy="3503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1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3" grpId="0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CA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25" y="1016086"/>
            <a:ext cx="8035840" cy="5262564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This problem will not be solved (in the foreseeable future) in hardware</a:t>
            </a:r>
          </a:p>
          <a:p>
            <a:endParaRPr lang="en-US" sz="400" dirty="0" smtClean="0"/>
          </a:p>
          <a:p>
            <a:r>
              <a:rPr lang="en-US" sz="2200" dirty="0" smtClean="0"/>
              <a:t>Needs to be addressed higher in the computing stack - at the </a:t>
            </a:r>
            <a:r>
              <a:rPr lang="en-US" sz="2200" b="1" i="1" dirty="0" smtClean="0">
                <a:solidFill>
                  <a:srgbClr val="0070C0"/>
                </a:solidFill>
              </a:rPr>
              <a:t>algorithm</a:t>
            </a:r>
            <a:r>
              <a:rPr lang="en-US" sz="2200" dirty="0" smtClean="0"/>
              <a:t> level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A </a:t>
            </a:r>
            <a:r>
              <a:rPr lang="en-US" sz="2200" dirty="0"/>
              <a:t>paradigm shift in the way the numerical algorithms are </a:t>
            </a:r>
            <a:r>
              <a:rPr lang="en-US" sz="2200" dirty="0" smtClean="0"/>
              <a:t>designed </a:t>
            </a:r>
            <a:r>
              <a:rPr lang="en-US" sz="2200" dirty="0"/>
              <a:t>is required </a:t>
            </a:r>
            <a:endParaRPr lang="en-US" sz="2200" dirty="0" smtClean="0"/>
          </a:p>
          <a:p>
            <a:pPr lvl="1"/>
            <a:r>
              <a:rPr lang="en-US" sz="2200" b="1" dirty="0" smtClean="0"/>
              <a:t>We can't only think about computational complexity, we must also think about </a:t>
            </a:r>
            <a:r>
              <a:rPr lang="en-US" sz="2200" b="1" i="1" dirty="0" smtClean="0">
                <a:solidFill>
                  <a:srgbClr val="0070C0"/>
                </a:solidFill>
              </a:rPr>
              <a:t>communication complexity</a:t>
            </a:r>
          </a:p>
          <a:p>
            <a:pPr lvl="1"/>
            <a:endParaRPr lang="en-US" sz="400" b="1" i="1" dirty="0" smtClean="0">
              <a:solidFill>
                <a:srgbClr val="0070C0"/>
              </a:solidFill>
            </a:endParaRPr>
          </a:p>
          <a:p>
            <a:r>
              <a:rPr lang="en-US" sz="2200" dirty="0" smtClean="0"/>
              <a:t>Communication-avoiding algorithms: </a:t>
            </a:r>
          </a:p>
          <a:p>
            <a:pPr lvl="1"/>
            <a:r>
              <a:rPr lang="en-US" sz="2200" dirty="0" smtClean="0"/>
              <a:t>Minimize communication volume (total words moved)</a:t>
            </a:r>
            <a:endParaRPr lang="en-US" sz="2200" dirty="0"/>
          </a:p>
          <a:p>
            <a:pPr lvl="1"/>
            <a:r>
              <a:rPr lang="en-US" sz="2200" dirty="0" smtClean="0"/>
              <a:t>Minimize </a:t>
            </a:r>
            <a:r>
              <a:rPr lang="en-US" sz="2200" dirty="0"/>
              <a:t>number of messages </a:t>
            </a:r>
          </a:p>
          <a:p>
            <a:pPr lvl="1"/>
            <a:r>
              <a:rPr lang="en-US" sz="2200" dirty="0" smtClean="0"/>
              <a:t>Minimize </a:t>
            </a:r>
            <a:r>
              <a:rPr lang="en-US" sz="2200" dirty="0"/>
              <a:t>over multiple levels of memory/parallelism </a:t>
            </a:r>
            <a:endParaRPr lang="en-US" sz="2200" dirty="0" smtClean="0"/>
          </a:p>
          <a:p>
            <a:pPr lvl="1"/>
            <a:r>
              <a:rPr lang="en-US" sz="2200" dirty="0" smtClean="0"/>
              <a:t>Allow </a:t>
            </a:r>
            <a:r>
              <a:rPr lang="en-US" sz="2200" dirty="0"/>
              <a:t>redundant </a:t>
            </a:r>
            <a:r>
              <a:rPr lang="en-US" sz="2200" dirty="0" smtClean="0"/>
              <a:t>computations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D2AE-CC46-4E4B-8E25-B5C97664FC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Work in CA algorithms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945" y="1555333"/>
            <a:ext cx="7886700" cy="4312537"/>
          </a:xfrm>
        </p:spPr>
        <p:txBody>
          <a:bodyPr>
            <a:normAutofit/>
          </a:bodyPr>
          <a:lstStyle/>
          <a:p>
            <a:r>
              <a:rPr lang="en-US" dirty="0" smtClean="0"/>
              <a:t>For numerical linear algebra computations…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4626" y="2437934"/>
            <a:ext cx="8353985" cy="3429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Prove lower bounds on communication cost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 smtClean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Design new (stable) algorithms that attain these lower bounds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 smtClean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Implement algorithms on various machines, for various applications</a:t>
            </a:r>
          </a:p>
        </p:txBody>
      </p:sp>
    </p:spTree>
    <p:extLst>
      <p:ext uri="{BB962C8B-B14F-4D97-AF65-F5344CB8AC3E}">
        <p14:creationId xmlns:p14="http://schemas.microsoft.com/office/powerpoint/2010/main" val="105375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History: Dense Linear Algebra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6604" y="914398"/>
                <a:ext cx="8571646" cy="5943601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Communication long recognized as a bottleneck</a:t>
                </a:r>
              </a:p>
              <a:p>
                <a:pPr lvl="1"/>
                <a:r>
                  <a:rPr lang="en-US" sz="2000" dirty="0" smtClean="0"/>
                  <a:t>BLAS1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000" dirty="0" smtClean="0"/>
                  <a:t> BLAS2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000" dirty="0" smtClean="0"/>
                  <a:t>BLAS3</a:t>
                </a:r>
              </a:p>
              <a:p>
                <a:pPr lvl="1"/>
                <a:r>
                  <a:rPr lang="en-US" sz="2000" dirty="0" smtClean="0"/>
                  <a:t>EISPACK, LINPACK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000" dirty="0" smtClean="0"/>
                  <a:t>LAPACK, </a:t>
                </a:r>
                <a:r>
                  <a:rPr lang="en-US" sz="2000" dirty="0" err="1" smtClean="0"/>
                  <a:t>ScaLAPACK</a:t>
                </a:r>
                <a:endParaRPr lang="en-US" sz="2000" dirty="0" smtClean="0"/>
              </a:p>
              <a:p>
                <a:pPr lvl="1"/>
                <a:endParaRPr lang="en-US" sz="500" dirty="0" smtClean="0"/>
              </a:p>
              <a:p>
                <a:pPr lvl="1"/>
                <a:endParaRPr lang="en-US" sz="500" dirty="0" smtClean="0"/>
              </a:p>
              <a:p>
                <a:pPr lvl="1"/>
                <a:endParaRPr lang="en-US" sz="500" dirty="0"/>
              </a:p>
              <a:p>
                <a:pPr lvl="1"/>
                <a:endParaRPr lang="en-US" sz="500" dirty="0"/>
              </a:p>
              <a:p>
                <a:r>
                  <a:rPr lang="en-US" sz="2000" dirty="0" smtClean="0"/>
                  <a:t>Lower bounds for (dense) matrix multiply</a:t>
                </a:r>
              </a:p>
              <a:p>
                <a:pPr lvl="1"/>
                <a:r>
                  <a:rPr lang="en-US" sz="2000" dirty="0" smtClean="0"/>
                  <a:t>Hong and Kung (1981): for sequential </a:t>
                </a:r>
                <a:r>
                  <a:rPr lang="en-US" sz="2000" dirty="0" err="1" smtClean="0"/>
                  <a:t>matmul</a:t>
                </a:r>
                <a:r>
                  <a:rPr lang="en-US" sz="2000" dirty="0" smtClean="0"/>
                  <a:t>, must move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f>
                                  <m:fPr>
                                    <m:type m:val="lin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 words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is size of fast memory)</a:t>
                </a:r>
              </a:p>
              <a:p>
                <a:pPr lvl="1"/>
                <a:r>
                  <a:rPr lang="en-US" sz="2000" dirty="0" smtClean="0"/>
                  <a:t>Irony, </a:t>
                </a:r>
                <a:r>
                  <a:rPr lang="en-US" sz="2000" dirty="0" err="1" smtClean="0"/>
                  <a:t>Tiskin</a:t>
                </a:r>
                <a:r>
                  <a:rPr lang="en-US" sz="2000" dirty="0" smtClean="0"/>
                  <a:t>, Toledo (2004): Generalized to parallel case: when each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 smtClean="0"/>
                  <a:t> processors stores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words,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words moved. </a:t>
                </a:r>
              </a:p>
              <a:p>
                <a:pPr lvl="2"/>
                <a:r>
                  <a:rPr lang="en-US" dirty="0" smtClean="0"/>
                  <a:t>Attainable by Cannon's Algorithm (Cannon 1969), SUMMA (van de </a:t>
                </a:r>
                <a:r>
                  <a:rPr lang="en-US" dirty="0" err="1" smtClean="0"/>
                  <a:t>Geijn</a:t>
                </a:r>
                <a:r>
                  <a:rPr lang="en-US" dirty="0" smtClean="0"/>
                  <a:t> and Watts 1997)</a:t>
                </a:r>
              </a:p>
              <a:p>
                <a:pPr lvl="1"/>
                <a:r>
                  <a:rPr lang="en-US" sz="2000" dirty="0" err="1" smtClean="0"/>
                  <a:t>Demmel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Grigori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Hoemmen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Langou</a:t>
                </a:r>
                <a:r>
                  <a:rPr lang="en-US" sz="2000" dirty="0" smtClean="0"/>
                  <a:t> (2008): same lower bounds apply to LU, QR factorization</a:t>
                </a:r>
              </a:p>
              <a:p>
                <a:pPr lvl="1"/>
                <a:endParaRPr lang="en-US" sz="5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6604" y="914398"/>
                <a:ext cx="8571646" cy="5943601"/>
              </a:xfrm>
              <a:blipFill rotWithShape="0">
                <a:blip r:embed="rId2"/>
                <a:stretch>
                  <a:fillRect l="-640" t="-1128" r="-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D2AE-CC46-4E4B-8E25-B5C97664FC3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90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Generalization: 3 nested loops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8635" y="910452"/>
                <a:ext cx="5714952" cy="291518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Generalized by Ballard, </a:t>
                </a:r>
                <a:r>
                  <a:rPr lang="en-US" sz="2000" dirty="0" err="1"/>
                  <a:t>Demmel</a:t>
                </a:r>
                <a:r>
                  <a:rPr lang="en-US" sz="2000" dirty="0"/>
                  <a:t>, Holtz, Schwartz (2011) to any "3-nested loops" </a:t>
                </a:r>
                <a:r>
                  <a:rPr lang="en-US" sz="2000" dirty="0" smtClean="0"/>
                  <a:t>algorithm, using Loomis Whitney inequality</a:t>
                </a:r>
                <a:endParaRPr lang="en-US" sz="2000" dirty="0"/>
              </a:p>
              <a:p>
                <a:pPr lvl="1"/>
                <a:r>
                  <a:rPr lang="en-US" sz="2000" dirty="0" err="1"/>
                  <a:t>matmul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Cholesky</a:t>
                </a:r>
                <a:r>
                  <a:rPr lang="en-US" sz="2000" dirty="0"/>
                  <a:t>, LU, LDL</a:t>
                </a:r>
                <a:r>
                  <a:rPr lang="en-US" sz="2000" baseline="30000" dirty="0"/>
                  <a:t>T</a:t>
                </a:r>
                <a:r>
                  <a:rPr lang="en-US" sz="2000" dirty="0"/>
                  <a:t>, </a:t>
                </a:r>
                <a:r>
                  <a:rPr lang="en-US" sz="2000" dirty="0" smtClean="0"/>
                  <a:t>QR, Floyd-</a:t>
                </a:r>
                <a:r>
                  <a:rPr lang="en-US" sz="2000" dirty="0" err="1" smtClean="0"/>
                  <a:t>Warshall</a:t>
                </a:r>
                <a:r>
                  <a:rPr lang="en-US" sz="2000" dirty="0"/>
                  <a:t>, etc.; for dense and sparse matrices; sequential, parallel, </a:t>
                </a:r>
                <a:r>
                  <a:rPr lang="en-US" sz="2000" dirty="0" smtClean="0"/>
                  <a:t>hybrid</a:t>
                </a:r>
                <a:endParaRPr lang="en-US" sz="2000" baseline="30000" dirty="0" smtClean="0"/>
              </a:p>
              <a:p>
                <a:pPr lvl="1"/>
                <a:r>
                  <a:rPr lang="en-US" sz="2000" dirty="0" smtClean="0"/>
                  <a:t>words </a:t>
                </a:r>
                <a:r>
                  <a:rPr lang="en-US" sz="2000" dirty="0"/>
                  <a:t>moved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flops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</a:t>
                </a:r>
                <a:endParaRPr lang="en-US" sz="2000" dirty="0" smtClean="0"/>
              </a:p>
              <a:p>
                <a:pPr marL="457200" lvl="1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messages </a:t>
                </a: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flops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(assuming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 smtClean="0"/>
                  <a:t>) )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000" dirty="0" smtClean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 smtClean="0"/>
              </a:p>
              <a:p>
                <a:pPr lvl="1"/>
                <a:endParaRPr lang="en-US" sz="2000" dirty="0" smtClean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 smtClean="0"/>
              </a:p>
              <a:p>
                <a:pPr marL="228600" lvl="1">
                  <a:spcBef>
                    <a:spcPts val="1000"/>
                  </a:spcBef>
                </a:pPr>
                <a:endParaRPr lang="en-US" sz="2000" dirty="0" smtClean="0"/>
              </a:p>
              <a:p>
                <a:pPr marL="228600" lvl="1">
                  <a:spcBef>
                    <a:spcPts val="1000"/>
                  </a:spcBef>
                </a:pPr>
                <a:endParaRPr lang="en-US" sz="2000" dirty="0" smtClean="0"/>
              </a:p>
              <a:p>
                <a:pPr marL="457200" lvl="1" indent="0">
                  <a:buNone/>
                </a:pP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8635" y="910452"/>
                <a:ext cx="5714952" cy="2915188"/>
              </a:xfrm>
              <a:blipFill rotWithShape="0">
                <a:blip r:embed="rId2"/>
                <a:stretch>
                  <a:fillRect l="-959" t="-2088" r="-2132" b="-10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D2AE-CC46-4E4B-8E25-B5C97664FC31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021558"/>
              </p:ext>
            </p:extLst>
          </p:nvPr>
        </p:nvGraphicFramePr>
        <p:xfrm>
          <a:off x="286602" y="3921972"/>
          <a:ext cx="8711633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224"/>
                <a:gridCol w="1467575"/>
                <a:gridCol w="60878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Algorithm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Minimizes # words moved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Minimizes # words moved and #</a:t>
                      </a:r>
                      <a:r>
                        <a:rPr lang="en-US" sz="1600" baseline="0" dirty="0" smtClean="0"/>
                        <a:t> messages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Cholesky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ScaLAPACK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ScaLAPACK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ScaLAPACK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CALU </a:t>
                      </a:r>
                    </a:p>
                    <a:p>
                      <a:pPr algn="ctr"/>
                      <a:r>
                        <a:rPr lang="en-US" sz="1600" b="1" dirty="0" smtClean="0"/>
                        <a:t>(</a:t>
                      </a:r>
                      <a:r>
                        <a:rPr lang="en-US" sz="1600" b="1" dirty="0" err="1" smtClean="0"/>
                        <a:t>Grigori</a:t>
                      </a:r>
                      <a:r>
                        <a:rPr lang="en-US" sz="1600" b="1" dirty="0" smtClean="0"/>
                        <a:t>, </a:t>
                      </a:r>
                      <a:r>
                        <a:rPr lang="en-US" sz="1600" b="1" dirty="0" err="1" smtClean="0"/>
                        <a:t>Demmel</a:t>
                      </a:r>
                      <a:r>
                        <a:rPr lang="en-US" sz="1600" b="1" dirty="0" smtClean="0"/>
                        <a:t>, Xiang, 2008), (</a:t>
                      </a:r>
                      <a:r>
                        <a:rPr lang="en-US" sz="1600" b="1" dirty="0" err="1" smtClean="0"/>
                        <a:t>Khabou</a:t>
                      </a:r>
                      <a:r>
                        <a:rPr lang="en-US" sz="1600" b="1" dirty="0" smtClean="0"/>
                        <a:t>, </a:t>
                      </a:r>
                      <a:r>
                        <a:rPr lang="en-US" sz="1600" b="1" dirty="0" err="1" smtClean="0"/>
                        <a:t>Demmel</a:t>
                      </a:r>
                      <a:r>
                        <a:rPr lang="en-US" sz="1600" b="1" dirty="0" smtClean="0"/>
                        <a:t>, </a:t>
                      </a:r>
                      <a:r>
                        <a:rPr lang="en-US" sz="1600" b="1" dirty="0" err="1" smtClean="0"/>
                        <a:t>Grigori</a:t>
                      </a:r>
                      <a:r>
                        <a:rPr lang="en-US" sz="1600" b="1" dirty="0" smtClean="0"/>
                        <a:t>, </a:t>
                      </a:r>
                      <a:r>
                        <a:rPr lang="en-US" sz="1600" b="1" dirty="0" err="1" smtClean="0"/>
                        <a:t>Gu</a:t>
                      </a:r>
                      <a:r>
                        <a:rPr lang="en-US" sz="1600" b="1" dirty="0" smtClean="0"/>
                        <a:t>, 2012) 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ScaLAPACK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CAQR</a:t>
                      </a:r>
                      <a:r>
                        <a:rPr lang="en-US" sz="1600" b="1" dirty="0" smtClean="0"/>
                        <a:t> </a:t>
                      </a:r>
                    </a:p>
                    <a:p>
                      <a:pPr algn="ctr"/>
                      <a:r>
                        <a:rPr lang="en-US" sz="1600" b="1" dirty="0" smtClean="0"/>
                        <a:t>(</a:t>
                      </a:r>
                      <a:r>
                        <a:rPr lang="en-US" sz="1600" b="1" dirty="0" err="1" smtClean="0"/>
                        <a:t>Demmel</a:t>
                      </a:r>
                      <a:r>
                        <a:rPr lang="en-US" sz="1600" b="1" dirty="0" smtClean="0"/>
                        <a:t>, </a:t>
                      </a:r>
                      <a:r>
                        <a:rPr lang="en-US" sz="1600" b="1" dirty="0" err="1" smtClean="0"/>
                        <a:t>Grigori</a:t>
                      </a:r>
                      <a:r>
                        <a:rPr lang="en-US" sz="1600" b="1" dirty="0" smtClean="0"/>
                        <a:t>, </a:t>
                      </a:r>
                      <a:r>
                        <a:rPr lang="en-US" sz="1600" b="1" dirty="0" err="1" smtClean="0"/>
                        <a:t>Hoemmen</a:t>
                      </a:r>
                      <a:r>
                        <a:rPr lang="en-US" sz="1600" b="1" dirty="0" smtClean="0"/>
                        <a:t>, </a:t>
                      </a:r>
                      <a:r>
                        <a:rPr lang="en-US" sz="1600" b="1" dirty="0" err="1" smtClean="0"/>
                        <a:t>Langou</a:t>
                      </a:r>
                      <a:r>
                        <a:rPr lang="en-US" sz="1600" b="1" dirty="0" smtClean="0"/>
                        <a:t>, 2008), (Ballard et al., 2014) 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6603" y="6187803"/>
                <a:ext cx="7646783" cy="7271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1" indent="-228600"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3D </a:t>
                </a:r>
                <a:r>
                  <a:rPr lang="en-US" sz="2000" dirty="0" err="1"/>
                  <a:t>matmul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,   2.5D </a:t>
                </a:r>
                <a:r>
                  <a:rPr lang="en-US" sz="2000" dirty="0" err="1"/>
                  <a:t>matmul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03" y="6187803"/>
                <a:ext cx="7646783" cy="727122"/>
              </a:xfrm>
              <a:prstGeom prst="rect">
                <a:avLst/>
              </a:prstGeom>
              <a:blipFill rotWithShape="0">
                <a:blip r:embed="rId3"/>
                <a:stretch>
                  <a:fillRect l="-718" t="-62185" b="-56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6532811" y="928707"/>
            <a:ext cx="2319106" cy="2129491"/>
            <a:chOff x="919163" y="1039813"/>
            <a:chExt cx="3060700" cy="2786062"/>
          </a:xfrm>
        </p:grpSpPr>
        <p:sp>
          <p:nvSpPr>
            <p:cNvPr id="33" name="Cube 3"/>
            <p:cNvSpPr>
              <a:spLocks noChangeArrowheads="1"/>
            </p:cNvSpPr>
            <p:nvPr/>
          </p:nvSpPr>
          <p:spPr bwMode="auto">
            <a:xfrm>
              <a:off x="919163" y="1041400"/>
              <a:ext cx="3060700" cy="2784475"/>
            </a:xfrm>
            <a:prstGeom prst="cube">
              <a:avLst>
                <a:gd name="adj" fmla="val 25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4" name="Cube 5"/>
            <p:cNvSpPr>
              <a:spLocks noChangeArrowheads="1"/>
            </p:cNvSpPr>
            <p:nvPr/>
          </p:nvSpPr>
          <p:spPr bwMode="auto">
            <a:xfrm>
              <a:off x="2044700" y="2241550"/>
              <a:ext cx="676275" cy="307975"/>
            </a:xfrm>
            <a:prstGeom prst="cube">
              <a:avLst>
                <a:gd name="adj" fmla="val 25259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1681163" y="2708275"/>
              <a:ext cx="576262" cy="250825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grpSp>
          <p:nvGrpSpPr>
            <p:cNvPr id="36" name="Group 14"/>
            <p:cNvGrpSpPr>
              <a:grpSpLocks/>
            </p:cNvGrpSpPr>
            <p:nvPr/>
          </p:nvGrpSpPr>
          <p:grpSpPr bwMode="auto">
            <a:xfrm>
              <a:off x="3576638" y="2216150"/>
              <a:ext cx="87312" cy="333375"/>
              <a:chOff x="2913856" y="2976562"/>
              <a:chExt cx="87313" cy="334171"/>
            </a:xfrm>
          </p:grpSpPr>
          <p:cxnSp>
            <p:nvCxnSpPr>
              <p:cNvPr id="66" name="Straight Connector 9"/>
              <p:cNvCxnSpPr>
                <a:cxnSpLocks noChangeShapeType="1"/>
              </p:cNvCxnSpPr>
              <p:nvPr/>
            </p:nvCxnSpPr>
            <p:spPr bwMode="auto">
              <a:xfrm rot="5400000">
                <a:off x="2793206" y="3188494"/>
                <a:ext cx="242888" cy="1588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" name="Straight Connector 10"/>
              <p:cNvCxnSpPr>
                <a:cxnSpLocks noChangeShapeType="1"/>
              </p:cNvCxnSpPr>
              <p:nvPr/>
            </p:nvCxnSpPr>
            <p:spPr bwMode="auto">
              <a:xfrm rot="5400000">
                <a:off x="2878931" y="3098006"/>
                <a:ext cx="242888" cy="1588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" name="Straight Connector 1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911871" y="3223023"/>
                <a:ext cx="90488" cy="84931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" name="Straight Connector 1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913460" y="2979340"/>
                <a:ext cx="90488" cy="84931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7" name="Group 22"/>
            <p:cNvGrpSpPr>
              <a:grpSpLocks/>
            </p:cNvGrpSpPr>
            <p:nvPr/>
          </p:nvGrpSpPr>
          <p:grpSpPr bwMode="auto">
            <a:xfrm>
              <a:off x="2051050" y="1377950"/>
              <a:ext cx="665163" cy="90488"/>
              <a:chOff x="2219325" y="2867024"/>
              <a:chExt cx="665300" cy="90489"/>
            </a:xfrm>
          </p:grpSpPr>
          <p:cxnSp>
            <p:nvCxnSpPr>
              <p:cNvPr id="62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2219325" y="2952750"/>
                <a:ext cx="603388" cy="4763"/>
              </a:xfrm>
              <a:prstGeom prst="line">
                <a:avLst/>
              </a:prstGeom>
              <a:noFill/>
              <a:ln w="12700">
                <a:solidFill>
                  <a:srgbClr val="1F497D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2281237" y="2867025"/>
                <a:ext cx="603388" cy="4763"/>
              </a:xfrm>
              <a:prstGeom prst="line">
                <a:avLst/>
              </a:prstGeom>
              <a:noFill/>
              <a:ln w="12700">
                <a:solidFill>
                  <a:srgbClr val="1F497D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" name="Straight Connector 1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07419" y="2878932"/>
                <a:ext cx="85725" cy="61912"/>
              </a:xfrm>
              <a:prstGeom prst="line">
                <a:avLst/>
              </a:prstGeom>
              <a:noFill/>
              <a:ln w="12700">
                <a:solidFill>
                  <a:srgbClr val="1F497D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" name="Straight Connector 2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810805" y="2878930"/>
                <a:ext cx="85726" cy="61914"/>
              </a:xfrm>
              <a:prstGeom prst="line">
                <a:avLst/>
              </a:prstGeom>
              <a:noFill/>
              <a:ln w="12700">
                <a:solidFill>
                  <a:srgbClr val="1F497D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8" name="Straight Connector 25"/>
            <p:cNvCxnSpPr>
              <a:cxnSpLocks noChangeShapeType="1"/>
            </p:cNvCxnSpPr>
            <p:nvPr/>
          </p:nvCxnSpPr>
          <p:spPr bwMode="auto">
            <a:xfrm rot="5400000" flipH="1" flipV="1">
              <a:off x="2246313" y="2328862"/>
              <a:ext cx="395288" cy="37941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Connector 31"/>
            <p:cNvCxnSpPr>
              <a:cxnSpLocks noChangeShapeType="1"/>
            </p:cNvCxnSpPr>
            <p:nvPr/>
          </p:nvCxnSpPr>
          <p:spPr bwMode="auto">
            <a:xfrm flipV="1">
              <a:off x="2630488" y="2549525"/>
              <a:ext cx="946150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Connector 32"/>
            <p:cNvCxnSpPr>
              <a:cxnSpLocks noChangeShapeType="1"/>
            </p:cNvCxnSpPr>
            <p:nvPr/>
          </p:nvCxnSpPr>
          <p:spPr bwMode="auto">
            <a:xfrm flipV="1">
              <a:off x="2720975" y="2459038"/>
              <a:ext cx="946150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Straight Connector 33"/>
            <p:cNvCxnSpPr>
              <a:cxnSpLocks noChangeShapeType="1"/>
            </p:cNvCxnSpPr>
            <p:nvPr/>
          </p:nvCxnSpPr>
          <p:spPr bwMode="auto">
            <a:xfrm flipV="1">
              <a:off x="2633663" y="2306638"/>
              <a:ext cx="946150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Connector 34"/>
            <p:cNvCxnSpPr>
              <a:cxnSpLocks noChangeShapeType="1"/>
            </p:cNvCxnSpPr>
            <p:nvPr/>
          </p:nvCxnSpPr>
          <p:spPr bwMode="auto">
            <a:xfrm flipV="1">
              <a:off x="2720975" y="2241550"/>
              <a:ext cx="946150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Straight Connector 36"/>
            <p:cNvCxnSpPr>
              <a:cxnSpLocks noChangeShapeType="1"/>
            </p:cNvCxnSpPr>
            <p:nvPr/>
          </p:nvCxnSpPr>
          <p:spPr bwMode="auto">
            <a:xfrm rot="5400000" flipH="1" flipV="1">
              <a:off x="1624013" y="1885950"/>
              <a:ext cx="842962" cy="1588"/>
            </a:xfrm>
            <a:prstGeom prst="line">
              <a:avLst/>
            </a:prstGeom>
            <a:noFill/>
            <a:ln w="12700">
              <a:solidFill>
                <a:srgbClr val="1F497D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Connector 37"/>
            <p:cNvCxnSpPr>
              <a:cxnSpLocks noChangeShapeType="1"/>
            </p:cNvCxnSpPr>
            <p:nvPr/>
          </p:nvCxnSpPr>
          <p:spPr bwMode="auto">
            <a:xfrm rot="5400000" flipH="1" flipV="1">
              <a:off x="1692276" y="1819275"/>
              <a:ext cx="842962" cy="1587"/>
            </a:xfrm>
            <a:prstGeom prst="line">
              <a:avLst/>
            </a:prstGeom>
            <a:noFill/>
            <a:ln w="12700">
              <a:solidFill>
                <a:srgbClr val="1F497D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Connector 38"/>
            <p:cNvCxnSpPr>
              <a:cxnSpLocks noChangeShapeType="1"/>
            </p:cNvCxnSpPr>
            <p:nvPr/>
          </p:nvCxnSpPr>
          <p:spPr bwMode="auto">
            <a:xfrm rot="5400000" flipH="1" flipV="1">
              <a:off x="2232026" y="1889125"/>
              <a:ext cx="842962" cy="1587"/>
            </a:xfrm>
            <a:prstGeom prst="line">
              <a:avLst/>
            </a:prstGeom>
            <a:noFill/>
            <a:ln w="12700">
              <a:solidFill>
                <a:srgbClr val="1F497D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Connector 39"/>
            <p:cNvCxnSpPr>
              <a:cxnSpLocks noChangeShapeType="1"/>
            </p:cNvCxnSpPr>
            <p:nvPr/>
          </p:nvCxnSpPr>
          <p:spPr bwMode="auto">
            <a:xfrm rot="5400000" flipH="1" flipV="1">
              <a:off x="2300288" y="1819275"/>
              <a:ext cx="842962" cy="1588"/>
            </a:xfrm>
            <a:prstGeom prst="line">
              <a:avLst/>
            </a:prstGeom>
            <a:noFill/>
            <a:ln w="12700">
              <a:solidFill>
                <a:srgbClr val="1F497D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" name="TextBox 40"/>
            <p:cNvSpPr txBox="1">
              <a:spLocks noChangeArrowheads="1"/>
            </p:cNvSpPr>
            <p:nvPr/>
          </p:nvSpPr>
          <p:spPr bwMode="auto">
            <a:xfrm>
              <a:off x="1809750" y="2989263"/>
              <a:ext cx="28733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600"/>
                <a:t>x</a:t>
              </a:r>
            </a:p>
          </p:txBody>
        </p:sp>
        <p:sp>
          <p:nvSpPr>
            <p:cNvPr id="48" name="TextBox 41"/>
            <p:cNvSpPr txBox="1">
              <a:spLocks noChangeArrowheads="1"/>
            </p:cNvSpPr>
            <p:nvPr/>
          </p:nvSpPr>
          <p:spPr bwMode="auto">
            <a:xfrm>
              <a:off x="1279525" y="2649538"/>
              <a:ext cx="2857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600"/>
                <a:t>z</a:t>
              </a:r>
            </a:p>
          </p:txBody>
        </p:sp>
        <p:sp>
          <p:nvSpPr>
            <p:cNvPr id="49" name="TextBox 42"/>
            <p:cNvSpPr txBox="1">
              <a:spLocks noChangeArrowheads="1"/>
            </p:cNvSpPr>
            <p:nvPr/>
          </p:nvSpPr>
          <p:spPr bwMode="auto">
            <a:xfrm>
              <a:off x="3692525" y="2120900"/>
              <a:ext cx="28733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600"/>
                <a:t>z</a:t>
              </a:r>
            </a:p>
          </p:txBody>
        </p:sp>
        <p:sp>
          <p:nvSpPr>
            <p:cNvPr id="50" name="TextBox 43"/>
            <p:cNvSpPr txBox="1">
              <a:spLocks noChangeArrowheads="1"/>
            </p:cNvSpPr>
            <p:nvPr/>
          </p:nvSpPr>
          <p:spPr bwMode="auto">
            <a:xfrm>
              <a:off x="3590925" y="2514600"/>
              <a:ext cx="28733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600"/>
                <a:t>y</a:t>
              </a:r>
            </a:p>
          </p:txBody>
        </p:sp>
        <p:sp>
          <p:nvSpPr>
            <p:cNvPr id="51" name="TextBox 44"/>
            <p:cNvSpPr txBox="1">
              <a:spLocks noChangeArrowheads="1"/>
            </p:cNvSpPr>
            <p:nvPr/>
          </p:nvSpPr>
          <p:spPr bwMode="auto">
            <a:xfrm>
              <a:off x="2243138" y="1039813"/>
              <a:ext cx="287337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600"/>
                <a:t>x</a:t>
              </a:r>
            </a:p>
          </p:txBody>
        </p:sp>
        <p:sp>
          <p:nvSpPr>
            <p:cNvPr id="52" name="TextBox 45"/>
            <p:cNvSpPr txBox="1">
              <a:spLocks noChangeArrowheads="1"/>
            </p:cNvSpPr>
            <p:nvPr/>
          </p:nvSpPr>
          <p:spPr bwMode="auto">
            <a:xfrm>
              <a:off x="2849563" y="1295400"/>
              <a:ext cx="28733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600"/>
                <a:t>y</a:t>
              </a:r>
            </a:p>
          </p:txBody>
        </p:sp>
        <p:cxnSp>
          <p:nvCxnSpPr>
            <p:cNvPr id="53" name="Straight Arrow Connector 47"/>
            <p:cNvCxnSpPr>
              <a:cxnSpLocks noChangeShapeType="1"/>
            </p:cNvCxnSpPr>
            <p:nvPr/>
          </p:nvCxnSpPr>
          <p:spPr bwMode="auto">
            <a:xfrm>
              <a:off x="1681163" y="3035300"/>
              <a:ext cx="576262" cy="158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Straight Arrow Connector 52"/>
            <p:cNvCxnSpPr>
              <a:cxnSpLocks noChangeShapeType="1"/>
            </p:cNvCxnSpPr>
            <p:nvPr/>
          </p:nvCxnSpPr>
          <p:spPr bwMode="auto">
            <a:xfrm rot="5400000" flipH="1" flipV="1">
              <a:off x="1442244" y="2821781"/>
              <a:ext cx="250825" cy="4763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Arrow Connector 54"/>
            <p:cNvCxnSpPr>
              <a:cxnSpLocks noChangeShapeType="1"/>
            </p:cNvCxnSpPr>
            <p:nvPr/>
          </p:nvCxnSpPr>
          <p:spPr bwMode="auto">
            <a:xfrm rot="5400000" flipH="1" flipV="1">
              <a:off x="3600451" y="2495550"/>
              <a:ext cx="125412" cy="109537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Straight Arrow Connector 62"/>
            <p:cNvCxnSpPr>
              <a:cxnSpLocks noChangeShapeType="1"/>
            </p:cNvCxnSpPr>
            <p:nvPr/>
          </p:nvCxnSpPr>
          <p:spPr bwMode="auto">
            <a:xfrm rot="5400000" flipH="1" flipV="1">
              <a:off x="3594894" y="2331244"/>
              <a:ext cx="250825" cy="4763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Straight Arrow Connector 63"/>
            <p:cNvCxnSpPr>
              <a:cxnSpLocks noChangeShapeType="1"/>
            </p:cNvCxnSpPr>
            <p:nvPr/>
          </p:nvCxnSpPr>
          <p:spPr bwMode="auto">
            <a:xfrm>
              <a:off x="2139950" y="1295400"/>
              <a:ext cx="576263" cy="158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Arrow Connector 64"/>
            <p:cNvCxnSpPr>
              <a:cxnSpLocks noChangeShapeType="1"/>
            </p:cNvCxnSpPr>
            <p:nvPr/>
          </p:nvCxnSpPr>
          <p:spPr bwMode="auto">
            <a:xfrm rot="5400000" flipH="1" flipV="1">
              <a:off x="2731294" y="1413669"/>
              <a:ext cx="125413" cy="111125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Connector 25"/>
            <p:cNvCxnSpPr>
              <a:cxnSpLocks noChangeShapeType="1"/>
            </p:cNvCxnSpPr>
            <p:nvPr/>
          </p:nvCxnSpPr>
          <p:spPr bwMode="auto">
            <a:xfrm rot="5400000" flipH="1" flipV="1">
              <a:off x="2255838" y="2566987"/>
              <a:ext cx="395288" cy="37941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Connector 25"/>
            <p:cNvCxnSpPr>
              <a:cxnSpLocks noChangeShapeType="1"/>
            </p:cNvCxnSpPr>
            <p:nvPr/>
          </p:nvCxnSpPr>
          <p:spPr bwMode="auto">
            <a:xfrm rot="5400000" flipH="1" flipV="1">
              <a:off x="1665288" y="2328862"/>
              <a:ext cx="395288" cy="37941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Connector 25"/>
            <p:cNvCxnSpPr>
              <a:cxnSpLocks noChangeShapeType="1"/>
            </p:cNvCxnSpPr>
            <p:nvPr/>
          </p:nvCxnSpPr>
          <p:spPr bwMode="auto">
            <a:xfrm rot="5400000" flipH="1" flipV="1">
              <a:off x="1665288" y="2566987"/>
              <a:ext cx="395288" cy="37941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3638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8087</TotalTime>
  <Words>2695</Words>
  <Application>Microsoft Office PowerPoint</Application>
  <PresentationFormat>On-screen Show (4:3)</PresentationFormat>
  <Paragraphs>480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Cambria Math</vt:lpstr>
      <vt:lpstr>CMU Sans serif</vt:lpstr>
      <vt:lpstr>CMU Sans serif</vt:lpstr>
      <vt:lpstr>Office Theme</vt:lpstr>
      <vt:lpstr>MS76: Communication-Avoiding Algorithms - Part I of II</vt:lpstr>
      <vt:lpstr>MS93: Communication-Avoiding Algorithms - Part II of II</vt:lpstr>
      <vt:lpstr>Communication-Avoiding Algorithms:  Challenges and New Results</vt:lpstr>
      <vt:lpstr>What is communication?</vt:lpstr>
      <vt:lpstr>Future exascale systems</vt:lpstr>
      <vt:lpstr>Motivation for CA Algorithms</vt:lpstr>
      <vt:lpstr>Work in CA algorithms</vt:lpstr>
      <vt:lpstr>Brief History: Dense Linear Algebra</vt:lpstr>
      <vt:lpstr>Generalization: 3 nested loops</vt:lpstr>
      <vt:lpstr>Tall-Skinny QR</vt:lpstr>
      <vt:lpstr>CAQR</vt:lpstr>
      <vt:lpstr>Tall-Skinny LU</vt:lpstr>
      <vt:lpstr>CALU</vt:lpstr>
      <vt:lpstr>Sparse Matrix Computations</vt:lpstr>
      <vt:lpstr>Parallel Matrix Powers Kernel</vt:lpstr>
      <vt:lpstr>Sparse Matrix Computations</vt:lpstr>
      <vt:lpstr>Krylov subspace methods</vt:lpstr>
      <vt:lpstr>Communication-avoiding (s-step) KSMs</vt:lpstr>
      <vt:lpstr>CA-CG (s-step CG)</vt:lpstr>
      <vt:lpstr>CA-CG (s-step CG)</vt:lpstr>
      <vt:lpstr>Optimizing CA iterative solvers</vt:lpstr>
      <vt:lpstr>Extensions: Strassen's Matmul</vt:lpstr>
      <vt:lpstr>Extensions: Tensor Computations</vt:lpstr>
      <vt:lpstr>Extension: Machine Learning Algorithms</vt:lpstr>
      <vt:lpstr>Generalization: Arbitrary Nested Loops</vt:lpstr>
      <vt:lpstr>Generalization: Write-Avoiding Algorithms</vt:lpstr>
      <vt:lpstr>Lots of speedups…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performance Krylov subspace method variants</dc:title>
  <dc:creator>ecc</dc:creator>
  <cp:lastModifiedBy>ecc</cp:lastModifiedBy>
  <cp:revision>251</cp:revision>
  <dcterms:created xsi:type="dcterms:W3CDTF">2017-05-10T17:49:42Z</dcterms:created>
  <dcterms:modified xsi:type="dcterms:W3CDTF">2017-07-13T19:05:23Z</dcterms:modified>
</cp:coreProperties>
</file>