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8"/>
  </p:notesMasterIdLst>
  <p:sldIdLst>
    <p:sldId id="260" r:id="rId2"/>
    <p:sldId id="261" r:id="rId3"/>
    <p:sldId id="262" r:id="rId4"/>
    <p:sldId id="263" r:id="rId5"/>
    <p:sldId id="264" r:id="rId6"/>
    <p:sldId id="300" r:id="rId7"/>
    <p:sldId id="266" r:id="rId8"/>
    <p:sldId id="267" r:id="rId9"/>
    <p:sldId id="289" r:id="rId10"/>
    <p:sldId id="279" r:id="rId11"/>
    <p:sldId id="280" r:id="rId12"/>
    <p:sldId id="281" r:id="rId13"/>
    <p:sldId id="282" r:id="rId14"/>
    <p:sldId id="292" r:id="rId15"/>
    <p:sldId id="291" r:id="rId16"/>
    <p:sldId id="295" r:id="rId17"/>
    <p:sldId id="271" r:id="rId18"/>
    <p:sldId id="272" r:id="rId19"/>
    <p:sldId id="273" r:id="rId20"/>
    <p:sldId id="275" r:id="rId21"/>
    <p:sldId id="294" r:id="rId22"/>
    <p:sldId id="293" r:id="rId23"/>
    <p:sldId id="277" r:id="rId24"/>
    <p:sldId id="285" r:id="rId25"/>
    <p:sldId id="296" r:id="rId26"/>
    <p:sldId id="297" r:id="rId27"/>
    <p:sldId id="298" r:id="rId28"/>
    <p:sldId id="274" r:id="rId29"/>
    <p:sldId id="278" r:id="rId30"/>
    <p:sldId id="301" r:id="rId31"/>
    <p:sldId id="302" r:id="rId32"/>
    <p:sldId id="303" r:id="rId33"/>
    <p:sldId id="304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5BD"/>
    <a:srgbClr val="D1D1F9"/>
    <a:srgbClr val="FB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42" autoAdjust="0"/>
  </p:normalViewPr>
  <p:slideViewPr>
    <p:cSldViewPr snapToGrid="0">
      <p:cViewPr varScale="1">
        <p:scale>
          <a:sx n="58" d="100"/>
          <a:sy n="58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49C1C-960F-4EA4-A73E-419FD51D2A6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3B1A-6885-4789-BB3A-DAE5A1135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data movement will cost more than flops (even on the chip). Limited amounts of memory and low memory/flop ratios will make processing virtually free. In fact, the amount of memory is relatively decreasing, scaling far worse than computation. This is a challenge that’s not being addressed and it’s not going to get less expensive by 2018.”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-Horst Simon, Interview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HPCWire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May 15,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2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8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r>
              <a:rPr lang="en-US" baseline="0" dirty="0" smtClean="0"/>
              <a:t> reduced by O(s) in parallel case, but </a:t>
            </a:r>
            <a:r>
              <a:rPr lang="en-US" baseline="0" dirty="0" err="1" smtClean="0"/>
              <a:t>bandwidth+flops</a:t>
            </a:r>
            <a:r>
              <a:rPr lang="en-US" baseline="0" dirty="0" smtClean="0"/>
              <a:t> might actually increase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Latency and bandwidth reduced by O(s) in sequential case, assuming that </a:t>
            </a:r>
            <a:r>
              <a:rPr lang="en-US" baseline="0" dirty="0" err="1" smtClean="0"/>
              <a:t>nnz</a:t>
            </a:r>
            <a:r>
              <a:rPr lang="en-US" baseline="0" dirty="0" smtClean="0"/>
              <a:t> &gt; o(n) …which means that reading A is the dominant cost (more expensive than reading/writing the length n basis vector outputs. If </a:t>
            </a:r>
            <a:r>
              <a:rPr lang="en-US" baseline="0" dirty="0" err="1" smtClean="0"/>
              <a:t>nnz</a:t>
            </a:r>
            <a:r>
              <a:rPr lang="en-US" baseline="0" dirty="0" smtClean="0"/>
              <a:t>(A) is o(n), then need the streaming version to reduce BW asymptotically, otherwise just avoids latency.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1DF9-751B-4500-B37A-88126265C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 smtClean="0"/>
                  <a:t>Roundoff </a:t>
                </a:r>
                <a:r>
                  <a:rPr lang="en-US" sz="2000" dirty="0"/>
                  <a:t>error bounds generally grow with increasing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Ideally</a:t>
                </a:r>
                <a:r>
                  <a:rPr lang="en-US" sz="2000" dirty="0"/>
                  <a:t>, would like to select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based solely on performance constraints </a:t>
                </a:r>
                <a:endParaRPr lang="en-US" sz="2000" dirty="0" smtClean="0"/>
              </a:p>
              <a:p>
                <a:pPr lvl="2"/>
                <a:r>
                  <a:rPr lang="en-US" sz="2000" dirty="0" smtClean="0"/>
                  <a:t>Trends suggest </a:t>
                </a:r>
                <a:r>
                  <a:rPr lang="en-US" sz="2000" dirty="0"/>
                  <a:t>communication will only become more expensive -&gt; higher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values beneficial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 smtClean="0"/>
                  <a:t>Roundoff </a:t>
                </a:r>
                <a:r>
                  <a:rPr lang="en-US" sz="2000" dirty="0"/>
                  <a:t>error bounds generally grow with increasing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𝑠</a:t>
                </a:r>
                <a:endParaRPr lang="en-US" sz="2000" dirty="0" smtClean="0"/>
              </a:p>
              <a:p>
                <a:pPr lvl="2"/>
                <a:r>
                  <a:rPr lang="en-US" sz="2000" dirty="0" smtClean="0"/>
                  <a:t>Ideally</a:t>
                </a:r>
                <a:r>
                  <a:rPr lang="en-US" sz="2000" dirty="0"/>
                  <a:t>, would like to select </a:t>
                </a:r>
                <a:r>
                  <a:rPr lang="en-US" sz="2000" i="0" dirty="0">
                    <a:latin typeface="Cambria Math"/>
                  </a:rPr>
                  <a:t>𝑠</a:t>
                </a:r>
                <a:r>
                  <a:rPr lang="en-US" sz="2000" dirty="0"/>
                  <a:t> based solely on performance constraints </a:t>
                </a:r>
                <a:endParaRPr lang="en-US" sz="2000" dirty="0" smtClean="0"/>
              </a:p>
              <a:p>
                <a:pPr lvl="2"/>
                <a:r>
                  <a:rPr lang="en-US" sz="2000" dirty="0" smtClean="0"/>
                  <a:t>Trends suggest </a:t>
                </a:r>
                <a:r>
                  <a:rPr lang="en-US" sz="2000" dirty="0"/>
                  <a:t>communication will only become more expensive -&gt; higher </a:t>
                </a:r>
                <a:r>
                  <a:rPr lang="en-US" sz="2000" i="0" dirty="0">
                    <a:latin typeface="Cambria Math"/>
                  </a:rPr>
                  <a:t>𝑠</a:t>
                </a:r>
                <a:r>
                  <a:rPr lang="en-US" sz="2000" dirty="0"/>
                  <a:t> values beneficial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3B1A-6885-4789-BB3A-DAE5A11356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007C-06A8-4148-8869-5043B20C20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This can easily be translated into a norm-wise upper bound using the corresponding upper bounds on the error terms.</a:t>
            </a:r>
          </a:p>
          <a:p>
            <a:pPr marL="0" indent="0">
              <a:lnSpc>
                <a:spcPts val="400"/>
              </a:lnSpc>
              <a:buFont typeface="Arial" pitchFamily="34" charset="0"/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We later show one possible way this bound can be used to improve accuracy </a:t>
            </a:r>
          </a:p>
          <a:p>
            <a:pPr marL="0" indent="0">
              <a:buNone/>
            </a:pPr>
            <a:r>
              <a:rPr lang="en-US" sz="1200" dirty="0" smtClean="0"/>
              <a:t>(a residual replacement strategy)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3B1A-6885-4789-BB3A-DAE5A11356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Using a computable upper bound on deviation of residuals, choose replacement iterations to meet two constraints: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Deviation must not grow so large that attainable accuracy is limited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Replacement must not perturb </a:t>
            </a:r>
            <a:r>
              <a:rPr lang="en-US" sz="2000" dirty="0" err="1" smtClean="0"/>
              <a:t>Lanczos</a:t>
            </a:r>
            <a:r>
              <a:rPr lang="en-US" sz="2000" dirty="0" smtClean="0"/>
              <a:t> recurrence such that convergence deteriorates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630" y="0"/>
            <a:ext cx="9173414" cy="91440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648" y="6555830"/>
            <a:ext cx="9171432" cy="32004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5098"/>
            <a:ext cx="2133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5098"/>
            <a:ext cx="2895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5098"/>
            <a:ext cx="2133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fld id="{64DFC9DB-FEA6-4189-9CF3-5F53BF276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7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2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2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6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3E247-C624-4B60-A201-B2C5C0BD6BC8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C9DB-FEA6-4189-9CF3-5F53BF27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347" y="4574145"/>
            <a:ext cx="6400800" cy="1684987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Erin Carson</a:t>
            </a:r>
            <a:r>
              <a:rPr lang="en-US" dirty="0" smtClean="0"/>
              <a:t> and James </a:t>
            </a:r>
            <a:r>
              <a:rPr lang="en-US" dirty="0" err="1" smtClean="0"/>
              <a:t>Demmel</a:t>
            </a:r>
            <a:endParaRPr lang="en-US" dirty="0" smtClean="0"/>
          </a:p>
          <a:p>
            <a:r>
              <a:rPr lang="en-US" dirty="0" smtClean="0"/>
              <a:t>U.C. Berkeley</a:t>
            </a:r>
          </a:p>
          <a:p>
            <a:endParaRPr lang="en-US" sz="500" dirty="0" smtClean="0"/>
          </a:p>
          <a:p>
            <a:r>
              <a:rPr lang="en-US" sz="2400" dirty="0" smtClean="0"/>
              <a:t>Bay Area Scientific Computing Day</a:t>
            </a:r>
          </a:p>
          <a:p>
            <a:r>
              <a:rPr lang="en-US" sz="2400" dirty="0" smtClean="0"/>
              <a:t>December 11, 2013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26272" y="2209800"/>
            <a:ext cx="9186038" cy="220980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Communication-Avoiding </a:t>
            </a:r>
            <a:r>
              <a:rPr lang="en-US" sz="4000" dirty="0" err="1" smtClean="0"/>
              <a:t>Krylov</a:t>
            </a:r>
            <a:r>
              <a:rPr lang="en-US" sz="4000" dirty="0" smtClean="0"/>
              <a:t> Subspace Methods in </a:t>
            </a:r>
            <a:r>
              <a:rPr lang="en-US" sz="4000" dirty="0"/>
              <a:t>Finite </a:t>
            </a:r>
            <a:r>
              <a:rPr lang="en-US" sz="4000" dirty="0" smtClean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3412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158729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Convergence Rate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" y="1262129"/>
            <a:ext cx="9111803" cy="515391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We will discuss two techniques for alleviating the effects of </a:t>
            </a:r>
            <a:r>
              <a:rPr lang="en-US" sz="2800" dirty="0" err="1" smtClean="0"/>
              <a:t>roundoff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971550" lvl="1" indent="-457200">
              <a:buFont typeface="+mj-lt"/>
              <a:buAutoNum type="arabicPeriod"/>
            </a:pPr>
            <a:r>
              <a:rPr lang="en-US" sz="2800" dirty="0" smtClean="0"/>
              <a:t>Improve convergence by using </a:t>
            </a:r>
            <a:r>
              <a:rPr lang="en-US" sz="2800" b="1" dirty="0" smtClean="0">
                <a:solidFill>
                  <a:srgbClr val="41A5BD"/>
                </a:solidFill>
              </a:rPr>
              <a:t>better-conditioned polynomial bases</a:t>
            </a:r>
            <a:endParaRPr lang="en-US" sz="2800" b="1" dirty="0">
              <a:solidFill>
                <a:srgbClr val="41A5BD"/>
              </a:solidFill>
            </a:endParaRPr>
          </a:p>
          <a:p>
            <a:pPr marL="971550" lvl="1" indent="-457200">
              <a:buFont typeface="+mj-lt"/>
              <a:buAutoNum type="arabicPeriod"/>
            </a:pPr>
            <a:r>
              <a:rPr lang="en-US" sz="2800" dirty="0" smtClean="0"/>
              <a:t>Use a </a:t>
            </a:r>
            <a:r>
              <a:rPr lang="en-US" sz="2800" b="1" dirty="0" smtClean="0">
                <a:solidFill>
                  <a:srgbClr val="41A5BD"/>
                </a:solidFill>
              </a:rPr>
              <a:t>residual </a:t>
            </a:r>
            <a:r>
              <a:rPr lang="en-US" sz="2800" b="1" dirty="0">
                <a:solidFill>
                  <a:srgbClr val="41A5BD"/>
                </a:solidFill>
              </a:rPr>
              <a:t>replacement strategy </a:t>
            </a:r>
            <a:r>
              <a:rPr lang="en-US" sz="2800" dirty="0" smtClean="0"/>
              <a:t>to improve attainable accuracy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Choosing a Polynomial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975" y="995215"/>
                <a:ext cx="8782050" cy="5314950"/>
              </a:xfrm>
            </p:spPr>
            <p:txBody>
              <a:bodyPr>
                <a:noAutofit/>
              </a:bodyPr>
              <a:lstStyle/>
              <a:p>
                <a:r>
                  <a:rPr lang="en-US" sz="2100" dirty="0" smtClean="0"/>
                  <a:t>Recall: in each outer loop of CA-CG, we compute bases for some </a:t>
                </a:r>
                <a:r>
                  <a:rPr lang="en-US" sz="2100" dirty="0" err="1" smtClean="0"/>
                  <a:t>Krylov</a:t>
                </a:r>
                <a:r>
                  <a:rPr lang="en-US" sz="2100" dirty="0" smtClean="0"/>
                  <a:t> subspace,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1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100" i="1" dirty="0" smtClean="0"/>
              </a:p>
              <a:p>
                <a:endParaRPr lang="en-US" sz="1000" i="1" dirty="0"/>
              </a:p>
              <a:p>
                <a:r>
                  <a:rPr lang="en-US" sz="2100" dirty="0" smtClean="0"/>
                  <a:t>Simple loop unrolling leads to the choice of monomials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𝐴𝑣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…, 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sz="21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100" dirty="0" smtClean="0"/>
                  <a:t> </a:t>
                </a:r>
              </a:p>
              <a:p>
                <a:pPr lvl="1"/>
                <a:r>
                  <a:rPr lang="en-US" sz="2100" dirty="0" smtClean="0"/>
                  <a:t>Monomial basis condition number can grow exponentially with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00" dirty="0" smtClean="0"/>
                  <a:t> - expected (near) linear dependence of basis vectors for modest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00" dirty="0" smtClean="0"/>
                  <a:t> values</a:t>
                </a:r>
              </a:p>
              <a:p>
                <a:pPr lvl="1"/>
                <a:r>
                  <a:rPr lang="en-US" sz="2100" dirty="0" smtClean="0"/>
                  <a:t>Recognized early on that this negatively affects convergence (</a:t>
                </a:r>
                <a:r>
                  <a:rPr lang="en-US" sz="2100" dirty="0" err="1"/>
                  <a:t>Chronopoulous</a:t>
                </a:r>
                <a:r>
                  <a:rPr lang="en-US" sz="2100" dirty="0"/>
                  <a:t> &amp; Swanson, </a:t>
                </a:r>
                <a:r>
                  <a:rPr lang="en-US" sz="2100" dirty="0" smtClean="0"/>
                  <a:t>1995)</a:t>
                </a:r>
              </a:p>
              <a:p>
                <a:pPr marL="457200" lvl="1" indent="0">
                  <a:buNone/>
                </a:pPr>
                <a:endParaRPr lang="en-US" sz="1000" dirty="0" smtClean="0"/>
              </a:p>
              <a:p>
                <a:r>
                  <a:rPr lang="en-US" sz="2100" b="1" dirty="0" smtClean="0">
                    <a:solidFill>
                      <a:srgbClr val="41A5BD"/>
                    </a:solidFill>
                  </a:rPr>
                  <a:t>Improve basis condition number to improve convergence</a:t>
                </a:r>
                <a:r>
                  <a:rPr lang="en-US" sz="2100" dirty="0" smtClean="0"/>
                  <a:t>:  Use different polynomials to compute a basis for the same subspace. </a:t>
                </a:r>
              </a:p>
              <a:p>
                <a:endParaRPr lang="en-US" sz="1000" dirty="0" smtClean="0"/>
              </a:p>
              <a:p>
                <a:r>
                  <a:rPr lang="en-US" sz="2100" dirty="0" smtClean="0"/>
                  <a:t>Two choices based on spectral information that usually lead to well-conditioned bases:</a:t>
                </a:r>
              </a:p>
              <a:p>
                <a:pPr lvl="1"/>
                <a:r>
                  <a:rPr lang="en-US" sz="2100" b="1" dirty="0" smtClean="0">
                    <a:solidFill>
                      <a:srgbClr val="41A5BD"/>
                    </a:solidFill>
                  </a:rPr>
                  <a:t>Newton polynomials </a:t>
                </a:r>
                <a:endParaRPr lang="en-US" sz="2100" b="1" dirty="0">
                  <a:solidFill>
                    <a:srgbClr val="41A5BD"/>
                  </a:solidFill>
                </a:endParaRPr>
              </a:p>
              <a:p>
                <a:pPr lvl="1"/>
                <a:r>
                  <a:rPr lang="en-US" sz="2100" b="1" dirty="0" err="1" smtClean="0">
                    <a:solidFill>
                      <a:srgbClr val="41A5BD"/>
                    </a:solidFill>
                  </a:rPr>
                  <a:t>Chebyshev</a:t>
                </a:r>
                <a:r>
                  <a:rPr lang="en-US" sz="2100" b="1" dirty="0" smtClean="0">
                    <a:solidFill>
                      <a:srgbClr val="41A5BD"/>
                    </a:solidFill>
                  </a:rPr>
                  <a:t> polynomials</a:t>
                </a:r>
              </a:p>
              <a:p>
                <a:pPr lvl="1"/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5" y="995215"/>
                <a:ext cx="8782050" cy="5314950"/>
              </a:xfrm>
              <a:blipFill rotWithShape="0">
                <a:blip r:embed="rId2"/>
                <a:stretch>
                  <a:fillRect l="-694" t="-688" b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78C-0198-421F-ACEA-FE03F05AF8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2971505"/>
            <a:ext cx="8229600" cy="1047178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3773" y="1419362"/>
            <a:ext cx="8734567" cy="655092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50"/>
            <a:ext cx="8229600" cy="792162"/>
          </a:xfrm>
        </p:spPr>
        <p:txBody>
          <a:bodyPr/>
          <a:lstStyle/>
          <a:p>
            <a:r>
              <a:rPr lang="en-US" dirty="0" smtClean="0"/>
              <a:t>Newton 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47802"/>
            <a:ext cx="2133600" cy="244475"/>
          </a:xfrm>
        </p:spPr>
        <p:txBody>
          <a:bodyPr/>
          <a:lstStyle/>
          <a:p>
            <a:fld id="{B767E78C-0198-421F-ACEA-FE03F05AF8BD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0" y="883974"/>
                <a:ext cx="9144000" cy="5527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+mj-lt"/>
                  </a:rPr>
                  <a:t>The Newton basis can be </a:t>
                </a:r>
                <a:r>
                  <a:rPr lang="en-US" sz="2400" dirty="0" smtClean="0">
                    <a:latin typeface="+mj-lt"/>
                  </a:rPr>
                  <a:t>written</a:t>
                </a:r>
              </a:p>
              <a:p>
                <a:pPr marL="0" indent="0">
                  <a:buNone/>
                </a:pPr>
                <a:endParaRPr lang="en-US" sz="1000" dirty="0" smtClean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2600" dirty="0"/>
                          <m:t> 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endParaRPr lang="en-US" sz="1000" dirty="0" smtClean="0">
                  <a:latin typeface="+mj-lt"/>
                </a:endParaRPr>
              </a:p>
              <a:p>
                <a:pPr marL="400050" lvl="1" indent="0">
                  <a:buNone/>
                </a:pPr>
                <a:r>
                  <a:rPr lang="en-US" sz="2400" dirty="0" smtClean="0">
                    <a:latin typeface="+mj-lt"/>
                  </a:rPr>
                  <a:t>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{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i="1" dirty="0" smtClean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are chosen to be approximate eigenvalues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,  ordered according to </a:t>
                </a:r>
                <a:r>
                  <a:rPr lang="en-US" sz="2400" dirty="0" err="1" smtClean="0">
                    <a:latin typeface="+mj-lt"/>
                  </a:rPr>
                  <a:t>Leja</a:t>
                </a:r>
                <a:r>
                  <a:rPr lang="en-US" sz="2400" dirty="0" smtClean="0">
                    <a:latin typeface="+mj-lt"/>
                  </a:rPr>
                  <a:t> ordering: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 smtClean="0">
                  <a:latin typeface="+mj-lt"/>
                </a:endParaRPr>
              </a:p>
              <a:p>
                <a:pPr marL="400050" lvl="1" indent="0">
                  <a:buNone/>
                </a:pPr>
                <a:r>
                  <a:rPr lang="en-US" sz="2400" dirty="0">
                    <a:latin typeface="+mj-lt"/>
                  </a:rPr>
                  <a:t>w</a:t>
                </a:r>
                <a:r>
                  <a:rPr lang="en-US" sz="2400" dirty="0" smtClean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+2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1000" dirty="0">
                  <a:latin typeface="+mj-lt"/>
                </a:endParaRPr>
              </a:p>
              <a:p>
                <a:r>
                  <a:rPr lang="en-US" sz="2400" b="0" dirty="0" smtClean="0">
                    <a:latin typeface="+mj-lt"/>
                  </a:rPr>
                  <a:t>In practice: recover Ritz (</a:t>
                </a:r>
                <a:r>
                  <a:rPr lang="en-US" sz="2400" b="0" dirty="0" err="1" smtClean="0">
                    <a:latin typeface="+mj-lt"/>
                  </a:rPr>
                  <a:t>Petrov</a:t>
                </a:r>
                <a:r>
                  <a:rPr lang="en-US" sz="2400" b="0" dirty="0" smtClean="0">
                    <a:latin typeface="+mj-lt"/>
                  </a:rPr>
                  <a:t>) values from the first few iterations, iteratively refine eigenvalue estimates to </a:t>
                </a:r>
                <a:r>
                  <a:rPr lang="en-US" sz="2400" dirty="0" smtClean="0">
                    <a:latin typeface="+mj-lt"/>
                  </a:rPr>
                  <a:t>improve basis</a:t>
                </a:r>
              </a:p>
              <a:p>
                <a:r>
                  <a:rPr lang="en-US" sz="2400" dirty="0" smtClean="0">
                    <a:latin typeface="+mj-lt"/>
                  </a:rPr>
                  <a:t>Used by many to improve s-step </a:t>
                </a:r>
                <a:r>
                  <a:rPr lang="en-US" sz="2400" dirty="0">
                    <a:latin typeface="+mj-lt"/>
                  </a:rPr>
                  <a:t>variants: e.g., </a:t>
                </a:r>
                <a:r>
                  <a:rPr lang="de-DE" sz="2400" dirty="0">
                    <a:latin typeface="+mj-lt"/>
                  </a:rPr>
                  <a:t>Bai, Hu, and </a:t>
                </a:r>
                <a:r>
                  <a:rPr lang="de-DE" sz="2400" dirty="0" smtClean="0">
                    <a:latin typeface="+mj-lt"/>
                  </a:rPr>
                  <a:t>Reichel</a:t>
                </a:r>
                <a:r>
                  <a:rPr lang="de-DE" sz="2400" dirty="0">
                    <a:latin typeface="+mj-lt"/>
                  </a:rPr>
                  <a:t> (1991), </a:t>
                </a:r>
                <a:r>
                  <a:rPr lang="de-DE" sz="2400" dirty="0" smtClean="0">
                    <a:latin typeface="+mj-lt"/>
                  </a:rPr>
                  <a:t>Erhel (1995), Hoemmen (2010)</a:t>
                </a:r>
                <a:endParaRPr lang="en-US" sz="2400" b="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3974"/>
                <a:ext cx="9144000" cy="5527348"/>
              </a:xfrm>
              <a:prstGeom prst="rect">
                <a:avLst/>
              </a:prstGeom>
              <a:blipFill rotWithShape="0">
                <a:blip r:embed="rId2"/>
                <a:stretch>
                  <a:fillRect l="-867" t="-882" b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6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89109" y="3411946"/>
            <a:ext cx="2511189" cy="1078169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" y="141615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Chebyshev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750" y="1031548"/>
                <a:ext cx="8880534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2300" dirty="0" smtClean="0"/>
                  <a:t>Chebyshev polynomials frequently used because of </a:t>
                </a:r>
                <a:r>
                  <a:rPr lang="en-US" sz="2300" dirty="0" err="1" smtClean="0"/>
                  <a:t>minimax</a:t>
                </a:r>
                <a:r>
                  <a:rPr lang="en-US" sz="2300" dirty="0" smtClean="0"/>
                  <a:t> property:</a:t>
                </a:r>
              </a:p>
              <a:p>
                <a:pPr lvl="1"/>
                <a:r>
                  <a:rPr lang="en-US" sz="2300" dirty="0" smtClean="0"/>
                  <a:t>Over all real polynomials of degree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300" dirty="0" smtClean="0"/>
                  <a:t> on interval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300" dirty="0" smtClean="0"/>
                  <a:t>, the Chebyshev polynomial of degree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300" dirty="0" smtClean="0"/>
                  <a:t> minimizes the maximum absolute value on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300" dirty="0" smtClean="0"/>
                  <a:t> </a:t>
                </a:r>
              </a:p>
              <a:p>
                <a:r>
                  <a:rPr lang="en-US" sz="2300" dirty="0" smtClean="0"/>
                  <a:t>Given ellipse enclosing spectrum of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300" dirty="0" smtClean="0"/>
                  <a:t> with foci at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𝑑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2300" dirty="0" smtClean="0"/>
                  <a:t>, we can generate the scaled and shifted Chebyshev polynomials as:</a:t>
                </a:r>
                <a:endParaRPr lang="en-US" sz="23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3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/>
                            <a:ea typeface="Cambria Math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300" dirty="0" smtClean="0"/>
                  <a:t>  are the Chebyshev polynomials of the first kind</a:t>
                </a:r>
              </a:p>
              <a:p>
                <a:r>
                  <a:rPr lang="en-US" sz="2300" dirty="0"/>
                  <a:t>I</a:t>
                </a:r>
                <a:r>
                  <a:rPr lang="en-US" sz="2300" dirty="0" smtClean="0"/>
                  <a:t>n practice, we can estimate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3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300" dirty="0" smtClean="0"/>
                  <a:t> parameters from Ritz values recovered from the first few iterations</a:t>
                </a:r>
              </a:p>
              <a:p>
                <a:r>
                  <a:rPr lang="en-US" sz="2300" dirty="0"/>
                  <a:t>Used by many to improve s-step </a:t>
                </a:r>
                <a:r>
                  <a:rPr lang="en-US" sz="2300" dirty="0" smtClean="0"/>
                  <a:t>variants</a:t>
                </a:r>
                <a:r>
                  <a:rPr lang="en-US" sz="2300" dirty="0"/>
                  <a:t>: e.g., de </a:t>
                </a:r>
                <a:r>
                  <a:rPr lang="en-US" sz="2300" dirty="0" err="1" smtClean="0"/>
                  <a:t>Sturler</a:t>
                </a:r>
                <a:r>
                  <a:rPr lang="en-US" sz="2300" dirty="0" smtClean="0"/>
                  <a:t> (1991), </a:t>
                </a:r>
                <a:r>
                  <a:rPr lang="en-US" sz="2300" dirty="0" err="1" smtClean="0"/>
                  <a:t>Joubert</a:t>
                </a:r>
                <a:r>
                  <a:rPr lang="en-US" sz="2300" dirty="0" smtClean="0"/>
                  <a:t> and Carey (1992), de </a:t>
                </a:r>
                <a:r>
                  <a:rPr lang="en-US" sz="2300" dirty="0" err="1" smtClean="0"/>
                  <a:t>Sturler</a:t>
                </a:r>
                <a:r>
                  <a:rPr lang="en-US" sz="2300" dirty="0" smtClean="0"/>
                  <a:t> and van der Vorst (2005)</a:t>
                </a:r>
                <a:endParaRPr lang="en-US" sz="2300" dirty="0"/>
              </a:p>
              <a:p>
                <a:endParaRPr lang="en-US" sz="2300" dirty="0" smtClean="0"/>
              </a:p>
              <a:p>
                <a:pPr marL="0" indent="0">
                  <a:buNone/>
                </a:pPr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50" y="1031548"/>
                <a:ext cx="8880534" cy="5486400"/>
              </a:xfrm>
              <a:blipFill rotWithShape="0">
                <a:blip r:embed="rId3"/>
                <a:stretch>
                  <a:fillRect l="-824" t="-778" r="-82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78C-0198-421F-ACEA-FE03F05AF8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84542"/>
            <a:ext cx="4572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"/>
            <a:ext cx="45720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5573"/>
            <a:ext cx="4572000" cy="33718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56977" y="33960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69241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4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7582631" y="36428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6174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076967" y="6464251"/>
            <a:ext cx="286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6279" y="3448487"/>
            <a:ext cx="548640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21407" y="3434023"/>
            <a:ext cx="246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16</a:t>
            </a:r>
            <a:endParaRPr lang="en-US" sz="16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224268" y="3590196"/>
            <a:ext cx="4058974" cy="1015663"/>
            <a:chOff x="224268" y="3590196"/>
            <a:chExt cx="4058974" cy="1015663"/>
          </a:xfrm>
        </p:grpSpPr>
        <p:sp>
          <p:nvSpPr>
            <p:cNvPr id="71" name="TextBox 70"/>
            <p:cNvSpPr txBox="1"/>
            <p:nvPr/>
          </p:nvSpPr>
          <p:spPr>
            <a:xfrm>
              <a:off x="938477" y="3590196"/>
              <a:ext cx="32198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/>
                <a:t>CG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CG 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updated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7200" y="373190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7200" y="396451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200" y="418910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7200" y="442171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24268" y="3590196"/>
              <a:ext cx="405897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Model Problem: 2D Poisson (5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stencil), </a:t>
                </a:r>
              </a:p>
              <a:p>
                <a:r>
                  <a:rPr lang="en-US" dirty="0" smtClean="0"/>
                  <a:t>n = 262K,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 = 1.3M, </a:t>
                </a:r>
                <a:r>
                  <a:rPr lang="en-US" dirty="0" err="1" smtClean="0"/>
                  <a:t>cond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10^4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4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"/>
            <a:ext cx="4572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0"/>
            <a:ext cx="4572000" cy="337185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658958" y="596199"/>
            <a:ext cx="1874641" cy="862507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Better basis choice allows higher s values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82296"/>
            <a:ext cx="4572000" cy="33528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056977" y="33960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69241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4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7582631" y="36428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96174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8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7596279" y="3448487"/>
            <a:ext cx="548640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821407" y="3434023"/>
            <a:ext cx="246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16</a:t>
            </a:r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6630944" y="4289135"/>
            <a:ext cx="1802568" cy="833075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But can still see loss of accuracy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>
            <a:off x="7532228" y="5122210"/>
            <a:ext cx="0" cy="516558"/>
          </a:xfrm>
          <a:prstGeom prst="straightConnector1">
            <a:avLst/>
          </a:prstGeom>
          <a:ln w="28575">
            <a:solidFill>
              <a:srgbClr val="41A5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24268" y="3590196"/>
            <a:ext cx="4058974" cy="1938992"/>
            <a:chOff x="224268" y="3590196"/>
            <a:chExt cx="4058974" cy="1938992"/>
          </a:xfrm>
        </p:grpSpPr>
        <p:sp>
          <p:nvSpPr>
            <p:cNvPr id="73" name="TextBox 72"/>
            <p:cNvSpPr txBox="1"/>
            <p:nvPr/>
          </p:nvSpPr>
          <p:spPr>
            <a:xfrm>
              <a:off x="938477" y="3590196"/>
              <a:ext cx="32198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/>
                <a:t>CG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CG 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updated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/>
                <a:t>CA-CG (Newton) </a:t>
              </a:r>
              <a:r>
                <a:rPr lang="en-US" b="1" dirty="0"/>
                <a:t>true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/>
                <a:t>CA-CG (Newton) </a:t>
              </a:r>
              <a:r>
                <a:rPr lang="en-US" b="1" dirty="0"/>
                <a:t>updated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/>
                <a:t>CA-CG (</a:t>
              </a:r>
              <a:r>
                <a:rPr lang="en-US" b="1" dirty="0" err="1" smtClean="0"/>
                <a:t>Chebyshev</a:t>
              </a:r>
              <a:r>
                <a:rPr lang="en-US" b="1" dirty="0" smtClean="0"/>
                <a:t>) </a:t>
              </a:r>
              <a:r>
                <a:rPr lang="en-US" b="1" dirty="0"/>
                <a:t>true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/>
                <a:t>CA-CG (</a:t>
              </a:r>
              <a:r>
                <a:rPr lang="en-US" b="1" dirty="0" err="1" smtClean="0"/>
                <a:t>Chebyshev</a:t>
              </a:r>
              <a:r>
                <a:rPr lang="en-US" b="1" dirty="0" smtClean="0"/>
                <a:t>) updated</a:t>
              </a:r>
              <a:endParaRPr lang="en-US" b="1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57200" y="373190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7200" y="396451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7200" y="418910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7200" y="442171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57200" y="4646303"/>
              <a:ext cx="457214" cy="0"/>
            </a:xfrm>
            <a:prstGeom prst="line">
              <a:avLst/>
            </a:prstGeom>
            <a:ln w="25400">
              <a:solidFill>
                <a:srgbClr val="01E1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57200" y="4878913"/>
              <a:ext cx="457214" cy="0"/>
            </a:xfrm>
            <a:prstGeom prst="line">
              <a:avLst/>
            </a:prstGeom>
            <a:ln w="25400">
              <a:solidFill>
                <a:srgbClr val="01E1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7200" y="5087459"/>
              <a:ext cx="4572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" y="5320069"/>
              <a:ext cx="45721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224268" y="3590196"/>
              <a:ext cx="4058974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Model Problem: 2D Poisson (5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stencil), </a:t>
                </a:r>
              </a:p>
              <a:p>
                <a:r>
                  <a:rPr lang="en-US" dirty="0" smtClean="0"/>
                  <a:t>n = 262K,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 = 1.3M, </a:t>
                </a:r>
                <a:r>
                  <a:rPr lang="en-US" dirty="0" err="1" smtClean="0"/>
                  <a:t>cond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10^4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</a:t>
            </a:r>
            <a:r>
              <a:rPr lang="en-US" dirty="0" err="1" smtClean="0"/>
              <a:t>Orthogonalization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5169" y="1146728"/>
                <a:ext cx="5069006" cy="53340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Use communication-avoiding TSQR to </a:t>
                </a:r>
                <a:r>
                  <a:rPr lang="en-US" sz="2200" dirty="0" err="1" smtClean="0"/>
                  <a:t>orthogonalize</a:t>
                </a:r>
                <a:r>
                  <a:rPr lang="en-US" sz="2200" dirty="0" smtClean="0"/>
                  <a:t> matrix powers output</a:t>
                </a:r>
              </a:p>
              <a:p>
                <a:r>
                  <a:rPr lang="en-US" sz="2200" dirty="0" smtClean="0"/>
                  <a:t>Matrix powers kernel outputs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Use TSQR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   (one reduction)</a:t>
                </a:r>
              </a:p>
              <a:p>
                <a:r>
                  <a:rPr lang="en-US" sz="2200" dirty="0"/>
                  <a:t>U</a:t>
                </a:r>
                <a:r>
                  <a:rPr lang="en-US" sz="2200" dirty="0" smtClean="0"/>
                  <a:t>se orthogonal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b="0" dirty="0" smtClean="0"/>
                  <a:t>: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Gram matrix computation unnecessary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dirty="0" smtClean="0"/>
                  <a:t>Example: small model problem, 2D </a:t>
                </a:r>
                <a:r>
                  <a:rPr lang="en-US" sz="2200" dirty="0"/>
                  <a:t>P</a:t>
                </a:r>
                <a:r>
                  <a:rPr lang="en-US" sz="2200" dirty="0" smtClean="0"/>
                  <a:t>oisson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sz="2200" dirty="0" smtClean="0"/>
                  <a:t>, CA-CG with monomial basis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69" y="1146728"/>
                <a:ext cx="5069006" cy="5334000"/>
              </a:xfrm>
              <a:blipFill rotWithShape="0">
                <a:blip r:embed="rId2"/>
                <a:stretch>
                  <a:fillRect l="-1322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57" y="1436994"/>
            <a:ext cx="4279917" cy="32099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39366" y="1294306"/>
            <a:ext cx="409074" cy="272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3071" y="1261802"/>
            <a:ext cx="239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Monomial Basis, s=8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69378" y="4937198"/>
            <a:ext cx="2127367" cy="914462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improve convergence rate of updated residual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10815" y="4937198"/>
            <a:ext cx="1921790" cy="914462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But can cause loss of accuracy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3" idx="0"/>
          </p:cNvCxnSpPr>
          <p:nvPr/>
        </p:nvCxnSpPr>
        <p:spPr>
          <a:xfrm flipV="1">
            <a:off x="5833062" y="4060556"/>
            <a:ext cx="1404646" cy="876642"/>
          </a:xfrm>
          <a:prstGeom prst="straightConnector1">
            <a:avLst/>
          </a:prstGeom>
          <a:ln w="25400">
            <a:solidFill>
              <a:srgbClr val="41A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8071710" y="3316637"/>
            <a:ext cx="0" cy="1620561"/>
          </a:xfrm>
          <a:prstGeom prst="straightConnector1">
            <a:avLst/>
          </a:prstGeom>
          <a:ln w="25400">
            <a:solidFill>
              <a:srgbClr val="41A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77655" y="3150264"/>
            <a:ext cx="3445040" cy="399052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22094" y="3910721"/>
            <a:ext cx="4030580" cy="420647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71739" y="1347533"/>
            <a:ext cx="2081461" cy="439775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26432" y="1347533"/>
            <a:ext cx="2059662" cy="439776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Accuracy in Finite Precision</a:t>
            </a:r>
            <a:endParaRPr lang="en-US" sz="36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19332"/>
                <a:ext cx="9157784" cy="5655765"/>
              </a:xfrm>
            </p:spPr>
            <p:txBody>
              <a:bodyPr>
                <a:noAutofit/>
              </a:bodyPr>
              <a:lstStyle/>
              <a:p>
                <a:r>
                  <a:rPr lang="en-US" sz="2100" dirty="0" smtClean="0"/>
                  <a:t>In classical CG, iterates are updated by </a:t>
                </a:r>
              </a:p>
              <a:p>
                <a:endParaRPr lang="en-US" sz="300" dirty="0" smtClean="0"/>
              </a:p>
              <a:p>
                <a:pPr marL="0" indent="0">
                  <a:buNone/>
                </a:pPr>
                <a:r>
                  <a:rPr lang="en-US" sz="2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2100" dirty="0" smtClean="0"/>
                  <a:t>    and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100" dirty="0" smtClean="0"/>
              </a:p>
              <a:p>
                <a:r>
                  <a:rPr lang="en-US" sz="2100" dirty="0" smtClean="0"/>
                  <a:t>Formulas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 smtClean="0"/>
                  <a:t> do not depend on each other - rounding errors cause the true residual,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𝐴𝑥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 smtClean="0"/>
                  <a:t>, and the updated residual,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 smtClean="0"/>
                  <a:t>, to deviate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100" dirty="0" smtClean="0"/>
                  <a:t>The size of the deviation of residuals,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/>
                  <a:t>, </a:t>
                </a:r>
                <a:r>
                  <a:rPr lang="en-US" sz="2100" dirty="0" smtClean="0"/>
                  <a:t>determines </a:t>
                </a:r>
                <a:r>
                  <a:rPr lang="en-US" sz="2100" dirty="0"/>
                  <a:t>the </a:t>
                </a:r>
                <a:r>
                  <a:rPr lang="en-US" sz="2100" b="1" dirty="0">
                    <a:solidFill>
                      <a:srgbClr val="41A5BD"/>
                    </a:solidFill>
                  </a:rPr>
                  <a:t>maximum attainable accuracy</a:t>
                </a:r>
              </a:p>
              <a:p>
                <a:pPr lvl="1"/>
                <a:r>
                  <a:rPr lang="en-US" sz="2100" dirty="0" smtClean="0"/>
                  <a:t>Write the true residual as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𝑏</m:t>
                        </m:r>
                        <m:r>
                          <a:rPr lang="en-US" sz="2100" i="1"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latin typeface="Cambria Math"/>
                          </a:rPr>
                          <m:t>𝐴𝑥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100" dirty="0" smtClean="0"/>
              </a:p>
              <a:p>
                <a:pPr lvl="1"/>
                <a:r>
                  <a:rPr lang="en-US" sz="2100" dirty="0" smtClean="0"/>
                  <a:t>Then the size of the true residual is bounded by </a:t>
                </a:r>
              </a:p>
              <a:p>
                <a:pPr lvl="1"/>
                <a:endParaRPr lang="en-US" sz="4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 smtClean="0"/>
              </a:p>
              <a:p>
                <a:pPr marL="457200" lvl="1" indent="0">
                  <a:buNone/>
                </a:pPr>
                <a:endParaRPr lang="en-US" sz="400" dirty="0" smtClean="0"/>
              </a:p>
              <a:p>
                <a:pPr lvl="1"/>
                <a:r>
                  <a:rPr lang="en-US" sz="2100" dirty="0" smtClean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 have similar magnitude</a:t>
                </a:r>
              </a:p>
              <a:p>
                <a:pPr lvl="1"/>
                <a:r>
                  <a:rPr lang="en-US" sz="2100" dirty="0" smtClean="0"/>
                  <a:t>But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1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 depends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100" b="1" dirty="0">
                  <a:solidFill>
                    <a:srgbClr val="41A5BD"/>
                  </a:solidFill>
                </a:endParaRPr>
              </a:p>
              <a:p>
                <a:r>
                  <a:rPr lang="en-US" sz="2100" dirty="0"/>
                  <a:t>First bound on </a:t>
                </a:r>
                <a:r>
                  <a:rPr lang="en-US" sz="2100" dirty="0" smtClean="0"/>
                  <a:t>maximum </a:t>
                </a:r>
                <a:r>
                  <a:rPr lang="en-US" sz="2100" dirty="0"/>
                  <a:t>attainable accuracy for classical </a:t>
                </a:r>
                <a:r>
                  <a:rPr lang="en-US" sz="2100" dirty="0" smtClean="0"/>
                  <a:t>KSMs given by </a:t>
                </a:r>
                <a:r>
                  <a:rPr lang="en-US" sz="2100" dirty="0" err="1"/>
                  <a:t>Greenbaum</a:t>
                </a:r>
                <a:r>
                  <a:rPr lang="en-US" sz="2100" dirty="0"/>
                  <a:t> (1992</a:t>
                </a:r>
                <a:r>
                  <a:rPr lang="en-US" sz="2100" dirty="0" smtClean="0"/>
                  <a:t>)</a:t>
                </a:r>
                <a:endParaRPr lang="en-US" sz="2100" dirty="0"/>
              </a:p>
              <a:p>
                <a:r>
                  <a:rPr lang="en-US" sz="2100" dirty="0" smtClean="0"/>
                  <a:t>We have applied a similar analysis to upper </a:t>
                </a:r>
                <a:r>
                  <a:rPr lang="en-US" sz="2100" dirty="0"/>
                  <a:t>bound the maximum attainable accuracy </a:t>
                </a:r>
                <a:r>
                  <a:rPr lang="en-US" sz="2100" dirty="0" smtClean="0"/>
                  <a:t>in finite precision CA-KSMs</a:t>
                </a:r>
                <a:endParaRPr lang="en-US" sz="2100" dirty="0"/>
              </a:p>
              <a:p>
                <a:pPr lvl="1"/>
                <a:endParaRPr lang="en-US" sz="2100" b="1" dirty="0" smtClean="0">
                  <a:solidFill>
                    <a:srgbClr val="41A5BD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9332"/>
                <a:ext cx="9157784" cy="5655765"/>
              </a:xfrm>
              <a:blipFill rotWithShape="0">
                <a:blip r:embed="rId3"/>
                <a:stretch>
                  <a:fillRect l="-666" t="-647" r="-932" b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7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84" y="1145848"/>
                <a:ext cx="90678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-step </a:t>
                </a:r>
                <a:r>
                  <a:rPr lang="en-US" dirty="0" err="1" smtClean="0"/>
                  <a:t>Krylov</a:t>
                </a:r>
                <a:r>
                  <a:rPr lang="en-US" dirty="0" smtClean="0"/>
                  <a:t> basis:</a:t>
                </a:r>
                <a:endParaRPr lang="en-US" sz="1100" b="0" dirty="0" smtClean="0"/>
              </a:p>
              <a:p>
                <a:pPr marL="0" indent="0" algn="ctr">
                  <a:buNone/>
                </a:pPr>
                <a:endParaRPr lang="en-US" sz="1000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Updating coordinate vectors in the inner loop: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Recovering CG vectors for use in next outer loop:</a:t>
                </a:r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4" y="1145848"/>
                <a:ext cx="9067800" cy="5410200"/>
              </a:xfrm>
              <a:blipFill rotWithShape="0">
                <a:blip r:embed="rId2"/>
                <a:stretch>
                  <a:fillRect l="-1210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4076547" y="1775974"/>
            <a:ext cx="609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39514" y="3736423"/>
            <a:ext cx="557464" cy="48210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26980" y="3210059"/>
            <a:ext cx="545432" cy="47324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03408" y="5120588"/>
            <a:ext cx="869004" cy="5334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27823" y="5653988"/>
            <a:ext cx="798095" cy="5334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Sources of </a:t>
            </a:r>
            <a:r>
              <a:rPr lang="en-US" sz="3600" dirty="0" err="1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Roundoff</a:t>
            </a:r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in CA-KSMs</a:t>
            </a:r>
            <a:endParaRPr lang="en-US" sz="36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06422" y="1704245"/>
            <a:ext cx="1941096" cy="667561"/>
            <a:chOff x="7193251" y="2017215"/>
            <a:chExt cx="1941096" cy="667561"/>
          </a:xfrm>
        </p:grpSpPr>
        <p:sp>
          <p:nvSpPr>
            <p:cNvPr id="13" name="Rounded Rectangle 12"/>
            <p:cNvSpPr/>
            <p:nvPr/>
          </p:nvSpPr>
          <p:spPr>
            <a:xfrm>
              <a:off x="7198894" y="2017215"/>
              <a:ext cx="1917032" cy="667561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93251" y="2038445"/>
                  <a:ext cx="19410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Error in computing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 smtClean="0"/>
                    <a:t>-step basis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251" y="2038445"/>
                  <a:ext cx="1941096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08" t="-4717" r="-438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7006422" y="3277258"/>
            <a:ext cx="1941096" cy="667561"/>
            <a:chOff x="7174830" y="3260342"/>
            <a:chExt cx="1941096" cy="667561"/>
          </a:xfrm>
        </p:grpSpPr>
        <p:sp>
          <p:nvSpPr>
            <p:cNvPr id="14" name="Rounded Rectangle 13"/>
            <p:cNvSpPr/>
            <p:nvPr/>
          </p:nvSpPr>
          <p:spPr>
            <a:xfrm>
              <a:off x="7198894" y="3260342"/>
              <a:ext cx="1917032" cy="667561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4830" y="3266462"/>
              <a:ext cx="1941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Error in updating coefficient vectors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48545" y="5355360"/>
            <a:ext cx="1798973" cy="667561"/>
            <a:chOff x="7706479" y="4642437"/>
            <a:chExt cx="1452393" cy="667561"/>
          </a:xfrm>
        </p:grpSpPr>
        <p:sp>
          <p:nvSpPr>
            <p:cNvPr id="15" name="Rounded Rectangle 14"/>
            <p:cNvSpPr/>
            <p:nvPr/>
          </p:nvSpPr>
          <p:spPr>
            <a:xfrm>
              <a:off x="7706479" y="4642437"/>
              <a:ext cx="1401426" cy="667561"/>
            </a:xfrm>
            <a:prstGeom prst="roundRect">
              <a:avLst/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21351" y="4642437"/>
              <a:ext cx="1437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Error in </a:t>
              </a:r>
            </a:p>
            <a:p>
              <a:pPr algn="ctr"/>
              <a:r>
                <a:rPr lang="en-US" dirty="0" smtClean="0"/>
                <a:t>basis change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13" idx="1"/>
            <a:endCxn id="2" idx="3"/>
          </p:cNvCxnSpPr>
          <p:nvPr/>
        </p:nvCxnSpPr>
        <p:spPr>
          <a:xfrm flipH="1">
            <a:off x="4686147" y="2038026"/>
            <a:ext cx="2325918" cy="4648"/>
          </a:xfrm>
          <a:prstGeom prst="straightConnector1">
            <a:avLst/>
          </a:prstGeom>
          <a:ln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  <a:endCxn id="6" idx="3"/>
          </p:cNvCxnSpPr>
          <p:nvPr/>
        </p:nvCxnSpPr>
        <p:spPr>
          <a:xfrm flipH="1" flipV="1">
            <a:off x="6172412" y="3446680"/>
            <a:ext cx="858074" cy="164359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  <a:endCxn id="7" idx="3"/>
          </p:cNvCxnSpPr>
          <p:nvPr/>
        </p:nvCxnSpPr>
        <p:spPr>
          <a:xfrm flipH="1">
            <a:off x="6496978" y="3611039"/>
            <a:ext cx="533508" cy="366437"/>
          </a:xfrm>
          <a:prstGeom prst="straightConnector1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  <a:endCxn id="9" idx="3"/>
          </p:cNvCxnSpPr>
          <p:nvPr/>
        </p:nvCxnSpPr>
        <p:spPr>
          <a:xfrm flipH="1">
            <a:off x="5225918" y="5689141"/>
            <a:ext cx="1922627" cy="231547"/>
          </a:xfrm>
          <a:prstGeom prst="straightConnector1">
            <a:avLst/>
          </a:prstGeom>
          <a:ln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  <a:endCxn id="8" idx="3"/>
          </p:cNvCxnSpPr>
          <p:nvPr/>
        </p:nvCxnSpPr>
        <p:spPr>
          <a:xfrm flipH="1" flipV="1">
            <a:off x="6172412" y="5387288"/>
            <a:ext cx="976133" cy="301853"/>
          </a:xfrm>
          <a:prstGeom prst="straightConnector1">
            <a:avLst/>
          </a:prstGeom>
          <a:ln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9956" y="1856122"/>
                <a:ext cx="9004736" cy="3393791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       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sz="2200" dirty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" y="1856122"/>
                <a:ext cx="9004736" cy="339379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2" y="985481"/>
            <a:ext cx="8991600" cy="53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can write the deviation of the true and updated residuals in terms of these errors: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Bound on Maximum Attainable Accuracy</a:t>
            </a:r>
            <a:endParaRPr lang="en-US" sz="36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42832"/>
            <a:ext cx="907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can easily be translated into a </a:t>
            </a:r>
            <a:r>
              <a:rPr lang="en-US" sz="2400" dirty="0" smtClean="0"/>
              <a:t>computable </a:t>
            </a:r>
            <a:r>
              <a:rPr lang="en-US" sz="2400" dirty="0"/>
              <a:t>upper </a:t>
            </a:r>
            <a:r>
              <a:rPr lang="en-US" sz="2400" dirty="0" smtClean="0"/>
              <a:t>bound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Next: using this </a:t>
            </a:r>
            <a:r>
              <a:rPr lang="en-US" sz="2400" dirty="0"/>
              <a:t>bound </a:t>
            </a:r>
            <a:r>
              <a:rPr lang="en-US" sz="2400" dirty="0" smtClean="0"/>
              <a:t>to </a:t>
            </a:r>
            <a:r>
              <a:rPr lang="en-US" sz="2400" dirty="0"/>
              <a:t>improve accuracy </a:t>
            </a:r>
            <a:r>
              <a:rPr lang="en-US" sz="2400" dirty="0" smtClean="0"/>
              <a:t>in a </a:t>
            </a:r>
            <a:r>
              <a:rPr lang="en-US" sz="2400" dirty="0"/>
              <a:t>residual replacement </a:t>
            </a:r>
            <a:r>
              <a:rPr lang="en-US" sz="2400" dirty="0" smtClean="0"/>
              <a:t>strategy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036949" y="3084162"/>
            <a:ext cx="495946" cy="495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90454" y="4312202"/>
            <a:ext cx="495946" cy="495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12575" y="3084162"/>
            <a:ext cx="700007" cy="49594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41400" y="3084162"/>
            <a:ext cx="747576" cy="49594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90132" y="4312202"/>
            <a:ext cx="701081" cy="49594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31871" y="4312202"/>
            <a:ext cx="701081" cy="49594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71619" y="4312202"/>
            <a:ext cx="387457" cy="4959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36217" y="4312201"/>
            <a:ext cx="466780" cy="4959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86457" y="3057072"/>
            <a:ext cx="422112" cy="4959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424442" y="3084162"/>
            <a:ext cx="422112" cy="4959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" y="0"/>
            <a:ext cx="9238794" cy="876829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Communication?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7" y="961974"/>
            <a:ext cx="8573910" cy="1248691"/>
          </a:xfrm>
        </p:spPr>
        <p:txBody>
          <a:bodyPr>
            <a:noAutofit/>
          </a:bodyPr>
          <a:lstStyle/>
          <a:p>
            <a:r>
              <a:rPr lang="en-US" sz="2200" dirty="0" smtClean="0"/>
              <a:t>Algorithms have two costs: </a:t>
            </a:r>
            <a:r>
              <a:rPr lang="en-US" sz="2200" b="1" dirty="0" smtClean="0">
                <a:solidFill>
                  <a:srgbClr val="41A5BD"/>
                </a:solidFill>
              </a:rPr>
              <a:t>communication</a:t>
            </a:r>
            <a:r>
              <a:rPr lang="en-US" sz="2200" dirty="0" smtClean="0"/>
              <a:t> and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41A5BD"/>
                </a:solidFill>
              </a:rPr>
              <a:t>computation</a:t>
            </a:r>
          </a:p>
          <a:p>
            <a:pPr lvl="1"/>
            <a:r>
              <a:rPr lang="en-US" sz="2200" b="1" dirty="0" smtClean="0">
                <a:solidFill>
                  <a:srgbClr val="41A5BD"/>
                </a:solidFill>
              </a:rPr>
              <a:t>Communication : moving data </a:t>
            </a:r>
            <a:r>
              <a:rPr lang="en-US" sz="2200" dirty="0" smtClean="0"/>
              <a:t>between levels of memory hierarchy (sequential), between processors (parallel)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8930" y="2057400"/>
            <a:ext cx="8907332" cy="2406721"/>
            <a:chOff x="584199" y="4557889"/>
            <a:chExt cx="8388488" cy="2004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7333" y="4557889"/>
              <a:ext cx="5291667" cy="20046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4199" y="5336104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sequential comm.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67687" y="549931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parallel comm.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362200" y="5559778"/>
              <a:ext cx="72813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44335" y="4826001"/>
              <a:ext cx="1757040" cy="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337248" y="5336104"/>
              <a:ext cx="1149460" cy="1221079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871520" y="5336104"/>
              <a:ext cx="764440" cy="50762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-5351" y="4644766"/>
            <a:ext cx="9143999" cy="1749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dirty="0" smtClean="0"/>
              <a:t>On modern computers, communication is expensive, computation is cheap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Flop time &lt;&lt; 1/bandwidth &lt;&lt; latency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Communication bottleneck a barrier to achieving scalability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Communication is also expensive in terms of energy cost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To achieve </a:t>
            </a:r>
            <a:r>
              <a:rPr lang="en-US" sz="2200" dirty="0" err="1" smtClean="0"/>
              <a:t>exascale</a:t>
            </a:r>
            <a:r>
              <a:rPr lang="en-US" sz="2200" dirty="0" smtClean="0"/>
              <a:t>, we </a:t>
            </a:r>
            <a:r>
              <a:rPr lang="en-US" sz="2200" b="1" dirty="0" smtClean="0">
                <a:solidFill>
                  <a:srgbClr val="41A5BD"/>
                </a:solidFill>
              </a:rPr>
              <a:t>must redesign algorithms to avoid communication </a:t>
            </a:r>
          </a:p>
          <a:p>
            <a:pPr lvl="1">
              <a:lnSpc>
                <a:spcPts val="2400"/>
              </a:lnSpc>
            </a:pPr>
            <a:endParaRPr lang="en-US" sz="2200" dirty="0" smtClean="0"/>
          </a:p>
          <a:p>
            <a:pPr marL="457200" lvl="1" indent="0">
              <a:lnSpc>
                <a:spcPts val="2400"/>
              </a:lnSpc>
              <a:buNone/>
            </a:pPr>
            <a:endParaRPr lang="en-US" sz="2200" dirty="0" smtClean="0"/>
          </a:p>
        </p:txBody>
      </p: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6838950" y="3409333"/>
            <a:ext cx="47448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Residual Replacement Strategy</a:t>
            </a:r>
            <a:endParaRPr lang="en-US" sz="36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8488" y="1026695"/>
                <a:ext cx="9006609" cy="563855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Based on Van der Vorst and Ye (1999</a:t>
                </a:r>
                <a:r>
                  <a:rPr lang="en-US" sz="2400" dirty="0" smtClean="0"/>
                  <a:t>) for classical KSMs</a:t>
                </a:r>
              </a:p>
              <a:p>
                <a:r>
                  <a:rPr lang="en-US" sz="2400" dirty="0" smtClean="0"/>
                  <a:t>Idea: </a:t>
                </a:r>
                <a:r>
                  <a:rPr lang="en-US" sz="2400" b="1" dirty="0" smtClean="0">
                    <a:solidFill>
                      <a:srgbClr val="41A5BD"/>
                    </a:solidFill>
                  </a:rPr>
                  <a:t>Replace updated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41A5BD"/>
                    </a:solidFill>
                  </a:rPr>
                  <a:t> with true residual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 smtClean="0"/>
                  <a:t> at certain iterations  to reduce size of their deviation (thus improving attainable accuracy)</a:t>
                </a:r>
              </a:p>
              <a:p>
                <a:pPr marL="914400" lvl="2" indent="0">
                  <a:buNone/>
                </a:pPr>
                <a:endParaRPr lang="en-US" sz="700" dirty="0" smtClean="0"/>
              </a:p>
              <a:p>
                <a:pPr lvl="1"/>
                <a:r>
                  <a:rPr lang="en-US" dirty="0" smtClean="0"/>
                  <a:t>Result: When </a:t>
                </a:r>
                <a:r>
                  <a:rPr lang="en-US" dirty="0"/>
                  <a:t>the </a:t>
                </a:r>
                <a:r>
                  <a:rPr lang="en-US" dirty="0" smtClean="0"/>
                  <a:t>updated </a:t>
                </a:r>
                <a:r>
                  <a:rPr lang="en-US" dirty="0"/>
                  <a:t>residual converges </a:t>
                </a:r>
                <a:r>
                  <a:rPr lang="en-US" dirty="0" smtClean="0"/>
                  <a:t>to </a:t>
                </a:r>
                <a:r>
                  <a:rPr lang="en-US" dirty="0"/>
                  <a:t>level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a small number of replacement steps can </a:t>
                </a:r>
                <a:r>
                  <a:rPr lang="en-US" b="1" dirty="0" smtClean="0">
                    <a:solidFill>
                      <a:srgbClr val="41A5BD"/>
                    </a:solidFill>
                  </a:rPr>
                  <a:t>reduce </a:t>
                </a:r>
                <a:r>
                  <a:rPr lang="en-US" b="1" dirty="0">
                    <a:solidFill>
                      <a:srgbClr val="41A5BD"/>
                    </a:solidFill>
                  </a:rPr>
                  <a:t>true </a:t>
                </a:r>
                <a:r>
                  <a:rPr lang="en-US" b="1" dirty="0" smtClean="0">
                    <a:solidFill>
                      <a:srgbClr val="41A5BD"/>
                    </a:solidFill>
                  </a:rPr>
                  <a:t>residual </a:t>
                </a:r>
                <a:r>
                  <a:rPr lang="en-US" b="1" dirty="0">
                    <a:solidFill>
                      <a:srgbClr val="41A5BD"/>
                    </a:solidFill>
                  </a:rPr>
                  <a:t>to level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41A5BD"/>
                        </a:solidFill>
                        <a:latin typeface="Cambria Math"/>
                      </a:rPr>
                      <m:t>𝑶</m:t>
                    </m:r>
                    <m:r>
                      <a:rPr lang="en-US" b="1" i="1">
                        <a:solidFill>
                          <a:srgbClr val="41A5BD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41A5BD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b="1" i="1">
                        <a:solidFill>
                          <a:srgbClr val="41A5BD"/>
                        </a:solidFill>
                        <a:latin typeface="Cambria Math"/>
                      </a:rPr>
                      <m:t>)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41A5BD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41A5BD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endParaRPr lang="en-US" sz="900" dirty="0" smtClean="0"/>
              </a:p>
              <a:p>
                <a:r>
                  <a:rPr lang="en-US" sz="2400" dirty="0" smtClean="0"/>
                  <a:t>We devise an analogous strategy for CA-CG and CA-BICG based on derived bound on deviation of residuals</a:t>
                </a:r>
              </a:p>
              <a:p>
                <a:pPr lvl="1"/>
                <a:r>
                  <a:rPr lang="en-US" dirty="0" smtClean="0"/>
                  <a:t>Computing estimates for quantities in bound has </a:t>
                </a:r>
                <a:r>
                  <a:rPr lang="en-US" b="1" dirty="0" smtClean="0">
                    <a:solidFill>
                      <a:srgbClr val="41A5BD"/>
                    </a:solidFill>
                  </a:rPr>
                  <a:t>negligible cost </a:t>
                </a:r>
                <a:r>
                  <a:rPr lang="en-US" dirty="0" smtClean="0"/>
                  <a:t>→ residual replacement strategy does not asymptotically increase communication or computation!</a:t>
                </a:r>
              </a:p>
              <a:p>
                <a:pPr lvl="1"/>
                <a:r>
                  <a:rPr lang="en-US" dirty="0" smtClean="0"/>
                  <a:t>To appear in SIMAX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488" y="1026695"/>
                <a:ext cx="9006609" cy="5638556"/>
              </a:xfrm>
              <a:blipFill rotWithShape="0">
                <a:blip r:embed="rId3"/>
                <a:stretch>
                  <a:fillRect l="-948" t="-865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82296"/>
            <a:ext cx="4572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"/>
            <a:ext cx="4572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0"/>
            <a:ext cx="4572000" cy="337185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056977" y="33960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69241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4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7582631" y="36428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96174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8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7596279" y="3448487"/>
            <a:ext cx="548640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821407" y="3434023"/>
            <a:ext cx="246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16</a:t>
            </a:r>
            <a:endParaRPr lang="en-US" sz="1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224268" y="3590196"/>
            <a:ext cx="4058974" cy="1938992"/>
            <a:chOff x="224268" y="3590196"/>
            <a:chExt cx="4058974" cy="1938992"/>
          </a:xfrm>
        </p:grpSpPr>
        <p:sp>
          <p:nvSpPr>
            <p:cNvPr id="73" name="TextBox 72"/>
            <p:cNvSpPr txBox="1"/>
            <p:nvPr/>
          </p:nvSpPr>
          <p:spPr>
            <a:xfrm>
              <a:off x="938477" y="3590196"/>
              <a:ext cx="32198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/>
                <a:t>CG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CG 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(Newton) </a:t>
              </a:r>
              <a:r>
                <a:rPr lang="en-US" dirty="0"/>
                <a:t>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(Newton) </a:t>
              </a:r>
              <a:r>
                <a:rPr lang="en-US" dirty="0"/>
                <a:t>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</a:t>
              </a:r>
              <a:r>
                <a:rPr lang="en-US" dirty="0" err="1" smtClean="0"/>
                <a:t>Chebyshev</a:t>
              </a:r>
              <a:r>
                <a:rPr lang="en-US" dirty="0" smtClean="0"/>
                <a:t>) </a:t>
              </a:r>
              <a:r>
                <a:rPr lang="en-US" dirty="0"/>
                <a:t>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</a:t>
              </a:r>
              <a:r>
                <a:rPr lang="en-US" dirty="0" err="1" smtClean="0"/>
                <a:t>Chebyshev</a:t>
              </a:r>
              <a:r>
                <a:rPr lang="en-US" dirty="0" smtClean="0"/>
                <a:t>) updated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57200" y="373190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7200" y="396451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7200" y="418910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7200" y="442171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57200" y="4646303"/>
              <a:ext cx="457214" cy="0"/>
            </a:xfrm>
            <a:prstGeom prst="line">
              <a:avLst/>
            </a:prstGeom>
            <a:ln w="25400">
              <a:solidFill>
                <a:srgbClr val="01E1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57200" y="4878913"/>
              <a:ext cx="457214" cy="0"/>
            </a:xfrm>
            <a:prstGeom prst="line">
              <a:avLst/>
            </a:prstGeom>
            <a:ln w="25400">
              <a:solidFill>
                <a:srgbClr val="01E1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7200" y="5087459"/>
              <a:ext cx="4572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" y="5320069"/>
              <a:ext cx="45721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224268" y="3590196"/>
              <a:ext cx="4058974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Model Problem: 2D Poisson (5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stencil), </a:t>
                </a:r>
              </a:p>
              <a:p>
                <a:r>
                  <a:rPr lang="en-US" dirty="0" smtClean="0"/>
                  <a:t>n = 262K,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 = 1.3M, </a:t>
                </a:r>
                <a:r>
                  <a:rPr lang="en-US" dirty="0" err="1" smtClean="0"/>
                  <a:t>cond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10^4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Model Problem: 2D Poisson (5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stencil), </a:t>
                </a:r>
              </a:p>
              <a:p>
                <a:r>
                  <a:rPr lang="en-US" dirty="0" smtClean="0"/>
                  <a:t>n = 262K,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 = 1.3M, </a:t>
                </a:r>
                <a:r>
                  <a:rPr lang="en-US" dirty="0" err="1" smtClean="0"/>
                  <a:t>cond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10^4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3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82296"/>
            <a:ext cx="4572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"/>
            <a:ext cx="45720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0"/>
            <a:ext cx="4572000" cy="33718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56977" y="33960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69241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4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7582631" y="36428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96174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8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7596279" y="3448487"/>
            <a:ext cx="548640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21407" y="3434023"/>
            <a:ext cx="246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16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24268" y="3590196"/>
            <a:ext cx="4058974" cy="1938992"/>
            <a:chOff x="224268" y="3590196"/>
            <a:chExt cx="4058974" cy="1938992"/>
          </a:xfrm>
        </p:grpSpPr>
        <p:sp>
          <p:nvSpPr>
            <p:cNvPr id="48" name="TextBox 47"/>
            <p:cNvSpPr txBox="1"/>
            <p:nvPr/>
          </p:nvSpPr>
          <p:spPr>
            <a:xfrm>
              <a:off x="938477" y="3590196"/>
              <a:ext cx="32198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/>
                <a:t>CG-</a:t>
              </a:r>
              <a:r>
                <a:rPr lang="en-US" b="1" dirty="0" smtClean="0"/>
                <a:t>RR</a:t>
              </a:r>
              <a:r>
                <a:rPr lang="en-US" dirty="0" smtClean="0"/>
                <a:t>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CG-</a:t>
              </a:r>
              <a:r>
                <a:rPr lang="en-US" b="1" dirty="0" smtClean="0"/>
                <a:t>RR</a:t>
              </a:r>
              <a:r>
                <a:rPr lang="en-US" dirty="0" smtClean="0"/>
                <a:t> 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CA-CG-</a:t>
              </a:r>
              <a:r>
                <a:rPr lang="en-US" b="1" dirty="0" smtClean="0"/>
                <a:t>RR</a:t>
              </a:r>
              <a:r>
                <a:rPr lang="en-US" dirty="0" smtClean="0"/>
                <a:t> (monomial)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CA-CG-</a:t>
              </a:r>
              <a:r>
                <a:rPr lang="en-US" b="1" dirty="0" smtClean="0"/>
                <a:t>RR</a:t>
              </a:r>
              <a:r>
                <a:rPr lang="en-US" dirty="0" smtClean="0"/>
                <a:t> (monomial) updated</a:t>
              </a:r>
            </a:p>
            <a:p>
              <a:pPr>
                <a:lnSpc>
                  <a:spcPts val="1800"/>
                </a:lnSpc>
              </a:pPr>
              <a:r>
                <a:rPr lang="en-US" dirty="0"/>
                <a:t>CA-CG-</a:t>
              </a:r>
              <a:r>
                <a:rPr lang="en-US" b="1" dirty="0"/>
                <a:t>RR</a:t>
              </a:r>
              <a:r>
                <a:rPr lang="en-US" dirty="0"/>
                <a:t> </a:t>
              </a:r>
              <a:r>
                <a:rPr lang="en-US" dirty="0" smtClean="0"/>
                <a:t>(Newton) </a:t>
              </a:r>
              <a:r>
                <a:rPr lang="en-US" dirty="0"/>
                <a:t>true</a:t>
              </a:r>
            </a:p>
            <a:p>
              <a:pPr>
                <a:lnSpc>
                  <a:spcPts val="1800"/>
                </a:lnSpc>
              </a:pPr>
              <a:r>
                <a:rPr lang="en-US" dirty="0"/>
                <a:t>CA-CG-</a:t>
              </a:r>
              <a:r>
                <a:rPr lang="en-US" b="1" dirty="0"/>
                <a:t>RR</a:t>
              </a:r>
              <a:r>
                <a:rPr lang="en-US" dirty="0"/>
                <a:t> </a:t>
              </a:r>
              <a:r>
                <a:rPr lang="en-US" dirty="0" smtClean="0"/>
                <a:t>(Newton) </a:t>
              </a:r>
              <a:r>
                <a:rPr lang="en-US" dirty="0"/>
                <a:t>updated</a:t>
              </a:r>
            </a:p>
            <a:p>
              <a:pPr>
                <a:lnSpc>
                  <a:spcPts val="1800"/>
                </a:lnSpc>
              </a:pPr>
              <a:r>
                <a:rPr lang="en-US" dirty="0"/>
                <a:t>CA-CG-</a:t>
              </a:r>
              <a:r>
                <a:rPr lang="en-US" b="1" dirty="0"/>
                <a:t>RR</a:t>
              </a:r>
              <a:r>
                <a:rPr lang="en-US" dirty="0"/>
                <a:t> </a:t>
              </a:r>
              <a:r>
                <a:rPr lang="en-US" dirty="0" smtClean="0"/>
                <a:t>(</a:t>
              </a:r>
              <a:r>
                <a:rPr lang="en-US" dirty="0" err="1" smtClean="0"/>
                <a:t>Chebyshev</a:t>
              </a:r>
              <a:r>
                <a:rPr lang="en-US" dirty="0" smtClean="0"/>
                <a:t>) </a:t>
              </a:r>
              <a:r>
                <a:rPr lang="en-US" dirty="0"/>
                <a:t>true</a:t>
              </a:r>
            </a:p>
            <a:p>
              <a:pPr>
                <a:lnSpc>
                  <a:spcPts val="1800"/>
                </a:lnSpc>
              </a:pPr>
              <a:r>
                <a:rPr lang="en-US" dirty="0"/>
                <a:t>CA-CG-</a:t>
              </a:r>
              <a:r>
                <a:rPr lang="en-US" b="1" dirty="0"/>
                <a:t>RR</a:t>
              </a:r>
              <a:r>
                <a:rPr lang="en-US" dirty="0"/>
                <a:t> </a:t>
              </a:r>
              <a:r>
                <a:rPr lang="en-US" dirty="0" smtClean="0"/>
                <a:t>(</a:t>
              </a:r>
              <a:r>
                <a:rPr lang="en-US" dirty="0" err="1" smtClean="0"/>
                <a:t>Chebyshev</a:t>
              </a:r>
              <a:r>
                <a:rPr lang="en-US" dirty="0" smtClean="0"/>
                <a:t>) updated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57200" y="373190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7200" y="396451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57200" y="418910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57200" y="442171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57200" y="4646303"/>
              <a:ext cx="457214" cy="0"/>
            </a:xfrm>
            <a:prstGeom prst="line">
              <a:avLst/>
            </a:prstGeom>
            <a:ln w="25400">
              <a:solidFill>
                <a:srgbClr val="01E1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7200" y="4878913"/>
              <a:ext cx="457214" cy="0"/>
            </a:xfrm>
            <a:prstGeom prst="line">
              <a:avLst/>
            </a:prstGeom>
            <a:ln w="25400">
              <a:solidFill>
                <a:srgbClr val="01E10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57200" y="5087459"/>
              <a:ext cx="4572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7200" y="5320069"/>
              <a:ext cx="45721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24268" y="3590196"/>
              <a:ext cx="4058974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6695024" y="4156061"/>
            <a:ext cx="2351150" cy="1153512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Residual Replacement can improve accuracy orders of magnitude for negligible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04337" y="495463"/>
            <a:ext cx="2160114" cy="1093879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Maximum replacement steps (extra reductions) for any test: 8</a:t>
            </a:r>
          </a:p>
        </p:txBody>
      </p:sp>
    </p:spTree>
    <p:extLst>
      <p:ext uri="{BB962C8B-B14F-4D97-AF65-F5344CB8AC3E}">
        <p14:creationId xmlns:p14="http://schemas.microsoft.com/office/powerpoint/2010/main" val="32519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Ongoing Work: Using Extended Precision</a:t>
            </a:r>
            <a:endParaRPr lang="en-US" sz="36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4864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200" dirty="0" smtClean="0">
                    <a:latin typeface="+mj-lt"/>
                  </a:rPr>
                  <a:t>Precision we choose affects both stability and convergence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>
                    <a:latin typeface="+mj-lt"/>
                  </a:rPr>
                  <a:t>Errors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affect convergence rate (</a:t>
                </a:r>
                <a:r>
                  <a:rPr lang="en-US" sz="2200" dirty="0" err="1" smtClean="0"/>
                  <a:t>Lanczos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process)</a:t>
                </a:r>
                <a:endParaRPr lang="en-US" sz="2200" dirty="0" smtClean="0">
                  <a:latin typeface="+mj-lt"/>
                </a:endParaRP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>
                    <a:latin typeface="+mj-lt"/>
                  </a:rPr>
                  <a:t>Errors in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affect accuracy (deviation of residuals)</a:t>
                </a:r>
              </a:p>
              <a:p>
                <a:pPr lvl="1">
                  <a:lnSpc>
                    <a:spcPts val="2200"/>
                  </a:lnSpc>
                </a:pPr>
                <a:endParaRPr lang="en-US" sz="2200" dirty="0" smtClean="0">
                  <a:latin typeface="+mj-lt"/>
                </a:endParaRPr>
              </a:p>
              <a:p>
                <a:pPr lvl="1">
                  <a:lnSpc>
                    <a:spcPts val="2200"/>
                  </a:lnSpc>
                </a:pPr>
                <a:endParaRPr lang="en-US" sz="2200" dirty="0" smtClean="0">
                  <a:latin typeface="+mj-lt"/>
                </a:endParaRPr>
              </a:p>
              <a:p>
                <a:pPr>
                  <a:lnSpc>
                    <a:spcPts val="2200"/>
                  </a:lnSpc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486400"/>
              </a:xfrm>
              <a:blipFill rotWithShape="0">
                <a:blip r:embed="rId3"/>
                <a:stretch>
                  <a:fillRect l="-733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erin\Research\CAKSMs\ExtPresResults\diag1e6_dps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637" y="2046109"/>
            <a:ext cx="5272925" cy="39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rin\Research\CAKSMs\ExtPresResults\diag1e6_dps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2043144"/>
            <a:ext cx="5277567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rin\Research\CAKSMs\ExtPresResults\diag1e6_dps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2043144"/>
            <a:ext cx="5277565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46327" y="6084687"/>
            <a:ext cx="7651346" cy="407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Example: </a:t>
            </a:r>
            <a:r>
              <a:rPr lang="en-US" sz="2000" dirty="0" err="1" smtClean="0"/>
              <a:t>diag</a:t>
            </a:r>
            <a:r>
              <a:rPr lang="en-US" sz="2000" dirty="0" smtClean="0"/>
              <a:t>(</a:t>
            </a:r>
            <a:r>
              <a:rPr lang="en-US" sz="2000" dirty="0" err="1" smtClean="0"/>
              <a:t>linspace</a:t>
            </a:r>
            <a:r>
              <a:rPr lang="en-US" sz="2000" dirty="0" smtClean="0"/>
              <a:t>(1,1e6, 100)), random RHS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3228816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Precision:</a:t>
            </a:r>
          </a:p>
          <a:p>
            <a:r>
              <a:rPr lang="en-US" sz="2400" b="1" dirty="0" smtClean="0"/>
              <a:t>10 decimal places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231864"/>
            <a:ext cx="16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Precision:</a:t>
            </a:r>
          </a:p>
          <a:p>
            <a:r>
              <a:rPr lang="en-US" sz="2400" b="1" dirty="0" smtClean="0"/>
              <a:t>15 decimal places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231864"/>
            <a:ext cx="16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Precision:</a:t>
            </a:r>
          </a:p>
          <a:p>
            <a:r>
              <a:rPr lang="en-US" sz="2400" b="1" dirty="0" smtClean="0"/>
              <a:t>20 decimal places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75774" y="2081781"/>
            <a:ext cx="426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CA-CG convergence (s = 2, monomial basis)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81158" y="3622079"/>
            <a:ext cx="2557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True Residual Norm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27797" y="5758148"/>
            <a:ext cx="2557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Open Problems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342" y="1123950"/>
            <a:ext cx="89656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For high performance iterative methods, </a:t>
            </a:r>
            <a:r>
              <a:rPr lang="en-US" sz="2200" b="1" dirty="0" smtClean="0">
                <a:solidFill>
                  <a:srgbClr val="41A5BD"/>
                </a:solidFill>
              </a:rPr>
              <a:t>both time per iteration and number of iterations required</a:t>
            </a:r>
            <a:r>
              <a:rPr lang="en-US" sz="2200" dirty="0" smtClean="0"/>
              <a:t> are important.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CA-KSMs offer asymptotic reductions in time per iteration, but can have the effect of increasing number of iterations required (or causing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We discuss two ways for reducing </a:t>
            </a:r>
            <a:r>
              <a:rPr lang="en-US" sz="2200" dirty="0" err="1" smtClean="0"/>
              <a:t>roundoff</a:t>
            </a:r>
            <a:r>
              <a:rPr lang="en-US" sz="2200" dirty="0" smtClean="0"/>
              <a:t> effects for linear system solvers: </a:t>
            </a:r>
            <a:r>
              <a:rPr lang="en-US" sz="2200" b="1" dirty="0" smtClean="0">
                <a:solidFill>
                  <a:srgbClr val="41A5BD"/>
                </a:solidFill>
              </a:rPr>
              <a:t>improving basis conditioning and residual replacement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41A5BD"/>
                </a:solidFill>
              </a:rPr>
              <a:t>For CA-KSMs to be practical, must better understand finite precision behavior </a:t>
            </a:r>
            <a:r>
              <a:rPr lang="en-US" sz="2200" dirty="0" smtClean="0"/>
              <a:t>(theoretically and empirically), and develop ways to improve the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Ongoing efforts in: finite precision convergence analysis for CA-KSMs, selective use of extended precision, development of CA </a:t>
            </a:r>
            <a:r>
              <a:rPr lang="en-US" sz="2200" dirty="0" err="1" smtClean="0"/>
              <a:t>preconditioners</a:t>
            </a:r>
            <a:r>
              <a:rPr lang="en-US" sz="2200" dirty="0" smtClean="0"/>
              <a:t>, </a:t>
            </a:r>
            <a:r>
              <a:rPr lang="en-US" sz="2200" dirty="0" err="1" smtClean="0"/>
              <a:t>reorthogonalization</a:t>
            </a:r>
            <a:r>
              <a:rPr lang="en-US" sz="2200" dirty="0" smtClean="0"/>
              <a:t> for CA eigenvalue solvers,  etc.   </a:t>
            </a:r>
          </a:p>
        </p:txBody>
      </p:sp>
    </p:spTree>
    <p:extLst>
      <p:ext uri="{BB962C8B-B14F-4D97-AF65-F5344CB8AC3E}">
        <p14:creationId xmlns:p14="http://schemas.microsoft.com/office/powerpoint/2010/main" val="3993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4400"/>
          <a:ext cx="9157783" cy="56606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84448"/>
                <a:gridCol w="1350550"/>
                <a:gridCol w="1451900"/>
                <a:gridCol w="1484071"/>
                <a:gridCol w="1570885"/>
                <a:gridCol w="1215929"/>
              </a:tblGrid>
              <a:tr h="47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KSM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Precond</a:t>
                      </a:r>
                      <a:r>
                        <a:rPr lang="en-US" sz="240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Mtx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Pwrs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TSQR?</a:t>
                      </a:r>
                      <a:endParaRPr lang="en-US" sz="2400" b="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Van Rosendale, 1983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Leland, 1989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Walker, 1988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Gear, 1989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Kim, 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Orthomin</a:t>
                      </a:r>
                      <a:r>
                        <a:rPr lang="en-US" sz="2000" dirty="0" smtClean="0"/>
                        <a:t>, 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104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Kim and </a:t>
                      </a:r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Symm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Lanczos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Arnoldi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Sturler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19049" y="914400"/>
          <a:ext cx="9163050" cy="5638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76449"/>
                <a:gridCol w="1524000"/>
                <a:gridCol w="1371600"/>
                <a:gridCol w="1447800"/>
                <a:gridCol w="1631054"/>
                <a:gridCol w="111214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KSM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Precond</a:t>
                      </a:r>
                      <a:r>
                        <a:rPr lang="en-US" sz="240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Mtx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Pwrs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TSQR?</a:t>
                      </a:r>
                      <a:endParaRPr lang="en-US" sz="2400" b="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Joubert</a:t>
                      </a:r>
                      <a:r>
                        <a:rPr lang="en-US" sz="2000" baseline="0" dirty="0" smtClean="0"/>
                        <a:t> and Carey, 1992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Kim, 1992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Nonsymm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Lanczos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Bai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Hu</a:t>
                      </a:r>
                      <a:r>
                        <a:rPr lang="en-US" sz="2000" dirty="0" smtClean="0"/>
                        <a:t>, and </a:t>
                      </a:r>
                      <a:r>
                        <a:rPr lang="en-US" sz="2000" dirty="0" err="1" smtClean="0"/>
                        <a:t>Reichel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35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Erhel</a:t>
                      </a:r>
                      <a:r>
                        <a:rPr lang="en-US" sz="2000" dirty="0" smtClean="0"/>
                        <a:t>, 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 </a:t>
                      </a:r>
                      <a:r>
                        <a:rPr lang="en-US" sz="2000" dirty="0" err="1" smtClean="0"/>
                        <a:t>Sturler</a:t>
                      </a:r>
                      <a:r>
                        <a:rPr lang="en-US" sz="2000" baseline="0" dirty="0" smtClean="0"/>
                        <a:t> and van der Vorst, 2005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Toledo, 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Swanson, 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CGR, </a:t>
                      </a:r>
                      <a:r>
                        <a:rPr lang="en-US" sz="2000" dirty="0" err="1" smtClean="0"/>
                        <a:t>Orthomin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baseline="0" dirty="0" smtClean="0"/>
                        <a:t> and Kinkaid, 2001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Orthodir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09" y="-15911"/>
            <a:ext cx="65532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Current Work: Convergence Analysis of </a:t>
            </a:r>
            <a:r>
              <a:rPr lang="en-US" sz="28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Finite </a:t>
            </a:r>
            <a:r>
              <a:rPr lang="en-US" sz="28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Precision CA-KSMs</a:t>
            </a:r>
            <a:endParaRPr lang="en-US" sz="28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8779" y="2425264"/>
                <a:ext cx="6166624" cy="85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𝒯</m:t>
                              </m:r>
                            </m:e>
                          </m:ba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200" b="1" i="0" smtClean="0">
                                  <a:latin typeface="Cambria Math"/>
                                  <a:ea typeface="Cambria Math"/>
                                </a:rPr>
                                <m:t>𝚫</m:t>
                              </m:r>
                            </m:e>
                          </m:ba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79" y="2425264"/>
                <a:ext cx="6166624" cy="8531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425" y="3938632"/>
                <a:ext cx="7843750" cy="1383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𝑠𝑘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,  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endParaRPr lang="en-US" sz="1200" dirty="0"/>
              </a:p>
              <a:p>
                <a:r>
                  <a:rPr lang="en-US" sz="2200" dirty="0"/>
                  <a:t>w</a:t>
                </a:r>
                <a:r>
                  <a:rPr lang="en-US" sz="22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l-GR" sz="2200" b="1">
                                        <a:latin typeface="Cambria Math"/>
                                        <a:ea typeface="Cambria Math"/>
                                      </a:rPr>
                                      <m:t>𝚫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𝒯</m:t>
                                </m:r>
                              </m:e>
                            </m:ba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dirty="0" smtClean="0"/>
                  <a:t>  and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=−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l-GR" sz="2200" b="1">
                                <a:latin typeface="Cambria Math"/>
                                <a:ea typeface="Cambria Math"/>
                              </a:rPr>
                              <m:t>𝚫</m:t>
                            </m:r>
                          </m:e>
                        </m:ba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b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25" y="3938632"/>
                <a:ext cx="7843750" cy="1383199"/>
              </a:xfrm>
              <a:prstGeom prst="rect">
                <a:avLst/>
              </a:prstGeom>
              <a:blipFill rotWithShape="0">
                <a:blip r:embed="rId4"/>
                <a:stretch>
                  <a:fillRect l="-1010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863" y="1007777"/>
            <a:ext cx="8753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Based on analysis of Tong and Ye (2000) for classical BICG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Goal: bound the residual in terms of minimum polynomial of a perturbed matrix  multiplied by amplification factor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Finite precision error analysis gives us </a:t>
            </a:r>
            <a:r>
              <a:rPr lang="en-US" sz="2000" dirty="0" err="1" smtClean="0"/>
              <a:t>Lanczos</a:t>
            </a:r>
            <a:r>
              <a:rPr lang="en-US" sz="2000" dirty="0" smtClean="0"/>
              <a:t>-type recurrence relation: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256" y="3354904"/>
            <a:ext cx="875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Using this, we can obtain the bound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470388" y="5723402"/>
            <a:ext cx="2209800" cy="515526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mplification factor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780896" y="5486400"/>
                <a:ext cx="2895600" cy="959019"/>
              </a:xfrm>
              <a:prstGeom prst="roundRect">
                <a:avLst/>
              </a:prstGeom>
              <a:solidFill>
                <a:schemeClr val="accent6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𝑠𝑘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residual norm of exact GMRES applied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96" y="5486400"/>
                <a:ext cx="2895600" cy="959019"/>
              </a:xfrm>
              <a:prstGeom prst="roundRect">
                <a:avLst/>
              </a:prstGeom>
              <a:blipFill rotWithShape="0">
                <a:blip r:embed="rId5"/>
                <a:stretch>
                  <a:fillRect t="-1911" r="-1684" b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219902" y="3886080"/>
            <a:ext cx="4009698" cy="657133"/>
          </a:xfrm>
          <a:prstGeom prst="round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40268" y="3888707"/>
            <a:ext cx="1279634" cy="657133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0"/>
            <a:endCxn id="9" idx="2"/>
          </p:cNvCxnSpPr>
          <p:nvPr/>
        </p:nvCxnSpPr>
        <p:spPr>
          <a:xfrm flipH="1" flipV="1">
            <a:off x="6224751" y="4543213"/>
            <a:ext cx="3945" cy="943187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14" idx="2"/>
          </p:cNvCxnSpPr>
          <p:nvPr/>
        </p:nvCxnSpPr>
        <p:spPr>
          <a:xfrm flipV="1">
            <a:off x="3575288" y="4545840"/>
            <a:ext cx="4797" cy="11775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6674"/>
                <a:ext cx="9144000" cy="56584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How can we use this bound?</a:t>
                </a:r>
              </a:p>
              <a:p>
                <a:pPr lvl="1"/>
                <a:r>
                  <a:rPr lang="en-US" dirty="0"/>
                  <a:t>Given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basis parameters, </a:t>
                </a:r>
                <a:r>
                  <a:rPr lang="en-US" b="1" dirty="0">
                    <a:solidFill>
                      <a:srgbClr val="41A5BD"/>
                    </a:solidFill>
                  </a:rPr>
                  <a:t>heuristically estimate maximum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such that convergence rate is not significantly different than classical KSM</a:t>
                </a:r>
              </a:p>
              <a:p>
                <a:pPr lvl="2"/>
                <a:r>
                  <a:rPr lang="en-US" dirty="0"/>
                  <a:t>Use known bounds on polynomial condition </a:t>
                </a:r>
                <a:r>
                  <a:rPr lang="en-US" dirty="0" smtClean="0"/>
                  <a:t>numbers</a:t>
                </a:r>
                <a:endParaRPr lang="en-US" sz="2400" dirty="0" smtClean="0"/>
              </a:p>
              <a:p>
                <a:pPr lvl="1"/>
                <a:r>
                  <a:rPr lang="en-US" dirty="0" smtClean="0"/>
                  <a:t>Experiments to give insight on where </a:t>
                </a:r>
                <a:r>
                  <a:rPr lang="en-US" b="1" dirty="0" smtClean="0">
                    <a:solidFill>
                      <a:srgbClr val="41A5BD"/>
                    </a:solidFill>
                  </a:rPr>
                  <a:t>extended precision </a:t>
                </a:r>
                <a:r>
                  <a:rPr lang="en-US" dirty="0" smtClean="0"/>
                  <a:t>should be used</a:t>
                </a:r>
              </a:p>
              <a:p>
                <a:pPr lvl="2"/>
                <a:r>
                  <a:rPr lang="en-US" dirty="0" smtClean="0"/>
                  <a:t>Which </a:t>
                </a:r>
                <a:r>
                  <a:rPr lang="en-US" dirty="0"/>
                  <a:t>quantities </a:t>
                </a:r>
                <a:r>
                  <a:rPr lang="en-US" dirty="0" smtClean="0"/>
                  <a:t>dominant bound, which are </a:t>
                </a:r>
                <a:r>
                  <a:rPr lang="en-US" dirty="0"/>
                  <a:t>most important to compute accurately?</a:t>
                </a:r>
              </a:p>
              <a:p>
                <a:pPr lvl="1"/>
                <a:r>
                  <a:rPr lang="en-US" b="1" dirty="0" smtClean="0">
                    <a:solidFill>
                      <a:srgbClr val="41A5BD"/>
                    </a:solidFill>
                  </a:rPr>
                  <a:t>Explain </a:t>
                </a:r>
                <a:r>
                  <a:rPr lang="en-US" b="1" dirty="0">
                    <a:solidFill>
                      <a:srgbClr val="41A5BD"/>
                    </a:solidFill>
                  </a:rPr>
                  <a:t>convergence despite rank-deficient basis</a:t>
                </a:r>
                <a:r>
                  <a:rPr lang="en-US" dirty="0"/>
                  <a:t> computed by matrix powers (i.e.,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linearly dependent)</a:t>
                </a:r>
              </a:p>
              <a:p>
                <a:pPr lvl="2"/>
                <a:r>
                  <a:rPr lang="en-US" dirty="0"/>
                  <a:t>Tong and Ye show how to extend analysis for 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linearly dependent columns, explains convergence despite rank-deficient </a:t>
                </a:r>
                <a:r>
                  <a:rPr lang="en-US" dirty="0" err="1"/>
                  <a:t>Krylov</a:t>
                </a:r>
                <a:r>
                  <a:rPr lang="en-US" dirty="0"/>
                  <a:t> subspace</a:t>
                </a:r>
              </a:p>
              <a:p>
                <a:endParaRPr lang="en-US" sz="26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6674"/>
                <a:ext cx="9144000" cy="5658423"/>
              </a:xfrm>
              <a:blipFill rotWithShape="0">
                <a:blip r:embed="rId2"/>
                <a:stretch>
                  <a:fillRect l="-867" t="-1507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Current: Convergence Analysis of CA-BICG in Finite Precision</a:t>
            </a:r>
            <a:endParaRPr lang="en-US" sz="28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9713" y="3387144"/>
            <a:ext cx="4365938" cy="540912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Krylov</a:t>
            </a:r>
            <a:r>
              <a:rPr lang="en-US" sz="3600" dirty="0" smtClean="0"/>
              <a:t> Subspace Iterative Methods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192" y="1197735"/>
                <a:ext cx="8915400" cy="4754563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Methods for solving </a:t>
                </a:r>
                <a:r>
                  <a:rPr lang="en-US" sz="2200" b="1" dirty="0" smtClean="0">
                    <a:solidFill>
                      <a:srgbClr val="41A5BD"/>
                    </a:solidFill>
                  </a:rPr>
                  <a:t>linear systems</a:t>
                </a:r>
                <a:r>
                  <a:rPr lang="en-US" sz="2200" dirty="0" smtClean="0"/>
                  <a:t>, eigenvalue problems, singular value problems, least squares, etc. </a:t>
                </a:r>
              </a:p>
              <a:p>
                <a:pPr lvl="1"/>
                <a:r>
                  <a:rPr lang="en-US" sz="2200" dirty="0" smtClean="0"/>
                  <a:t>Best choice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 is very large and very sparse, stored implicitly, or only approximate answer needed </a:t>
                </a:r>
              </a:p>
              <a:p>
                <a:pPr marL="457200" lvl="1" indent="0">
                  <a:buNone/>
                </a:pPr>
                <a:endParaRPr lang="en-US" sz="1200" dirty="0" smtClean="0"/>
              </a:p>
              <a:p>
                <a:r>
                  <a:rPr lang="en-US" sz="2200" dirty="0" smtClean="0"/>
                  <a:t>Based on projection onto the expanding </a:t>
                </a:r>
                <a:r>
                  <a:rPr lang="en-US" sz="2200" i="1" dirty="0" err="1" smtClean="0"/>
                  <a:t>Krylov</a:t>
                </a:r>
                <a:r>
                  <a:rPr lang="en-US" sz="2200" i="1" dirty="0" smtClean="0"/>
                  <a:t> subspace</a:t>
                </a:r>
              </a:p>
              <a:p>
                <a:pPr marL="0" indent="0">
                  <a:buNone/>
                </a:pPr>
                <a:endParaRPr lang="en-US" sz="1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i="1" dirty="0" smtClean="0"/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r>
                  <a:rPr lang="en-US" sz="2200" dirty="0" smtClean="0"/>
                  <a:t>Used in numerous application areas</a:t>
                </a:r>
              </a:p>
              <a:p>
                <a:pPr lvl="1"/>
                <a:r>
                  <a:rPr lang="en-US" sz="2200" dirty="0"/>
                  <a:t>I</a:t>
                </a:r>
                <a:r>
                  <a:rPr lang="en-US" sz="2200" dirty="0" smtClean="0"/>
                  <a:t>mage/contour detection, modal analysis, solving PDEs - </a:t>
                </a:r>
                <a:r>
                  <a:rPr lang="en-US" sz="2200" dirty="0"/>
                  <a:t>combustion, </a:t>
                </a:r>
                <a:r>
                  <a:rPr lang="en-US" sz="2200" dirty="0" smtClean="0"/>
                  <a:t>climate</a:t>
                </a:r>
                <a:r>
                  <a:rPr lang="en-US" sz="2200" dirty="0"/>
                  <a:t>, </a:t>
                </a:r>
                <a:r>
                  <a:rPr lang="en-US" sz="2200" dirty="0" smtClean="0"/>
                  <a:t>astrophysics</a:t>
                </a:r>
                <a:r>
                  <a:rPr lang="en-US" sz="2200" dirty="0"/>
                  <a:t>, </a:t>
                </a:r>
                <a:r>
                  <a:rPr lang="en-US" sz="2200" dirty="0" smtClean="0"/>
                  <a:t>etc</a:t>
                </a:r>
                <a:r>
                  <a:rPr lang="en-US" sz="2200" dirty="0"/>
                  <a:t>… </a:t>
                </a:r>
                <a:endParaRPr lang="en-US" sz="2200" dirty="0" smtClean="0"/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r>
                  <a:rPr lang="en-US" sz="2200" dirty="0"/>
                  <a:t>Named among 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“Top 10” algorithmic ideas of the 20</a:t>
                </a:r>
                <a:r>
                  <a:rPr lang="en-US" sz="2200" b="1" baseline="30000" dirty="0">
                    <a:solidFill>
                      <a:srgbClr val="41A5BD"/>
                    </a:solidFill>
                  </a:rPr>
                  <a:t>th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 century</a:t>
                </a:r>
              </a:p>
              <a:p>
                <a:pPr lvl="1"/>
                <a:r>
                  <a:rPr lang="en-US" sz="2200" dirty="0"/>
                  <a:t>Along with FFT, fast </a:t>
                </a:r>
                <a:r>
                  <a:rPr lang="en-US" sz="2200" dirty="0" err="1"/>
                  <a:t>multipole</a:t>
                </a:r>
                <a:r>
                  <a:rPr lang="en-US" sz="2200" dirty="0"/>
                  <a:t>, quicksort, Monte Carlo, simplex method, etc. (SIAM News, Vol.33, No. 4, 2000)</a:t>
                </a:r>
              </a:p>
              <a:p>
                <a:pPr lvl="1"/>
                <a:endParaRPr lang="en-US" sz="2200" dirty="0" smtClean="0"/>
              </a:p>
              <a:p>
                <a:pPr lvl="1"/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192" y="1197735"/>
                <a:ext cx="8915400" cy="4754563"/>
              </a:xfrm>
              <a:blipFill rotWithShape="0">
                <a:blip r:embed="rId2"/>
                <a:stretch>
                  <a:fillRect l="-821" t="-76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30</a:t>
            </a:fld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Residual </a:t>
            </a:r>
            <a:r>
              <a:rPr lang="en-US" sz="36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Replacement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971609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cs typeface="Times" pitchFamily="18" charset="0"/>
                  </a:rPr>
                  <a:t>In finite precision classical CG, in iteration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cs typeface="Times" pitchFamily="18" charset="0"/>
                  </a:rPr>
                  <a:t>, the computed residual and search direction vectors satisfy</a:t>
                </a:r>
                <a:endParaRPr lang="en-US" sz="2200" dirty="0"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1609"/>
                <a:ext cx="91440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867" t="-4724" r="-867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38292" y="1785358"/>
            <a:ext cx="6806749" cy="338554"/>
            <a:chOff x="942100" y="1844591"/>
            <a:chExt cx="680674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42100" y="1844591"/>
                  <a:ext cx="348403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00" y="1844591"/>
                  <a:ext cx="3484031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01" t="-18182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72448" y="1844591"/>
                  <a:ext cx="277640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448" y="1844591"/>
                  <a:ext cx="2776401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74" t="-18182" b="-3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0" y="2331189"/>
            <a:ext cx="2904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Times" pitchFamily="18" charset="0"/>
              </a:rPr>
              <a:t>Then in matrix form, </a:t>
            </a:r>
            <a:endParaRPr lang="en-US" sz="2200" dirty="0">
              <a:cs typeface="Times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9342" y="2813715"/>
            <a:ext cx="7465315" cy="753411"/>
            <a:chOff x="938292" y="3024185"/>
            <a:chExt cx="7465315" cy="753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38292" y="3028509"/>
                  <a:ext cx="3932102" cy="702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292" y="3028509"/>
                  <a:ext cx="3932102" cy="7025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67400" y="3024185"/>
                  <a:ext cx="2536207" cy="7534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024185"/>
                  <a:ext cx="2536207" cy="7534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5090609" y="3185448"/>
              <a:ext cx="10287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+mj-lt"/>
                  <a:cs typeface="Times" pitchFamily="18" charset="0"/>
                </a:rPr>
                <a:t>with</a:t>
              </a:r>
              <a:endParaRPr lang="en-US" sz="2200" dirty="0">
                <a:latin typeface="+mj-lt"/>
                <a:cs typeface="Times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827998"/>
                <a:ext cx="89127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+mj-lt"/>
                    <a:cs typeface="Times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cs typeface="Times" pitchFamily="18" charset="0"/>
                  </a:rPr>
                  <a:t> is invertible and tridiagonal,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sSub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cs typeface="Times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cs typeface="Times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latin typeface="+mj-lt"/>
                    <a:cs typeface="Times" pitchFamily="18" charset="0"/>
                  </a:rPr>
                  <a:t>, with  </a:t>
                </a:r>
                <a:endParaRPr lang="en-US" sz="2200" dirty="0">
                  <a:latin typeface="+mj-lt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27998"/>
                <a:ext cx="891277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889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75686" y="4439401"/>
                <a:ext cx="3981154" cy="700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86" y="4439401"/>
                <a:ext cx="3981154" cy="7001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34" y="5438968"/>
                <a:ext cx="9144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Using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derived for the CG recurrence </a:t>
                </a:r>
                <a:r>
                  <a:rPr lang="en-US" sz="2200" i="1" dirty="0" smtClean="0"/>
                  <a:t>with</a:t>
                </a:r>
                <a:r>
                  <a:rPr lang="en-US" sz="2200" dirty="0" smtClean="0"/>
                  <a:t> residual replacement, we know </a:t>
                </a:r>
                <a:r>
                  <a:rPr lang="en-US" sz="2200" b="1" dirty="0" smtClean="0">
                    <a:solidFill>
                      <a:srgbClr val="41A5BD"/>
                    </a:solidFill>
                  </a:rPr>
                  <a:t>we can replace the residual without affecting convergence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rgbClr val="41A5BD"/>
                    </a:solidFill>
                  </a:rPr>
                  <a:t> is not too large relative to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200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41A5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>
                                    <a:solidFill>
                                      <a:srgbClr val="41A5B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srgbClr val="41A5BD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1" i="1">
                                <a:solidFill>
                                  <a:srgbClr val="41A5BD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>
                    <a:solidFill>
                      <a:srgbClr val="41A5BD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200" b="1" i="1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41A5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>
                                    <a:solidFill>
                                      <a:srgbClr val="41A5B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srgbClr val="41A5BD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1" i="1">
                                <a:solidFill>
                                  <a:srgbClr val="41A5BD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rgbClr val="41A5B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rgbClr val="41A5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 (Van der Vorst and Ye, 1999).</a:t>
                </a:r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4" y="5438968"/>
                <a:ext cx="9144000" cy="1107996"/>
              </a:xfrm>
              <a:prstGeom prst="rect">
                <a:avLst/>
              </a:prstGeom>
              <a:blipFill rotWithShape="0">
                <a:blip r:embed="rId9"/>
                <a:stretch>
                  <a:fillRect l="-867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248150" y="4420351"/>
            <a:ext cx="580444" cy="35006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0137" y="4420351"/>
            <a:ext cx="580444" cy="35006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48150" y="4817476"/>
            <a:ext cx="580444" cy="35006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30137" y="4820678"/>
            <a:ext cx="580444" cy="35006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3142" y="5463230"/>
            <a:ext cx="8304658" cy="423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62416" y="5162713"/>
            <a:ext cx="106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CA-CG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935882" y="5566957"/>
            <a:ext cx="411331" cy="190432"/>
            <a:chOff x="9982200" y="4770415"/>
            <a:chExt cx="609600" cy="22209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982200" y="4770415"/>
              <a:ext cx="609600" cy="2220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9982200" y="4770415"/>
              <a:ext cx="609600" cy="2220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44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220" y="2299243"/>
            <a:ext cx="8988994" cy="338328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Residual </a:t>
            </a:r>
            <a:r>
              <a:rPr lang="en-US" sz="36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Replacement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75" y="912527"/>
                <a:ext cx="88838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In iteration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𝑠𝑘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𝑗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 of </a:t>
                </a:r>
                <a:r>
                  <a:rPr lang="en-US" sz="2200" dirty="0"/>
                  <a:t>finite precision </a:t>
                </a:r>
                <a:r>
                  <a:rPr lang="en-US" sz="2200" dirty="0" smtClean="0"/>
                  <a:t>CA-CG, where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  was the last residual replacement step, we have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" y="912527"/>
                <a:ext cx="888386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92" t="-5556" r="-960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904" y="193141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220" y="5767181"/>
                <a:ext cx="89980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41A5BD"/>
                    </a:solidFill>
                  </a:rPr>
                  <a:t>Assuming we have an estimate 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200" b="1" i="1" smtClean="0">
                            <a:solidFill>
                              <a:srgbClr val="41A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41A5BD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200" b="1" dirty="0" smtClean="0">
                    <a:solidFill>
                      <a:srgbClr val="41A5BD"/>
                    </a:solidFill>
                  </a:rPr>
                  <a:t>, we can compute all quantities in the bound without asymptotically increasing comm. 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o</a:t>
                </a:r>
                <a:r>
                  <a:rPr lang="en-US" sz="2200" b="1" dirty="0" smtClean="0">
                    <a:solidFill>
                      <a:srgbClr val="41A5BD"/>
                    </a:solidFill>
                  </a:rPr>
                  <a:t>r comp.</a:t>
                </a:r>
                <a:endParaRPr lang="en-US" sz="2200" b="1" dirty="0">
                  <a:solidFill>
                    <a:srgbClr val="41A5BD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" y="5767181"/>
                <a:ext cx="8998093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881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9609" y="1655224"/>
                <a:ext cx="5677195" cy="399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09" y="1655224"/>
                <a:ext cx="5677195" cy="399533"/>
              </a:xfrm>
              <a:prstGeom prst="rect">
                <a:avLst/>
              </a:prstGeom>
              <a:blipFill rotWithShape="0">
                <a:blip r:embed="rId5"/>
                <a:stretch>
                  <a:fillRect l="-107" t="-923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247" y="2381365"/>
                <a:ext cx="8917826" cy="356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sup>
                          </m:sSubSup>
                        </m:e>
                      </m:d>
                      <m:r>
                        <a:rPr lang="en-US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9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900" b="0" dirty="0" smtClean="0"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hr m:val="∑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9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9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9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  <m: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19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19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9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900" b="0" dirty="0" smtClean="0"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hr m:val="∑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1+2</m:t>
                                      </m:r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𝐵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9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900" b="0" dirty="0" smtClean="0"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hr m:val="∑"/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1+2</m:t>
                                  </m:r>
                                  <m:sSub>
                                    <m:sSub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9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900" b="0" dirty="0" smtClean="0"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(2+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bar>
                                        <m:bar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bar>
                                    </m:e>
                                  </m:acc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900" b="0" dirty="0" smtClean="0">
                  <a:ea typeface="Cambria Math" panose="02040503050406030204" pitchFamily="18" charset="0"/>
                </a:endParaRPr>
              </a:p>
              <a:p>
                <a:endParaRPr lang="en-US" sz="19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7" y="2381365"/>
                <a:ext cx="8917826" cy="3564694"/>
              </a:xfrm>
              <a:prstGeom prst="rect">
                <a:avLst/>
              </a:prstGeom>
              <a:blipFill rotWithShape="0">
                <a:blip r:embed="rId6"/>
                <a:stretch>
                  <a:fillRect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629609" y="1655224"/>
            <a:ext cx="5677195" cy="4762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8683" y="3276600"/>
            <a:ext cx="84582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4147" y="1926681"/>
            <a:ext cx="8153400" cy="342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Residual Replacement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59270"/>
                <a:ext cx="8358117" cy="499484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Based on the perturbed </a:t>
                </a:r>
                <a:r>
                  <a:rPr lang="en-US" sz="2200" dirty="0" err="1" smtClean="0"/>
                  <a:t>Lanczos</a:t>
                </a:r>
                <a:r>
                  <a:rPr lang="en-US" sz="2200" dirty="0" smtClean="0"/>
                  <a:t> recurrence (see, e.g. Van der Vorst and Ye, 1999), we should replace the residual when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500" i="1">
                          <a:latin typeface="Cambria Math"/>
                          <a:ea typeface="Cambria Math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5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5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‖"/>
                          <m:endChr m:val="‖"/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𝑠𝑘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   </m:t>
                      </m:r>
                      <m:r>
                        <a:rPr lang="en-US" sz="2500" b="1" i="1" smtClean="0">
                          <a:latin typeface="Cambria Math"/>
                        </a:rPr>
                        <m:t>𝒂𝒏𝒅</m:t>
                      </m:r>
                      <m:r>
                        <a:rPr lang="en-US" sz="25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5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acc>
                      <m:d>
                        <m:dPr>
                          <m:begChr m:val="‖"/>
                          <m:endChr m:val="‖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𝑠𝑘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   </m:t>
                      </m:r>
                      <m:r>
                        <a:rPr lang="en-US" sz="2500" b="1" i="1" smtClean="0">
                          <a:latin typeface="Cambria Math"/>
                        </a:rPr>
                        <m:t>𝒂𝒏𝒅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5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1.1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𝑖𝑛𝑖𝑡</m:t>
                          </m:r>
                        </m:sup>
                      </m:sSup>
                    </m:oMath>
                  </m:oMathPara>
                </a14:m>
                <a:endParaRPr lang="en-US" sz="2500" dirty="0"/>
              </a:p>
              <a:p>
                <a:pPr marL="0" indent="0">
                  <a:buNone/>
                </a:pPr>
                <a:r>
                  <a:rPr lang="en-US" sz="1900" dirty="0" smtClean="0"/>
                  <a:t>		</a:t>
                </a: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US" sz="2400" dirty="0"/>
                  <a:t> is a tolerance parameter, chosen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We can write the </a:t>
                </a:r>
                <a:r>
                  <a:rPr lang="en-US" sz="2400" dirty="0" err="1" smtClean="0"/>
                  <a:t>pseudocode</a:t>
                </a:r>
                <a:r>
                  <a:rPr lang="en-US" sz="2400" dirty="0" smtClean="0"/>
                  <a:t> for residual replacement with group update: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urier" pitchFamily="49" charset="0"/>
                  </a:rPr>
                  <a:t>if 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𝑠𝑘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100" i="1">
                        <a:latin typeface="Cambria Math"/>
                      </a:rPr>
                      <m:t>   </m:t>
                    </m:r>
                    <m:r>
                      <a:rPr lang="en-US" sz="2100" b="1" i="1">
                        <a:latin typeface="Cambria Math"/>
                      </a:rPr>
                      <m:t>𝒂𝒏𝒅</m:t>
                    </m:r>
                    <m:r>
                      <a:rPr lang="en-US" sz="21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d>
                      <m:dPr>
                        <m:begChr m:val="‖"/>
                        <m:endChr m:val="‖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𝑠𝑘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100" i="1">
                        <a:latin typeface="Cambria Math"/>
                      </a:rPr>
                      <m:t>   </m:t>
                    </m:r>
                    <m:r>
                      <a:rPr lang="en-US" sz="2100" b="1" i="1">
                        <a:latin typeface="Cambria Math"/>
                      </a:rPr>
                      <m:t>𝒂𝒏𝒅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/>
                      </a:rPr>
                      <m:t>&gt;1.1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𝑧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𝑧</m:t>
                    </m:r>
                    <m:r>
                      <a:rPr lang="en-US" sz="21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  <m:t>𝑠𝑘</m:t>
                        </m:r>
                      </m:sub>
                    </m:sSub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  <m:t>𝑠𝑘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𝑏</m:t>
                    </m:r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</a:rPr>
                      <m:t>𝐴𝑧</m:t>
                    </m:r>
                  </m:oMath>
                </a14:m>
                <a:endParaRPr lang="en-US" sz="21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1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𝑠𝑘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1+2</m:t>
                            </m:r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𝑠𝑘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:r>
                  <a:rPr lang="en-US" sz="2100" dirty="0" smtClean="0">
                    <a:latin typeface="Courier" pitchFamily="49" charset="0"/>
                  </a:rPr>
                  <a:t>break from inner loop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urier" pitchFamily="49" charset="0"/>
                  </a:rPr>
                  <a:t>end</a:t>
                </a:r>
              </a:p>
              <a:p>
                <a:pPr marL="0" indent="0">
                  <a:buNone/>
                </a:pPr>
                <a:endParaRPr lang="en-US" sz="1900" dirty="0" smtClean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59270"/>
                <a:ext cx="8358117" cy="4994840"/>
              </a:xfrm>
              <a:blipFill rotWithShape="0">
                <a:blip r:embed="rId2"/>
                <a:stretch>
                  <a:fillRect l="-802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7841" y="6103204"/>
                <a:ext cx="746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we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ea typeface="Cambria Math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at the start of the algorithm.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1" y="6103204"/>
                <a:ext cx="74676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21" y="1143942"/>
            <a:ext cx="4688946" cy="2721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Avoids communication: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 serial, by exploiting temporal locality:</a:t>
            </a:r>
          </a:p>
          <a:p>
            <a:pPr marL="685800" lvl="1"/>
            <a:r>
              <a:rPr lang="en-US" sz="2000" dirty="0" smtClean="0"/>
              <a:t>Reading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  <a:p>
            <a:pPr marL="685800" lvl="1"/>
            <a:r>
              <a:rPr lang="en-US" sz="2000" dirty="0" smtClean="0"/>
              <a:t>Reading </a:t>
            </a:r>
            <a:r>
              <a:rPr lang="en-US" sz="2000" dirty="0"/>
              <a:t>V</a:t>
            </a:r>
            <a:r>
              <a:rPr lang="en-US" sz="2000" dirty="0" smtClean="0"/>
              <a:t> := </a:t>
            </a:r>
            <a:r>
              <a:rPr lang="en-US" sz="2000" dirty="0"/>
              <a:t>[x, Ax, A</a:t>
            </a:r>
            <a:r>
              <a:rPr lang="en-US" sz="2000" baseline="30000" dirty="0"/>
              <a:t>2</a:t>
            </a:r>
            <a:r>
              <a:rPr lang="en-US" sz="2000" dirty="0"/>
              <a:t>x, …, </a:t>
            </a:r>
            <a:r>
              <a:rPr lang="en-US" sz="2000" dirty="0" err="1"/>
              <a:t>A</a:t>
            </a:r>
            <a:r>
              <a:rPr lang="en-US" sz="2000" baseline="30000" dirty="0" err="1"/>
              <a:t>s</a:t>
            </a:r>
            <a:r>
              <a:rPr lang="en-US" sz="2000" dirty="0" err="1"/>
              <a:t>x</a:t>
            </a:r>
            <a:r>
              <a:rPr lang="en-US" sz="2000" dirty="0"/>
              <a:t>] </a:t>
            </a:r>
          </a:p>
          <a:p>
            <a:pPr marL="285750"/>
            <a:r>
              <a:rPr lang="en-US" sz="2000" dirty="0" smtClean="0"/>
              <a:t>In parallel, by doing only 1 ‘expand’ phase (instead of s).</a:t>
            </a:r>
          </a:p>
          <a:p>
            <a:pPr marL="285750">
              <a:buNone/>
            </a:pPr>
            <a:endParaRPr lang="en-US" sz="2000" dirty="0" smtClean="0"/>
          </a:p>
          <a:p>
            <a:pPr marL="285750">
              <a:buNone/>
            </a:pPr>
            <a:endParaRPr lang="en-US" sz="2000" dirty="0" smtClean="0"/>
          </a:p>
          <a:p>
            <a:pPr marL="285750"/>
            <a:r>
              <a:rPr lang="en-US" sz="2000" dirty="0" smtClean="0"/>
              <a:t>Tridiagonal 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5" y="112890"/>
            <a:ext cx="914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Matrix Powers Kernel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249435" y="6348645"/>
            <a:ext cx="2133600" cy="365125"/>
          </a:xfrm>
        </p:spPr>
        <p:txBody>
          <a:bodyPr/>
          <a:lstStyle/>
          <a:p>
            <a:fld id="{47DCD660-3A1C-4CD4-ACC3-D4FAF3C3044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035" y="5478695"/>
            <a:ext cx="6769041" cy="10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098" y="4411895"/>
            <a:ext cx="6705600" cy="10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307262" y="4721639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Parallel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1150" y="4335695"/>
            <a:ext cx="304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35" y="4385769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3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2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Av</a:t>
            </a:r>
          </a:p>
          <a:p>
            <a:pPr algn="r"/>
            <a:r>
              <a:rPr lang="en-US" sz="1500" i="1" dirty="0" smtClean="0"/>
              <a:t>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5" y="547869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3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</a:t>
            </a:r>
            <a:r>
              <a:rPr lang="en-US" sz="1500" i="1" baseline="30000" dirty="0" smtClean="0"/>
              <a:t>2</a:t>
            </a:r>
            <a:r>
              <a:rPr lang="en-US" sz="1500" i="1" dirty="0" smtClean="0"/>
              <a:t>v</a:t>
            </a:r>
          </a:p>
          <a:p>
            <a:pPr algn="r"/>
            <a:r>
              <a:rPr lang="en-US" sz="1500" i="1" dirty="0" smtClean="0"/>
              <a:t>Av</a:t>
            </a:r>
          </a:p>
          <a:p>
            <a:pPr algn="r"/>
            <a:r>
              <a:rPr lang="en-US" sz="1500" i="1" dirty="0" smtClean="0"/>
              <a:t>v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540" y="944792"/>
            <a:ext cx="2577072" cy="22307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98643" y="3256585"/>
            <a:ext cx="2933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black </a:t>
            </a:r>
            <a:r>
              <a:rPr lang="en-US" dirty="0" smtClean="0"/>
              <a:t>= local elements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1-level dependencies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 = 2-level dependencies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= 3-level dependencies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0132" y="3472412"/>
            <a:ext cx="184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Also works for general graphs!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04933" y="2953404"/>
            <a:ext cx="593710" cy="519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Current: Multigrid </a:t>
            </a:r>
            <a:r>
              <a:rPr lang="en-US" sz="36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Bottom-Solve 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99" y="1064172"/>
            <a:ext cx="4967786" cy="4197781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/>
              <a:t>AMR applications that use geometric multigrid method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Issues with coarsening require switch from MG to BICGSTAB at bottom of V-cycle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At scale, </a:t>
            </a:r>
            <a:r>
              <a:rPr lang="en-US" sz="2200" dirty="0" err="1" smtClean="0"/>
              <a:t>MPI_AllReduce</a:t>
            </a:r>
            <a:r>
              <a:rPr lang="en-US" sz="2200" dirty="0" smtClean="0"/>
              <a:t>() can dominate the runtime; required BICGSTAB iterations grows quickly, causing bottleneck</a:t>
            </a:r>
            <a:endParaRPr lang="en-US" sz="2200" dirty="0"/>
          </a:p>
          <a:p>
            <a:pPr>
              <a:lnSpc>
                <a:spcPts val="2400"/>
              </a:lnSpc>
            </a:pPr>
            <a:r>
              <a:rPr lang="en-US" sz="2200" b="1" dirty="0">
                <a:solidFill>
                  <a:srgbClr val="E6103E"/>
                </a:solidFill>
              </a:rPr>
              <a:t>Proposed: replace with CA-BICGSTAB to improve </a:t>
            </a:r>
            <a:r>
              <a:rPr lang="en-US" sz="2200" b="1" dirty="0" smtClean="0">
                <a:solidFill>
                  <a:srgbClr val="E6103E"/>
                </a:solidFill>
              </a:rPr>
              <a:t>performance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Collaboration w/ Nick Knight and Sam Williams </a:t>
            </a:r>
            <a:r>
              <a:rPr lang="en-US" sz="2200" dirty="0"/>
              <a:t>(</a:t>
            </a:r>
            <a:r>
              <a:rPr lang="en-US" sz="2200" dirty="0" smtClean="0"/>
              <a:t>FTG at LBL)</a:t>
            </a:r>
            <a:endParaRPr lang="en-US" sz="22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5285156" y="1633140"/>
            <a:ext cx="3675109" cy="3174241"/>
            <a:chOff x="4542381" y="1118119"/>
            <a:chExt cx="4256838" cy="3784599"/>
          </a:xfrm>
        </p:grpSpPr>
        <p:cxnSp>
          <p:nvCxnSpPr>
            <p:cNvPr id="8" name="Straight Arrow Connector 7"/>
            <p:cNvCxnSpPr>
              <a:stCxn id="10" idx="0"/>
              <a:endCxn id="3" idx="4"/>
            </p:cNvCxnSpPr>
            <p:nvPr/>
          </p:nvCxnSpPr>
          <p:spPr>
            <a:xfrm flipV="1">
              <a:off x="6770303" y="4046239"/>
              <a:ext cx="0" cy="3794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34414" y="4425673"/>
              <a:ext cx="1871779" cy="47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CA-BICGSTAB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746009" y="1118119"/>
              <a:ext cx="4053210" cy="2928120"/>
              <a:chOff x="5014589" y="1006610"/>
              <a:chExt cx="4053210" cy="292812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947042" y="3384760"/>
                <a:ext cx="2183683" cy="54997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14589" y="1007393"/>
                <a:ext cx="761999" cy="762000"/>
                <a:chOff x="5181600" y="1219200"/>
                <a:chExt cx="1836103" cy="18288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181600" y="1219200"/>
                  <a:ext cx="1828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>
                  <a:stCxn id="14" idx="0"/>
                  <a:endCxn id="14" idx="2"/>
                </p:cNvCxnSpPr>
                <p:nvPr/>
              </p:nvCxnSpPr>
              <p:spPr>
                <a:xfrm>
                  <a:off x="60960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4" idx="1"/>
                  <a:endCxn id="14" idx="3"/>
                </p:cNvCxnSpPr>
                <p:nvPr/>
              </p:nvCxnSpPr>
              <p:spPr>
                <a:xfrm>
                  <a:off x="5181600" y="21336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557211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6388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398168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8674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3246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769605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188903" y="2590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181600" y="1676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188903" y="1447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181600" y="19050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188903" y="23622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188903" y="2819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8305800" y="1006610"/>
                <a:ext cx="761999" cy="762000"/>
                <a:chOff x="5181600" y="1219200"/>
                <a:chExt cx="1836103" cy="1828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181600" y="1219200"/>
                  <a:ext cx="1828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/>
                <p:cNvCxnSpPr>
                  <a:stCxn id="39" idx="0"/>
                  <a:endCxn id="39" idx="2"/>
                </p:cNvCxnSpPr>
                <p:nvPr/>
              </p:nvCxnSpPr>
              <p:spPr>
                <a:xfrm>
                  <a:off x="60960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9" idx="1"/>
                  <a:endCxn id="39" idx="3"/>
                </p:cNvCxnSpPr>
                <p:nvPr/>
              </p:nvCxnSpPr>
              <p:spPr>
                <a:xfrm>
                  <a:off x="5181600" y="21336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557211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6388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98168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674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3246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769605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188903" y="2590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181600" y="1676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188903" y="1447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181600" y="19050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188903" y="23622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188903" y="2819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5849591" y="1820387"/>
                <a:ext cx="761999" cy="762000"/>
                <a:chOff x="5978077" y="2318608"/>
                <a:chExt cx="761999" cy="7620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978077" y="231860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>
                  <a:stCxn id="55" idx="0"/>
                  <a:endCxn id="55" idx="2"/>
                </p:cNvCxnSpPr>
                <p:nvPr/>
              </p:nvCxnSpPr>
              <p:spPr>
                <a:xfrm>
                  <a:off x="6357561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5" idx="1"/>
                  <a:endCxn id="55" idx="3"/>
                </p:cNvCxnSpPr>
                <p:nvPr/>
              </p:nvCxnSpPr>
              <p:spPr>
                <a:xfrm>
                  <a:off x="5978077" y="26996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548968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167819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981108" y="2890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978077" y="2509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6659400" y="2622820"/>
                <a:ext cx="758968" cy="762000"/>
                <a:chOff x="7868787" y="2376378"/>
                <a:chExt cx="758968" cy="762000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868787" y="237637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71" name="Straight Connector 70"/>
                <p:cNvCxnSpPr>
                  <a:stCxn id="70" idx="0"/>
                  <a:endCxn id="70" idx="2"/>
                </p:cNvCxnSpPr>
                <p:nvPr/>
              </p:nvCxnSpPr>
              <p:spPr>
                <a:xfrm>
                  <a:off x="8248271" y="237637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868787" y="275737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7477701" y="1826010"/>
                <a:ext cx="761999" cy="762000"/>
                <a:chOff x="5978077" y="2318608"/>
                <a:chExt cx="761999" cy="7620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978077" y="231860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/>
                <p:cNvCxnSpPr>
                  <a:stCxn id="80" idx="0"/>
                  <a:endCxn id="80" idx="2"/>
                </p:cNvCxnSpPr>
                <p:nvPr/>
              </p:nvCxnSpPr>
              <p:spPr>
                <a:xfrm>
                  <a:off x="6357561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80" idx="1"/>
                  <a:endCxn id="80" idx="3"/>
                </p:cNvCxnSpPr>
                <p:nvPr/>
              </p:nvCxnSpPr>
              <p:spPr>
                <a:xfrm>
                  <a:off x="5978077" y="26996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548968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167819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981108" y="2890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978077" y="2509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8" name="Straight Arrow Connector 87"/>
            <p:cNvCxnSpPr/>
            <p:nvPr/>
          </p:nvCxnSpPr>
          <p:spPr>
            <a:xfrm>
              <a:off x="4959073" y="1362980"/>
              <a:ext cx="1734972" cy="1711460"/>
            </a:xfrm>
            <a:prstGeom prst="straightConnector1">
              <a:avLst/>
            </a:prstGeom>
            <a:ln w="41275">
              <a:solidFill>
                <a:srgbClr val="41A5B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6887583" y="1370496"/>
              <a:ext cx="1622477" cy="1713593"/>
            </a:xfrm>
            <a:prstGeom prst="straightConnector1">
              <a:avLst/>
            </a:prstGeom>
            <a:ln w="41275">
              <a:solidFill>
                <a:srgbClr val="41A5B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 rot="18882521">
              <a:off x="6984215" y="2291953"/>
              <a:ext cx="2342805" cy="53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1A5BD"/>
                  </a:solidFill>
                </a:rPr>
                <a:t>interpolation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 rot="2632410">
              <a:off x="4542381" y="2571637"/>
              <a:ext cx="2174512" cy="52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1A5BD"/>
                  </a:solidFill>
                </a:rPr>
                <a:t>restriction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40777" y="3467642"/>
              <a:ext cx="2364255" cy="55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1A5BD"/>
                  </a:solidFill>
                </a:rPr>
                <a:t>bottom-solve</a:t>
              </a:r>
            </a:p>
          </p:txBody>
        </p:sp>
      </p:grpSp>
      <p:sp>
        <p:nvSpPr>
          <p:cNvPr id="73" name="Content Placeholder 4"/>
          <p:cNvSpPr txBox="1">
            <a:spLocks/>
          </p:cNvSpPr>
          <p:nvPr/>
        </p:nvSpPr>
        <p:spPr>
          <a:xfrm>
            <a:off x="30499" y="5376046"/>
            <a:ext cx="9117312" cy="120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dirty="0" smtClean="0"/>
              <a:t>Currently ported to BoxLib, next: CHOMBO (both LBL AMR projects)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BoxLib applications: combustion (LMC), astrophysics (supernovae/black hole formation), cosmology (dark matter simulations), etc.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Current: Multigrid </a:t>
            </a:r>
            <a:r>
              <a:rPr lang="en-US" sz="36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Bottom-Solve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1082827"/>
                <a:ext cx="8939048" cy="286648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200" dirty="0" smtClean="0"/>
                  <a:t>Challenges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/>
                  <a:t>Need only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</m:oMath>
                </a14:m>
                <a:r>
                  <a:rPr lang="en-US" sz="2200" dirty="0"/>
                  <a:t> orders reduction in </a:t>
                </a:r>
                <a:r>
                  <a:rPr lang="en-US" sz="2200" dirty="0" smtClean="0"/>
                  <a:t>residual (is monomial basis sufficient?)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/>
                  <a:t>How do we handle breakdown conditions in CA-KSMs?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/>
                  <a:t>What optimizations are appropriate for matrix-free method?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/>
                  <a:t>Some solves are hard 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 smtClean="0"/>
                  <a:t>100 iterations), some are easy 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 smtClean="0"/>
                  <a:t>5 iterations)</a:t>
                </a:r>
              </a:p>
              <a:p>
                <a:pPr lvl="2">
                  <a:lnSpc>
                    <a:spcPts val="2200"/>
                  </a:lnSpc>
                </a:pPr>
                <a:r>
                  <a:rPr lang="en-US" sz="2200" dirty="0" smtClean="0"/>
                  <a:t>Use “telescoping”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 smtClean="0"/>
                  <a:t> start with s=1 in first outer iteration, increase up to max each outer iteration</a:t>
                </a:r>
              </a:p>
              <a:p>
                <a:pPr lvl="3">
                  <a:lnSpc>
                    <a:spcPts val="2200"/>
                  </a:lnSpc>
                </a:pPr>
                <a:r>
                  <a:rPr lang="en-US" sz="2200" dirty="0" smtClean="0"/>
                  <a:t> </a:t>
                </a:r>
                <a:r>
                  <a:rPr lang="en-US" sz="2200" dirty="0"/>
                  <a:t>C</a:t>
                </a:r>
                <a:r>
                  <a:rPr lang="en-US" sz="2200" dirty="0" smtClean="0"/>
                  <a:t>ost of extra point-to-point amortized for hard problems </a:t>
                </a:r>
                <a:endParaRPr lang="en-US" sz="2200" dirty="0"/>
              </a:p>
              <a:p>
                <a:pPr lvl="1">
                  <a:lnSpc>
                    <a:spcPts val="22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2827"/>
                <a:ext cx="8939048" cy="2866484"/>
              </a:xfrm>
              <a:blipFill rotWithShape="0">
                <a:blip r:embed="rId3"/>
                <a:stretch>
                  <a:fillRect l="-750" t="-3404" r="-136" b="-9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838200" y="4117739"/>
            <a:ext cx="7135037" cy="104850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</a:pPr>
            <a:r>
              <a:rPr lang="en-US" sz="2200" dirty="0">
                <a:solidFill>
                  <a:schemeClr val="tx1"/>
                </a:solidFill>
              </a:rPr>
              <a:t>Preliminary results:</a:t>
            </a:r>
          </a:p>
          <a:p>
            <a:pPr algn="ctr">
              <a:lnSpc>
                <a:spcPts val="2200"/>
              </a:lnSpc>
            </a:pPr>
            <a:r>
              <a:rPr lang="en-US" sz="2200" dirty="0">
                <a:solidFill>
                  <a:schemeClr val="tx1"/>
                </a:solidFill>
              </a:rPr>
              <a:t>Hopper (1K^3, 24K cores): 3.5x in bottom-solve </a:t>
            </a:r>
            <a:r>
              <a:rPr lang="en-US" sz="2200" dirty="0" smtClean="0">
                <a:solidFill>
                  <a:schemeClr val="tx1"/>
                </a:solidFill>
              </a:rPr>
              <a:t>(1.3x total)</a:t>
            </a:r>
          </a:p>
          <a:p>
            <a:pPr algn="ctr">
              <a:lnSpc>
                <a:spcPts val="22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Edison (512^3, 4K cores): 1.6x bottom-solve (1.1x total) </a:t>
            </a:r>
          </a:p>
          <a:p>
            <a:pPr algn="ctr">
              <a:lnSpc>
                <a:spcPts val="22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70276"/>
            <a:ext cx="876299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E6103E"/>
                </a:solidFill>
              </a:rPr>
              <a:t>Proposed: 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6103E"/>
                </a:solidFill>
              </a:rPr>
              <a:t>Demonstrate CA-KSM speedups in other 2+ other HPC applications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6103E"/>
                </a:solidFill>
              </a:rPr>
              <a:t>Want apps which demonstrate successful use of strategies for stability, convergence, and performance derived in this thesis</a:t>
            </a:r>
            <a:endParaRPr lang="en-US" sz="2200" b="1" dirty="0">
              <a:solidFill>
                <a:srgbClr val="E61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44698"/>
            <a:ext cx="7615821" cy="7291797"/>
            <a:chOff x="948630" y="292181"/>
            <a:chExt cx="7615821" cy="7291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630" y="939811"/>
              <a:ext cx="7216576" cy="66441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00777" y="1081824"/>
              <a:ext cx="4533364" cy="4559121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44736" y="6645498"/>
              <a:ext cx="1573484" cy="57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20473" y="292181"/>
              <a:ext cx="5022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LMC-2D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mac_project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solve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94715" y="1081823"/>
              <a:ext cx="180303" cy="4683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72779" y="957414"/>
              <a:ext cx="991672" cy="4966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19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Communication Bottleneck in KSMs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95650"/>
            <a:ext cx="6032818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2.   </a:t>
            </a:r>
            <a:r>
              <a:rPr lang="en-US" sz="2400" dirty="0" err="1" smtClean="0"/>
              <a:t>Orthogonalize</a:t>
            </a:r>
            <a:endParaRPr lang="en-US" dirty="0" smtClean="0"/>
          </a:p>
          <a:p>
            <a:pPr lvl="1"/>
            <a:r>
              <a:rPr lang="en-US" sz="2400" dirty="0" smtClean="0"/>
              <a:t>Vector operations (inner products, </a:t>
            </a:r>
            <a:r>
              <a:rPr lang="en-US" sz="2400" dirty="0" err="1" smtClean="0"/>
              <a:t>axpys</a:t>
            </a:r>
            <a:r>
              <a:rPr lang="en-US" sz="2400" dirty="0" smtClean="0"/>
              <a:t>)</a:t>
            </a:r>
          </a:p>
          <a:p>
            <a:pPr lvl="2"/>
            <a:r>
              <a:rPr lang="en-US" dirty="0" smtClean="0"/>
              <a:t>Parallel: global reduction </a:t>
            </a:r>
          </a:p>
          <a:p>
            <a:pPr lvl="2"/>
            <a:r>
              <a:rPr lang="en-US" dirty="0" smtClean="0"/>
              <a:t>Sequential: multiple reads/writes to slow memory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C915-7D0A-4A2E-82BD-A42F15351DCE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5250" y="1047750"/>
                <a:ext cx="8686800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dirty="0" smtClean="0"/>
                  <a:t>To carry out the projection process, in each iteration, we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Add a dimension to the </a:t>
                </a:r>
                <a:r>
                  <a:rPr lang="en-US" sz="2400" dirty="0" err="1" smtClean="0"/>
                  <a:t>Krylov</a:t>
                </a:r>
                <a:r>
                  <a:rPr lang="en-US" sz="2400" dirty="0" smtClean="0"/>
                  <a:t>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:r>
                  <a:rPr lang="en-US" dirty="0" smtClean="0"/>
                  <a:t>Requires Sparse Matrix-Vector Multiplication (</a:t>
                </a:r>
                <a:r>
                  <a:rPr lang="en-US" dirty="0" err="1" smtClean="0"/>
                  <a:t>SpMV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2"/>
                <a:r>
                  <a:rPr lang="en-US" dirty="0"/>
                  <a:t>Parallel: communicate </a:t>
                </a:r>
                <a:r>
                  <a:rPr lang="en-US" dirty="0" smtClean="0"/>
                  <a:t>vector </a:t>
                </a:r>
                <a:r>
                  <a:rPr lang="en-US" dirty="0"/>
                  <a:t>entries with neighbors</a:t>
                </a:r>
              </a:p>
              <a:p>
                <a:pPr lvl="2"/>
                <a:r>
                  <a:rPr lang="en-US" dirty="0"/>
                  <a:t>Sequential: read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-vectors</a:t>
                </a:r>
                <a:r>
                  <a:rPr lang="en-US" dirty="0"/>
                  <a:t>) from slow </a:t>
                </a:r>
                <a:r>
                  <a:rPr lang="en-US" dirty="0" smtClean="0"/>
                  <a:t>memory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47750"/>
                <a:ext cx="8686800" cy="2209800"/>
              </a:xfrm>
              <a:prstGeom prst="rect">
                <a:avLst/>
              </a:prstGeom>
              <a:blipFill rotWithShape="0">
                <a:blip r:embed="rId2"/>
                <a:stretch>
                  <a:fillRect l="-1123" t="-2210" b="-6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95250" y="5657850"/>
            <a:ext cx="8915400" cy="9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41A5BD"/>
                </a:solidFill>
              </a:rPr>
              <a:t>Dependencies between communication-bound kernels in each iteration limit performance!</a:t>
            </a:r>
          </a:p>
          <a:p>
            <a:pPr marL="914400" lvl="2" indent="0">
              <a:buFont typeface="Arial" pitchFamily="34" charset="0"/>
              <a:buNone/>
            </a:pPr>
            <a:endParaRPr lang="en-US" sz="2600" dirty="0"/>
          </a:p>
          <a:p>
            <a:pPr marL="914400" lvl="2" indent="0">
              <a:buFont typeface="Arial" pitchFamily="34" charset="0"/>
              <a:buNone/>
            </a:pPr>
            <a:endParaRPr lang="en-US" sz="2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553200" y="3685819"/>
            <a:ext cx="1943101" cy="1543762"/>
            <a:chOff x="6372224" y="3542588"/>
            <a:chExt cx="1943101" cy="1543762"/>
          </a:xfrm>
        </p:grpSpPr>
        <p:sp>
          <p:nvSpPr>
            <p:cNvPr id="8" name="Rounded Rectangle 7"/>
            <p:cNvSpPr/>
            <p:nvPr/>
          </p:nvSpPr>
          <p:spPr>
            <a:xfrm>
              <a:off x="6683056" y="3542588"/>
              <a:ext cx="1321438" cy="53340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SpMV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72225" y="4552950"/>
              <a:ext cx="1943100" cy="53340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orthogonalize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urved Connector 10"/>
            <p:cNvCxnSpPr>
              <a:stCxn id="8" idx="3"/>
              <a:endCxn id="9" idx="3"/>
            </p:cNvCxnSpPr>
            <p:nvPr/>
          </p:nvCxnSpPr>
          <p:spPr>
            <a:xfrm>
              <a:off x="8004494" y="3809288"/>
              <a:ext cx="310831" cy="1010362"/>
            </a:xfrm>
            <a:prstGeom prst="curvedConnector3">
              <a:avLst>
                <a:gd name="adj1" fmla="val 216446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9" idx="1"/>
              <a:endCxn id="8" idx="1"/>
            </p:cNvCxnSpPr>
            <p:nvPr/>
          </p:nvCxnSpPr>
          <p:spPr>
            <a:xfrm rot="10800000" flipH="1">
              <a:off x="6372224" y="3809288"/>
              <a:ext cx="310831" cy="1010362"/>
            </a:xfrm>
            <a:prstGeom prst="curvedConnector3">
              <a:avLst>
                <a:gd name="adj1" fmla="val -122575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6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0" y="2609850"/>
            <a:ext cx="1143000" cy="8382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72260" y="3921562"/>
            <a:ext cx="771140" cy="557362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34010" y="4478924"/>
            <a:ext cx="1342640" cy="85507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C1F6-23F2-4CDC-8030-F59F709B0595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2322" y="1"/>
            <a:ext cx="9238794" cy="914399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Classical </a:t>
            </a:r>
            <a:r>
              <a:rPr lang="en-US" sz="3600" dirty="0"/>
              <a:t>C</a:t>
            </a:r>
            <a:r>
              <a:rPr lang="en-US" sz="3600" dirty="0" smtClean="0"/>
              <a:t>onjugate Gradient (CG)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17" idx="1"/>
          </p:cNvCxnSpPr>
          <p:nvPr/>
        </p:nvCxnSpPr>
        <p:spPr>
          <a:xfrm flipH="1">
            <a:off x="4343400" y="4200243"/>
            <a:ext cx="1022428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365828" y="3541658"/>
            <a:ext cx="3759122" cy="1304916"/>
            <a:chOff x="5365828" y="3541658"/>
            <a:chExt cx="3759122" cy="1304916"/>
          </a:xfrm>
        </p:grpSpPr>
        <p:sp>
          <p:nvSpPr>
            <p:cNvPr id="19" name="Rounded Rectangle 18"/>
            <p:cNvSpPr/>
            <p:nvPr/>
          </p:nvSpPr>
          <p:spPr>
            <a:xfrm>
              <a:off x="5365828" y="3541658"/>
              <a:ext cx="3759122" cy="13049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5828" y="3553912"/>
              <a:ext cx="375912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/>
                <a:t>SpMVs</a:t>
              </a:r>
              <a:r>
                <a:rPr lang="en-US" sz="2600" dirty="0" smtClean="0"/>
                <a:t> and dot products require communication in each iteration</a:t>
              </a:r>
              <a:endParaRPr lang="en-US" sz="2600" dirty="0"/>
            </a:p>
          </p:txBody>
        </p:sp>
      </p:grpSp>
      <p:cxnSp>
        <p:nvCxnSpPr>
          <p:cNvPr id="21" name="Straight Arrow Connector 20"/>
          <p:cNvCxnSpPr>
            <a:stCxn id="17" idx="1"/>
            <a:endCxn id="5" idx="3"/>
          </p:cNvCxnSpPr>
          <p:nvPr/>
        </p:nvCxnSpPr>
        <p:spPr>
          <a:xfrm flipH="1" flipV="1">
            <a:off x="3124200" y="3028950"/>
            <a:ext cx="2241628" cy="117129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3"/>
          </p:cNvCxnSpPr>
          <p:nvPr/>
        </p:nvCxnSpPr>
        <p:spPr>
          <a:xfrm flipH="1">
            <a:off x="3676650" y="4194116"/>
            <a:ext cx="1689178" cy="712346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159875"/>
                <a:ext cx="8188632" cy="5134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Given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approximation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1, …,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until convergence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  <a:p>
                <a:endParaRPr lang="en-US" sz="1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28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 for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59875"/>
                <a:ext cx="8188632" cy="5134932"/>
              </a:xfrm>
              <a:prstGeom prst="rect">
                <a:avLst/>
              </a:prstGeom>
              <a:blipFill rotWithShape="0">
                <a:blip r:embed="rId2"/>
                <a:stretch>
                  <a:fillRect l="-2681" t="-2135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032" y="2437312"/>
            <a:ext cx="8617936" cy="404051"/>
          </a:xfrm>
          <a:prstGeom prst="roundRect">
            <a:avLst/>
          </a:prstGeom>
          <a:solidFill>
            <a:srgbClr val="D1D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00427"/>
                <a:ext cx="9144000" cy="180281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CA-KSMs, based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-step formulations,  </a:t>
                </a:r>
                <a:r>
                  <a:rPr lang="en-US" sz="2000" b="1" dirty="0">
                    <a:solidFill>
                      <a:srgbClr val="41A5BD"/>
                    </a:solidFill>
                  </a:rPr>
                  <a:t>reduce communication by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>
                        <a:solidFill>
                          <a:srgbClr val="41A5B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41A5BD"/>
                  </a:solidFill>
                </a:endParaRPr>
              </a:p>
              <a:p>
                <a:pPr lvl="1"/>
                <a:r>
                  <a:rPr lang="en-US" sz="2000" dirty="0" smtClean="0"/>
                  <a:t>First instance: s-step CG by Van Rosendale (1983); for thorough overview see thesis of </a:t>
                </a:r>
                <a:r>
                  <a:rPr lang="en-US" sz="2000" dirty="0" err="1" smtClean="0"/>
                  <a:t>Hoemmen</a:t>
                </a:r>
                <a:r>
                  <a:rPr lang="en-US" sz="2000" dirty="0" smtClean="0"/>
                  <a:t> (2010)</a:t>
                </a:r>
              </a:p>
              <a:p>
                <a:r>
                  <a:rPr lang="en-US" sz="2000" dirty="0" smtClean="0"/>
                  <a:t>Main idea: Unroll iteration loop by a factor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.  By induction,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  for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  <a:p>
                <a:endParaRPr lang="en-US" sz="2000" dirty="0" smtClean="0"/>
              </a:p>
              <a:p>
                <a:pPr lvl="4"/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0427"/>
                <a:ext cx="9144000" cy="1802816"/>
              </a:xfrm>
              <a:blipFill rotWithShape="0">
                <a:blip r:embed="rId3"/>
                <a:stretch>
                  <a:fillRect l="-600" t="-1689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Communication-Avoiding KSMs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548" y="2983157"/>
                <a:ext cx="7411452" cy="3371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1</a:t>
                </a:r>
                <a:r>
                  <a:rPr lang="en-US" sz="2000" dirty="0"/>
                  <a:t>. Compute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upfront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000" dirty="0"/>
                  <a:t> is well partitioned, requires reading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/communicating vectors only once (via matrix powers </a:t>
                </a:r>
                <a:r>
                  <a:rPr lang="en-US" sz="2000" dirty="0" smtClean="0"/>
                  <a:t>kernel)</a:t>
                </a:r>
              </a:p>
              <a:p>
                <a:pPr marL="57150"/>
                <a:r>
                  <a:rPr lang="en-US" sz="2000" dirty="0" smtClean="0"/>
                  <a:t>2. </a:t>
                </a:r>
                <a:r>
                  <a:rPr lang="en-US" sz="2000" dirty="0" err="1" smtClean="0"/>
                  <a:t>Orthogonalize</a:t>
                </a:r>
                <a:r>
                  <a:rPr lang="en-US" sz="2000" dirty="0" smtClean="0"/>
                  <a:t>: Encode dot products  between basis vectors </a:t>
                </a:r>
              </a:p>
              <a:p>
                <a:pPr marL="514350" lvl="1"/>
                <a:r>
                  <a:rPr lang="en-US" sz="2000" dirty="0" smtClean="0"/>
                  <a:t>with Gram </a:t>
                </a:r>
                <a:r>
                  <a:rPr lang="en-US" sz="2000" dirty="0"/>
                  <a:t>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(or compute Tall-Skinny QR) 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Communication cost of one global </a:t>
                </a:r>
                <a:r>
                  <a:rPr lang="en-US" sz="2000" dirty="0" smtClean="0"/>
                  <a:t>reduction</a:t>
                </a:r>
              </a:p>
              <a:p>
                <a:pPr lvl="1"/>
                <a:endParaRPr lang="en-US" sz="1000" dirty="0"/>
              </a:p>
              <a:p>
                <a:pPr marL="57150" indent="0">
                  <a:buNone/>
                </a:pPr>
                <a:r>
                  <a:rPr lang="en-US" sz="2000" dirty="0"/>
                  <a:t>3. Perform s iterations of updates</a:t>
                </a:r>
              </a:p>
              <a:p>
                <a:pPr lvl="1"/>
                <a:r>
                  <a:rPr lang="en-US" sz="2000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, this requires </a:t>
                </a:r>
                <a:r>
                  <a:rPr lang="en-US" sz="2000" b="1" dirty="0">
                    <a:solidFill>
                      <a:srgbClr val="41A5BD"/>
                    </a:solidFill>
                  </a:rPr>
                  <a:t>no communication</a:t>
                </a:r>
              </a:p>
              <a:p>
                <a:pPr lvl="1"/>
                <a:r>
                  <a:rPr lang="en-US" sz="2000" dirty="0"/>
                  <a:t>Represent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-vectors by their coordinates in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     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    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2983157"/>
                <a:ext cx="7411452" cy="3371372"/>
              </a:xfrm>
              <a:prstGeom prst="rect">
                <a:avLst/>
              </a:prstGeom>
              <a:blipFill rotWithShape="0">
                <a:blip r:embed="rId4"/>
                <a:stretch>
                  <a:fillRect l="-82" t="-904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92506" y="2979719"/>
            <a:ext cx="7122694" cy="1911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2506" y="5005137"/>
            <a:ext cx="7122694" cy="14242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0" y="3396358"/>
            <a:ext cx="1876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1A5BD"/>
                </a:solidFill>
              </a:rPr>
              <a:t>Outer loop:</a:t>
            </a:r>
          </a:p>
          <a:p>
            <a:pPr algn="ctr"/>
            <a:r>
              <a:rPr lang="en-US" sz="2000" b="1" dirty="0" smtClean="0">
                <a:solidFill>
                  <a:srgbClr val="41A5BD"/>
                </a:solidFill>
              </a:rPr>
              <a:t>Communication step</a:t>
            </a:r>
            <a:endParaRPr lang="en-US" sz="2000" b="1" dirty="0">
              <a:solidFill>
                <a:srgbClr val="41A5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5094" y="5068510"/>
            <a:ext cx="1957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1A5BD"/>
                </a:solidFill>
              </a:rPr>
              <a:t>Inner loop:</a:t>
            </a:r>
          </a:p>
          <a:p>
            <a:pPr algn="ctr"/>
            <a:r>
              <a:rPr lang="en-US" sz="2000" b="1" dirty="0" smtClean="0">
                <a:solidFill>
                  <a:srgbClr val="41A5BD"/>
                </a:solidFill>
              </a:rPr>
              <a:t>Computation steps, no communication!</a:t>
            </a:r>
            <a:endParaRPr lang="en-US" sz="2000" b="1" dirty="0">
              <a:solidFill>
                <a:srgbClr val="41A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65766" y="1218744"/>
            <a:ext cx="1905000" cy="769442"/>
            <a:chOff x="7154500" y="1100736"/>
            <a:chExt cx="1905000" cy="769442"/>
          </a:xfrm>
        </p:grpSpPr>
        <p:sp>
          <p:nvSpPr>
            <p:cNvPr id="4" name="Rounded Rectangle 3"/>
            <p:cNvSpPr/>
            <p:nvPr/>
          </p:nvSpPr>
          <p:spPr>
            <a:xfrm>
              <a:off x="7226550" y="1100736"/>
              <a:ext cx="1760900" cy="769441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4500" y="1100737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v</a:t>
              </a:r>
              <a:r>
                <a:rPr lang="en-US" sz="2200" dirty="0" smtClean="0"/>
                <a:t>ia CA Matrix Powers Kernel</a:t>
              </a:r>
              <a:endParaRPr lang="en-US" sz="2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45466" y="2478863"/>
            <a:ext cx="2125300" cy="807541"/>
            <a:chOff x="6953250" y="2647949"/>
            <a:chExt cx="2125300" cy="807541"/>
          </a:xfrm>
        </p:grpSpPr>
        <p:sp>
          <p:nvSpPr>
            <p:cNvPr id="20" name="Rounded Rectangle 19"/>
            <p:cNvSpPr/>
            <p:nvPr/>
          </p:nvSpPr>
          <p:spPr>
            <a:xfrm>
              <a:off x="6991141" y="2647949"/>
              <a:ext cx="2049518" cy="807541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3250" y="2667000"/>
              <a:ext cx="2125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Global reduction to compute G</a:t>
              </a:r>
              <a:endParaRPr lang="en-US" sz="2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37283" y="6613525"/>
            <a:ext cx="2133600" cy="244475"/>
          </a:xfrm>
        </p:spPr>
        <p:txBody>
          <a:bodyPr/>
          <a:lstStyle/>
          <a:p>
            <a:fld id="{898EC1F6-23F2-4CDC-8030-F59F709B0595}" type="slidenum">
              <a:rPr lang="en-US" smtClean="0"/>
              <a:t>7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CA-Conjugate Gradient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95869" y="3688475"/>
            <a:ext cx="3067614" cy="1247342"/>
            <a:chOff x="5972836" y="3941699"/>
            <a:chExt cx="3067614" cy="1247342"/>
          </a:xfrm>
        </p:grpSpPr>
        <p:sp>
          <p:nvSpPr>
            <p:cNvPr id="22" name="Rounded Rectangle 21"/>
            <p:cNvSpPr/>
            <p:nvPr/>
          </p:nvSpPr>
          <p:spPr>
            <a:xfrm>
              <a:off x="5991886" y="3941699"/>
              <a:ext cx="2995564" cy="1247342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2836" y="4011372"/>
              <a:ext cx="3067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Local computations within inner loop require no communication!</a:t>
              </a:r>
              <a:endParaRPr lang="en-US" sz="2200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66550" y="1908277"/>
            <a:ext cx="1395650" cy="33962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00599" y="1908277"/>
            <a:ext cx="2190541" cy="33962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676398" y="2819400"/>
            <a:ext cx="3200401" cy="298549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13" idx="1"/>
          </p:cNvCxnSpPr>
          <p:nvPr/>
        </p:nvCxnSpPr>
        <p:spPr>
          <a:xfrm flipH="1">
            <a:off x="2359025" y="1603466"/>
            <a:ext cx="4806741" cy="35744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1"/>
            <a:endCxn id="25" idx="2"/>
          </p:cNvCxnSpPr>
          <p:nvPr/>
        </p:nvCxnSpPr>
        <p:spPr>
          <a:xfrm flipH="1" flipV="1">
            <a:off x="5895870" y="2247900"/>
            <a:ext cx="1049596" cy="634735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1"/>
            <a:endCxn id="26" idx="3"/>
          </p:cNvCxnSpPr>
          <p:nvPr/>
        </p:nvCxnSpPr>
        <p:spPr>
          <a:xfrm flipH="1">
            <a:off x="4876799" y="4312146"/>
            <a:ext cx="1019070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350" y="984073"/>
                <a:ext cx="8188632" cy="5597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Given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approximation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solving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1, …,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until convergence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sz="21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for</a:t>
                </a:r>
              </a:p>
              <a:p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 for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984073"/>
                <a:ext cx="8188632" cy="5597879"/>
              </a:xfrm>
              <a:prstGeom prst="rect">
                <a:avLst/>
              </a:prstGeom>
              <a:blipFill rotWithShape="0">
                <a:blip r:embed="rId3"/>
                <a:stretch>
                  <a:fillRect l="-1936" t="-1415" b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Behavior of CA-KSMs in Finite Precision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17431"/>
                <a:ext cx="9081584" cy="5496547"/>
              </a:xfrm>
            </p:spPr>
            <p:txBody>
              <a:bodyPr>
                <a:noAutofit/>
              </a:bodyPr>
              <a:lstStyle/>
              <a:p>
                <a:r>
                  <a:rPr lang="en-US" sz="2200" b="1" dirty="0" smtClean="0">
                    <a:solidFill>
                      <a:srgbClr val="41A5BD"/>
                    </a:solidFill>
                  </a:rPr>
                  <a:t>Runtime = (time per iteration) 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x</a:t>
                </a:r>
                <a:r>
                  <a:rPr lang="en-US" sz="2200" b="1" dirty="0" smtClean="0">
                    <a:solidFill>
                      <a:srgbClr val="41A5BD"/>
                    </a:solidFill>
                  </a:rPr>
                  <a:t> (number 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of </a:t>
                </a:r>
                <a:r>
                  <a:rPr lang="en-US" sz="2200" b="1" dirty="0" smtClean="0">
                    <a:solidFill>
                      <a:srgbClr val="41A5BD"/>
                    </a:solidFill>
                  </a:rPr>
                  <a:t>iterations until convergence)</a:t>
                </a:r>
              </a:p>
              <a:p>
                <a:r>
                  <a:rPr lang="en-US" sz="2200" dirty="0" smtClean="0"/>
                  <a:t>Communication-avoiding approach can reduce time per iteration by O(s)</a:t>
                </a:r>
              </a:p>
              <a:p>
                <a:r>
                  <a:rPr lang="en-US" sz="2200" dirty="0" smtClean="0"/>
                  <a:t>But how do convergence rates compare to classical methods?</a:t>
                </a:r>
              </a:p>
              <a:p>
                <a:r>
                  <a:rPr lang="en-US" sz="2200" dirty="0" smtClean="0"/>
                  <a:t>CA-KSMs are mathematically equivalent to classical KSMs, but can behave much differently in finite precision!</a:t>
                </a:r>
              </a:p>
              <a:p>
                <a:pPr lvl="1"/>
                <a:r>
                  <a:rPr lang="en-US" sz="2200" dirty="0" err="1" smtClean="0"/>
                  <a:t>Roundoff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errors have two discernable effects</a:t>
                </a:r>
                <a:r>
                  <a:rPr lang="en-US" sz="2200" dirty="0" smtClean="0"/>
                  <a:t>: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sz="2200" b="1" dirty="0" smtClean="0">
                    <a:solidFill>
                      <a:srgbClr val="41A5BD"/>
                    </a:solidFill>
                  </a:rPr>
                  <a:t>Delay 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of convergence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if # iterations increases more than time per iteration decreases due to CA techniques, </a:t>
                </a:r>
                <a:r>
                  <a:rPr lang="en-US" sz="2200" b="1" dirty="0">
                    <a:solidFill>
                      <a:srgbClr val="41A5BD"/>
                    </a:solidFill>
                  </a:rPr>
                  <a:t>no speedup </a:t>
                </a:r>
                <a:r>
                  <a:rPr lang="en-US" sz="2200" b="1" dirty="0" smtClean="0">
                    <a:solidFill>
                      <a:srgbClr val="41A5BD"/>
                    </a:solidFill>
                  </a:rPr>
                  <a:t>expected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sz="2200" b="1" dirty="0">
                    <a:solidFill>
                      <a:srgbClr val="41A5BD"/>
                    </a:solidFill>
                  </a:rPr>
                  <a:t>Decrease in attainable accuracy </a:t>
                </a:r>
                <a:r>
                  <a:rPr lang="en-US" sz="2200" dirty="0"/>
                  <a:t>due to deviation of the true residual,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and the updated residual,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some problems that KSM can solve can’t be solved with CA </a:t>
                </a:r>
                <a:r>
                  <a:rPr lang="en-US" sz="2200" dirty="0" smtClean="0"/>
                  <a:t>variant</a:t>
                </a:r>
                <a:endParaRPr lang="en-US" sz="2200" b="1" dirty="0" smtClean="0">
                  <a:solidFill>
                    <a:srgbClr val="41A5BD"/>
                  </a:solidFill>
                </a:endParaRPr>
              </a:p>
              <a:p>
                <a:pPr lvl="1"/>
                <a:r>
                  <a:rPr lang="en-US" sz="2200" dirty="0"/>
                  <a:t>Roundoff error bounds generally grow with increasing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200" dirty="0" smtClean="0"/>
              </a:p>
              <a:p>
                <a:pPr lvl="2"/>
                <a:r>
                  <a:rPr lang="en-US" sz="2200" dirty="0"/>
                  <a:t>O</a:t>
                </a:r>
                <a:r>
                  <a:rPr lang="en-US" sz="2200" dirty="0" smtClean="0"/>
                  <a:t>bstacles to the </a:t>
                </a:r>
                <a:r>
                  <a:rPr lang="en-US" sz="2200" dirty="0"/>
                  <a:t>practical use </a:t>
                </a:r>
                <a:r>
                  <a:rPr lang="en-US" sz="2200" dirty="0" smtClean="0"/>
                  <a:t>of </a:t>
                </a:r>
                <a:r>
                  <a:rPr lang="en-US" sz="2200" dirty="0"/>
                  <a:t>CA-KSMs</a:t>
                </a:r>
              </a:p>
              <a:p>
                <a:pPr marL="857250" lvl="2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17431"/>
                <a:ext cx="9081584" cy="5496547"/>
              </a:xfrm>
              <a:blipFill rotWithShape="0">
                <a:blip r:embed="rId3"/>
                <a:stretch>
                  <a:fillRect l="-806" t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84542"/>
            <a:ext cx="4572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"/>
            <a:ext cx="45720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5573"/>
            <a:ext cx="4572000" cy="33718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56977" y="33960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69241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4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7582631" y="36428"/>
            <a:ext cx="436728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6174" y="22508"/>
            <a:ext cx="233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076967" y="6464251"/>
            <a:ext cx="286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6279" y="3448487"/>
            <a:ext cx="548640" cy="283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21407" y="3434023"/>
            <a:ext cx="246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CA-CG Convergence, s = 16</a:t>
            </a: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2545079" y="826757"/>
            <a:ext cx="1897251" cy="1055083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Slower convergence due to roundoff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131271" y="711480"/>
            <a:ext cx="1897251" cy="838200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Loss of </a:t>
            </a:r>
            <a:r>
              <a:rPr lang="en-US" dirty="0">
                <a:solidFill>
                  <a:schemeClr val="tx1"/>
                </a:solidFill>
              </a:rPr>
              <a:t>accuracy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due to roundoff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689819" y="4506500"/>
            <a:ext cx="2361560" cy="1019265"/>
          </a:xfrm>
          <a:prstGeom prst="roundRect">
            <a:avLst/>
          </a:prstGeom>
          <a:solidFill>
            <a:srgbClr val="41A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 s = </a:t>
            </a:r>
            <a:r>
              <a:rPr lang="en-US" dirty="0" smtClean="0">
                <a:solidFill>
                  <a:schemeClr val="tx1"/>
                </a:solidFill>
              </a:rPr>
              <a:t>16, </a:t>
            </a:r>
            <a:r>
              <a:rPr lang="en-US" dirty="0">
                <a:solidFill>
                  <a:schemeClr val="tx1"/>
                </a:solidFill>
              </a:rPr>
              <a:t>monomial basis is rank deficient! Method breaks down!</a:t>
            </a:r>
          </a:p>
        </p:txBody>
      </p:sp>
      <p:cxnSp>
        <p:nvCxnSpPr>
          <p:cNvPr id="54" name="Straight Arrow Connector 53"/>
          <p:cNvCxnSpPr>
            <a:stCxn id="53" idx="0"/>
          </p:cNvCxnSpPr>
          <p:nvPr/>
        </p:nvCxnSpPr>
        <p:spPr>
          <a:xfrm flipH="1" flipV="1">
            <a:off x="7301552" y="3996282"/>
            <a:ext cx="569047" cy="510218"/>
          </a:xfrm>
          <a:prstGeom prst="straightConnector1">
            <a:avLst/>
          </a:prstGeom>
          <a:ln w="28575">
            <a:solidFill>
              <a:srgbClr val="41A5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11063" y="1549680"/>
            <a:ext cx="0" cy="533400"/>
          </a:xfrm>
          <a:prstGeom prst="straightConnector1">
            <a:avLst/>
          </a:prstGeom>
          <a:ln w="28575">
            <a:solidFill>
              <a:srgbClr val="41A5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11851" y="1397983"/>
            <a:ext cx="2272617" cy="627211"/>
          </a:xfrm>
          <a:prstGeom prst="straightConnector1">
            <a:avLst/>
          </a:prstGeom>
          <a:ln w="28575">
            <a:solidFill>
              <a:srgbClr val="41A5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24268" y="3590196"/>
            <a:ext cx="4058974" cy="1015663"/>
            <a:chOff x="224268" y="3590196"/>
            <a:chExt cx="4058974" cy="1015663"/>
          </a:xfrm>
        </p:grpSpPr>
        <p:sp>
          <p:nvSpPr>
            <p:cNvPr id="71" name="TextBox 70"/>
            <p:cNvSpPr txBox="1"/>
            <p:nvPr/>
          </p:nvSpPr>
          <p:spPr>
            <a:xfrm>
              <a:off x="938477" y="3590196"/>
              <a:ext cx="32198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/>
                <a:t>CG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CG updated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true</a:t>
              </a:r>
            </a:p>
            <a:p>
              <a:pPr>
                <a:lnSpc>
                  <a:spcPts val="1800"/>
                </a:lnSpc>
              </a:pPr>
              <a:r>
                <a:rPr lang="en-US" dirty="0" smtClean="0"/>
                <a:t>CA-CG (monomial) updated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7200" y="373190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7200" y="3964515"/>
              <a:ext cx="45721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200" y="418910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7200" y="4421715"/>
              <a:ext cx="457214" cy="0"/>
            </a:xfrm>
            <a:prstGeom prst="line">
              <a:avLst/>
            </a:prstGeom>
            <a:ln w="25400">
              <a:solidFill>
                <a:srgbClr val="1404E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24268" y="3590196"/>
              <a:ext cx="405897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Model Problem: 2D Poisson (5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stencil), </a:t>
                </a:r>
              </a:p>
              <a:p>
                <a:r>
                  <a:rPr lang="en-US" dirty="0" smtClean="0"/>
                  <a:t>n = 262K, </a:t>
                </a:r>
                <a:r>
                  <a:rPr lang="en-US" dirty="0" err="1" smtClean="0"/>
                  <a:t>nnz</a:t>
                </a:r>
                <a:r>
                  <a:rPr lang="en-US" dirty="0" smtClean="0"/>
                  <a:t> = 1.3M, </a:t>
                </a:r>
                <a:r>
                  <a:rPr lang="en-US" dirty="0" err="1" smtClean="0"/>
                  <a:t>cond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10^4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3" y="5711504"/>
                <a:ext cx="414977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3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Theme5">
  <a:themeElements>
    <a:clrScheme name="Custom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747E7"/>
      </a:accent1>
      <a:accent2>
        <a:srgbClr val="002D69"/>
      </a:accent2>
      <a:accent3>
        <a:srgbClr val="9C007F"/>
      </a:accent3>
      <a:accent4>
        <a:srgbClr val="68007F"/>
      </a:accent4>
      <a:accent5>
        <a:srgbClr val="1A1AC8"/>
      </a:accent5>
      <a:accent6>
        <a:srgbClr val="10093D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F5DA4329-92E4-40FD-876C-172BC63C0C5A}" vid="{CA8A2B13-A48D-47B7-A885-74A15FF37D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727</TotalTime>
  <Words>2344</Words>
  <Application>Microsoft Office PowerPoint</Application>
  <PresentationFormat>On-screen Show (4:3)</PresentationFormat>
  <Paragraphs>573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Courier</vt:lpstr>
      <vt:lpstr>Times</vt:lpstr>
      <vt:lpstr>Theme5</vt:lpstr>
      <vt:lpstr>PowerPoint Presentation</vt:lpstr>
      <vt:lpstr>What is Communication?</vt:lpstr>
      <vt:lpstr>Krylov Subspace Iterative Methods</vt:lpstr>
      <vt:lpstr>Communication Bottleneck in KSMs</vt:lpstr>
      <vt:lpstr>Example: Classical Conjugate Gradient (CG)</vt:lpstr>
      <vt:lpstr>Communication-Avoiding KSMs</vt:lpstr>
      <vt:lpstr>Example: CA-Conjugate Gradient</vt:lpstr>
      <vt:lpstr>Behavior of CA-KSMs in Finite Precision</vt:lpstr>
      <vt:lpstr>PowerPoint Presentation</vt:lpstr>
      <vt:lpstr>Improving Convergence Rate and Accuracy</vt:lpstr>
      <vt:lpstr>Choosing a Polynomial Basis</vt:lpstr>
      <vt:lpstr>Newton Basis</vt:lpstr>
      <vt:lpstr>Chebyshev Basis</vt:lpstr>
      <vt:lpstr>PowerPoint Presentation</vt:lpstr>
      <vt:lpstr>PowerPoint Presentation</vt:lpstr>
      <vt:lpstr>Explicit Orthogonalization</vt:lpstr>
      <vt:lpstr>Accuracy in Finite Precision</vt:lpstr>
      <vt:lpstr>Sources of Roundoff in CA-KSMs</vt:lpstr>
      <vt:lpstr>Bound on Maximum Attainable Accuracy</vt:lpstr>
      <vt:lpstr>Residual Replacement Strategy</vt:lpstr>
      <vt:lpstr>PowerPoint Presentation</vt:lpstr>
      <vt:lpstr>PowerPoint Presentation</vt:lpstr>
      <vt:lpstr>Ongoing Work: Using Extended Precision</vt:lpstr>
      <vt:lpstr>Summary and Open Problems</vt:lpstr>
      <vt:lpstr>Backup Slides</vt:lpstr>
      <vt:lpstr>Related Work: s-step methods</vt:lpstr>
      <vt:lpstr>Related Work: s-step methods</vt:lpstr>
      <vt:lpstr>Current Work: Convergence Analysis of Finite Precision CA-KSMs</vt:lpstr>
      <vt:lpstr>Current: Convergence Analysis of CA-BICG in Finite Precision</vt:lpstr>
      <vt:lpstr>Residual Replacement Strategy</vt:lpstr>
      <vt:lpstr>Residual Replacement Strategy</vt:lpstr>
      <vt:lpstr>Residual Replacement Algorithm</vt:lpstr>
      <vt:lpstr>PowerPoint Presentation</vt:lpstr>
      <vt:lpstr>Current: Multigrid Bottom-Solve Application</vt:lpstr>
      <vt:lpstr>Current: Multigrid Bottom-Solve Application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ecc2z</dc:creator>
  <cp:lastModifiedBy>ecc2z</cp:lastModifiedBy>
  <cp:revision>73</cp:revision>
  <dcterms:created xsi:type="dcterms:W3CDTF">2013-12-09T00:11:08Z</dcterms:created>
  <dcterms:modified xsi:type="dcterms:W3CDTF">2013-12-11T20:53:48Z</dcterms:modified>
</cp:coreProperties>
</file>