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0" r:id="rId5"/>
    <p:sldId id="259" r:id="rId6"/>
    <p:sldId id="261" r:id="rId7"/>
    <p:sldId id="265" r:id="rId8"/>
    <p:sldId id="264" r:id="rId9"/>
    <p:sldId id="266" r:id="rId10"/>
    <p:sldId id="268" r:id="rId11"/>
    <p:sldId id="275" r:id="rId12"/>
    <p:sldId id="267" r:id="rId13"/>
    <p:sldId id="260" r:id="rId14"/>
    <p:sldId id="262" r:id="rId15"/>
    <p:sldId id="274" r:id="rId16"/>
    <p:sldId id="263" r:id="rId17"/>
    <p:sldId id="271" r:id="rId18"/>
    <p:sldId id="273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7502-4405-46C6-87A5-B9BA6C427777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EC4A-DBCF-4DE1-8DBB-2F15135238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icdata.com/" TargetMode="External"/><Relationship Id="rId2" Type="http://schemas.openxmlformats.org/officeDocument/2006/relationships/hyperlink" Target="https://www.vedantu.com/commerce/debt-free-countri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fcr.cz/cs/rozpoctova-politika/rizeni-statniho-dluhu/statistiky/ciste-vydaje-na-obsluhu-statniho-dluhu" TargetMode="External"/><Relationship Id="rId4" Type="http://schemas.openxmlformats.org/officeDocument/2006/relationships/hyperlink" Target="https://www.mfcr.cz/cs/rozpoctova-politika/rizeni-statniho-dluhu/zakladni-informace/definice-a-meren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Státní dluh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Analýza investic 7.12.2023</a:t>
            </a:r>
          </a:p>
          <a:p>
            <a:r>
              <a:rPr lang="cs-CZ" dirty="0" smtClean="0"/>
              <a:t>Tomáš </a:t>
            </a:r>
            <a:r>
              <a:rPr lang="cs-CZ" dirty="0" err="1" smtClean="0"/>
              <a:t>Jurčo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konsolidace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Emise dluhopisů</a:t>
            </a:r>
          </a:p>
          <a:p>
            <a:r>
              <a:rPr lang="cs-CZ" dirty="0" smtClean="0"/>
              <a:t>Rozpočtové škrty</a:t>
            </a:r>
          </a:p>
          <a:p>
            <a:r>
              <a:rPr lang="cs-CZ" dirty="0" smtClean="0"/>
              <a:t>Snižování úrokových měr</a:t>
            </a:r>
          </a:p>
          <a:p>
            <a:r>
              <a:rPr lang="cs-CZ" dirty="0" smtClean="0"/>
              <a:t>Zvyšování daní </a:t>
            </a:r>
          </a:p>
          <a:p>
            <a:endParaRPr lang="cs-CZ" dirty="0" smtClean="0"/>
          </a:p>
          <a:p>
            <a:r>
              <a:rPr lang="cs-CZ" dirty="0" smtClean="0"/>
              <a:t>Platební neschopnost, odpuštění dluhu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makroekonomická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Vlády měnově suverénních zemí, </a:t>
            </a:r>
            <a:r>
              <a:rPr lang="cs-CZ" dirty="0" smtClean="0"/>
              <a:t>které utrácejí, zdaňují a půjčují si </a:t>
            </a:r>
            <a:r>
              <a:rPr lang="cs-CZ" dirty="0" smtClean="0"/>
              <a:t>ve měně</a:t>
            </a:r>
            <a:r>
              <a:rPr lang="cs-CZ" dirty="0" smtClean="0"/>
              <a:t>, kterou plně </a:t>
            </a:r>
            <a:r>
              <a:rPr lang="cs-CZ" dirty="0" smtClean="0"/>
              <a:t>kontrolují, nejsou omezeny příjmy</a:t>
            </a:r>
          </a:p>
          <a:p>
            <a:r>
              <a:rPr lang="cs-CZ" dirty="0" smtClean="0"/>
              <a:t>Tisk peněz dle potřeby</a:t>
            </a:r>
          </a:p>
          <a:p>
            <a:endParaRPr lang="cs-CZ" dirty="0" smtClean="0"/>
          </a:p>
          <a:p>
            <a:r>
              <a:rPr lang="cs-CZ" dirty="0" smtClean="0"/>
              <a:t>Př.: </a:t>
            </a:r>
            <a:r>
              <a:rPr lang="es-ES" dirty="0" smtClean="0"/>
              <a:t>USA, Velká Británie, Japonsko a Kanada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 státních </a:t>
            </a:r>
            <a:r>
              <a:rPr lang="cs-CZ" dirty="0" smtClean="0"/>
              <a:t>dluhů</a:t>
            </a:r>
            <a:endParaRPr lang="cs-CZ" dirty="0"/>
          </a:p>
        </p:txBody>
      </p:sp>
      <p:pic>
        <p:nvPicPr>
          <p:cNvPr id="10242" name="Picture 2" descr="CDN m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920000" cy="4287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ČR</a:t>
            </a:r>
            <a:endParaRPr lang="cs-CZ" dirty="0"/>
          </a:p>
        </p:txBody>
      </p:sp>
      <p:pic>
        <p:nvPicPr>
          <p:cNvPr id="11266" name="Picture 2" descr="Czech Republic Government Deb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71546"/>
            <a:ext cx="6000760" cy="2823887"/>
          </a:xfrm>
          <a:prstGeom prst="rect">
            <a:avLst/>
          </a:prstGeom>
          <a:noFill/>
        </p:spPr>
      </p:pic>
      <p:pic>
        <p:nvPicPr>
          <p:cNvPr id="11270" name="Picture 6" descr="Czech Republic Government Debt to GD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857628"/>
            <a:ext cx="6001200" cy="2824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</a:t>
            </a:r>
            <a:endParaRPr lang="cs-CZ" dirty="0"/>
          </a:p>
        </p:txBody>
      </p:sp>
      <p:pic>
        <p:nvPicPr>
          <p:cNvPr id="9223" name="Picture 7" descr="C:\Users\Tom\Downloads\svgtojpg\stáhno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620000" cy="3175000"/>
          </a:xfrm>
          <a:prstGeom prst="rect">
            <a:avLst/>
          </a:prstGeom>
          <a:noFill/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Aktuální hodnota – 33 trilionů USD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USA</a:t>
            </a:r>
            <a:endParaRPr lang="cs-CZ" dirty="0"/>
          </a:p>
        </p:txBody>
      </p:sp>
      <p:pic>
        <p:nvPicPr>
          <p:cNvPr id="19458" name="Picture 2" descr="Interactive Timeline: 150 Years of U.S. National Deb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14380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Řecko</a:t>
            </a:r>
            <a:endParaRPr lang="cs-CZ" dirty="0"/>
          </a:p>
        </p:txBody>
      </p:sp>
      <p:pic>
        <p:nvPicPr>
          <p:cNvPr id="8193" name="Picture 1" descr="C:\Users\Tom\Downloads\stáhnou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7620000" cy="317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Rekordmani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57242" y="235743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422912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Poměr dluhu k HDP v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Brunej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3,2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Afghánistán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7,8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Kuvajt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571472" y="4714884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422912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Země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Poměr dluhu k HDP v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Venezuela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Japonsko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Súdán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259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Nejnižší dluh k HDP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cs-CZ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dirty="0" smtClean="0"/>
              <a:t>Nejvyšší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Countries That Are Debt Free : Overview, Study, Concept and Example (vedantu.com)</a:t>
            </a:r>
            <a:endParaRPr lang="cs-CZ" dirty="0" smtClean="0"/>
          </a:p>
          <a:p>
            <a:r>
              <a:rPr lang="en-US" dirty="0" smtClean="0">
                <a:hlinkClick r:id="rId3"/>
              </a:rPr>
              <a:t>https://www.ceicdata.com/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Definice a měření | Ministerstvo financí ČR (</a:t>
            </a:r>
            <a:r>
              <a:rPr lang="cs-CZ" dirty="0" err="1" smtClean="0">
                <a:hlinkClick r:id="rId4"/>
              </a:rPr>
              <a:t>mfcr.cz</a:t>
            </a:r>
            <a:r>
              <a:rPr lang="cs-CZ" dirty="0" smtClean="0">
                <a:hlinkClick r:id="rId4"/>
              </a:rPr>
              <a:t>)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Čisté výdaje na obsluhu státního dluhu | Ministerstvo financí ČR (</a:t>
            </a:r>
            <a:r>
              <a:rPr lang="cs-CZ" dirty="0" err="1" smtClean="0">
                <a:hlinkClick r:id="rId5"/>
              </a:rPr>
              <a:t>mfcr.cz</a:t>
            </a:r>
            <a:r>
              <a:rPr lang="cs-CZ" dirty="0" smtClean="0">
                <a:hlinkClick r:id="rId5"/>
              </a:rPr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Teoretický úvod</a:t>
            </a:r>
          </a:p>
          <a:p>
            <a:pPr lvl="1"/>
            <a:r>
              <a:rPr lang="cs-CZ" dirty="0" smtClean="0"/>
              <a:t>Definice</a:t>
            </a:r>
          </a:p>
          <a:p>
            <a:pPr lvl="1"/>
            <a:r>
              <a:rPr lang="cs-CZ" dirty="0" smtClean="0"/>
              <a:t>Dělení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Příklady ze světa</a:t>
            </a:r>
          </a:p>
          <a:p>
            <a:pPr lvl="1"/>
            <a:r>
              <a:rPr lang="cs-CZ" dirty="0" smtClean="0"/>
              <a:t>ČR</a:t>
            </a:r>
          </a:p>
          <a:p>
            <a:pPr lvl="1"/>
            <a:r>
              <a:rPr lang="cs-CZ" dirty="0" smtClean="0"/>
              <a:t>USA</a:t>
            </a:r>
          </a:p>
          <a:p>
            <a:pPr lvl="1"/>
            <a:r>
              <a:rPr lang="cs-CZ" dirty="0" smtClean="0"/>
              <a:t>Řecko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Celkový objem vydaných dlužních úpisů (IOU), který dosud nebyl splacen</a:t>
            </a:r>
          </a:p>
          <a:p>
            <a:r>
              <a:rPr lang="cs-CZ" dirty="0" smtClean="0"/>
              <a:t>Velikost dluhu – kumulativní částka čistých výpůjček, které vláda </a:t>
            </a:r>
            <a:r>
              <a:rPr lang="cs-CZ" dirty="0" smtClean="0"/>
              <a:t>dosud uskutečnila</a:t>
            </a:r>
            <a:endParaRPr lang="cs-CZ" dirty="0" smtClean="0"/>
          </a:p>
          <a:p>
            <a:endParaRPr lang="cs-CZ" dirty="0" smtClean="0"/>
          </a:p>
          <a:p>
            <a:r>
              <a:rPr lang="pl-PL" dirty="0" smtClean="0"/>
              <a:t>§ 36 odst. 7 a 8 zákona č. 218/2000 Sb., o </a:t>
            </a:r>
            <a:r>
              <a:rPr lang="pl-PL" dirty="0" smtClean="0"/>
              <a:t>rozpočtových pravidlech</a:t>
            </a:r>
          </a:p>
          <a:p>
            <a:r>
              <a:rPr lang="pl-PL" dirty="0" smtClean="0"/>
              <a:t>Nezahrnuje dluhy </a:t>
            </a:r>
            <a:r>
              <a:rPr lang="cs-CZ" dirty="0" smtClean="0"/>
              <a:t>mimorozpočtových </a:t>
            </a:r>
            <a:r>
              <a:rPr lang="cs-CZ" dirty="0" smtClean="0"/>
              <a:t>fondů, </a:t>
            </a:r>
            <a:r>
              <a:rPr lang="cs-CZ" dirty="0" err="1" smtClean="0"/>
              <a:t>fondů</a:t>
            </a:r>
            <a:r>
              <a:rPr lang="cs-CZ" dirty="0" smtClean="0"/>
              <a:t> sociálního a zdravotního pojištění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Deficit </a:t>
            </a:r>
            <a:r>
              <a:rPr lang="cs-CZ" dirty="0" smtClean="0"/>
              <a:t>státního rozpočtu – rozdíl mezi příjmy a výdaji v daném časovém období</a:t>
            </a:r>
          </a:p>
          <a:p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Shock</a:t>
            </a:r>
            <a:r>
              <a:rPr lang="cs-CZ" dirty="0" smtClean="0"/>
              <a:t> </a:t>
            </a:r>
            <a:r>
              <a:rPr lang="cs-CZ" dirty="0" err="1" smtClean="0"/>
              <a:t>absorber</a:t>
            </a:r>
            <a:r>
              <a:rPr lang="cs-CZ" dirty="0" smtClean="0"/>
              <a:t>“ pro náhlé události, krize</a:t>
            </a:r>
          </a:p>
          <a:p>
            <a:pPr lvl="1"/>
            <a:r>
              <a:rPr lang="cs-CZ" dirty="0" smtClean="0"/>
              <a:t>války</a:t>
            </a:r>
          </a:p>
          <a:p>
            <a:pPr lvl="1"/>
            <a:r>
              <a:rPr lang="cs-CZ" dirty="0" smtClean="0"/>
              <a:t>Pandemie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dluhu dle místa vzniku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Domácí dluh</a:t>
            </a:r>
          </a:p>
          <a:p>
            <a:pPr lvl="1"/>
            <a:r>
              <a:rPr lang="cs-CZ" dirty="0" smtClean="0"/>
              <a:t>Státní pokladniční poukázky</a:t>
            </a:r>
          </a:p>
          <a:p>
            <a:pPr lvl="1"/>
            <a:r>
              <a:rPr lang="cs-CZ" dirty="0" smtClean="0"/>
              <a:t>Dluhopisy vydané na domácím trhu, státní směnky,…</a:t>
            </a:r>
          </a:p>
          <a:p>
            <a:pPr lvl="1"/>
            <a:r>
              <a:rPr lang="cs-CZ" dirty="0" smtClean="0"/>
              <a:t>Ve státní měně </a:t>
            </a:r>
          </a:p>
          <a:p>
            <a:endParaRPr lang="cs-CZ" dirty="0"/>
          </a:p>
          <a:p>
            <a:r>
              <a:rPr lang="cs-CZ" dirty="0" smtClean="0"/>
              <a:t>Zahraniční dluh</a:t>
            </a:r>
          </a:p>
          <a:p>
            <a:pPr lvl="1"/>
            <a:r>
              <a:rPr lang="cs-CZ" dirty="0" smtClean="0"/>
              <a:t>Dluhopisy vydané na zahraničních trzích</a:t>
            </a:r>
          </a:p>
          <a:p>
            <a:pPr lvl="1"/>
            <a:r>
              <a:rPr lang="cs-CZ" dirty="0" smtClean="0"/>
              <a:t>Úvěry od mezinárodních </a:t>
            </a:r>
            <a:r>
              <a:rPr lang="cs-CZ" dirty="0" smtClean="0"/>
              <a:t>institucí</a:t>
            </a:r>
          </a:p>
          <a:p>
            <a:pPr lvl="1"/>
            <a:r>
              <a:rPr lang="cs-CZ" dirty="0" smtClean="0"/>
              <a:t>Směnky k </a:t>
            </a:r>
            <a:r>
              <a:rPr lang="cs-CZ" dirty="0" smtClean="0"/>
              <a:t>úhradě členství v IBRD a EBRD</a:t>
            </a:r>
            <a:endParaRPr lang="cs-CZ" dirty="0" smtClean="0"/>
          </a:p>
          <a:p>
            <a:pPr lvl="1"/>
            <a:r>
              <a:rPr lang="cs-CZ" dirty="0" smtClean="0"/>
              <a:t>Denominován v cizích měnách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Členění dle obchodovatelnosti na trzích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Obchodovatelný dluh</a:t>
            </a:r>
          </a:p>
          <a:p>
            <a:pPr lvl="1"/>
            <a:r>
              <a:rPr lang="cs-CZ" dirty="0" smtClean="0"/>
              <a:t>Státní pokladniční poukázky</a:t>
            </a:r>
          </a:p>
          <a:p>
            <a:pPr lvl="1"/>
            <a:r>
              <a:rPr lang="cs-CZ" dirty="0" smtClean="0"/>
              <a:t>Střednědobé + dlouhodobé státní dluhopisy</a:t>
            </a:r>
          </a:p>
          <a:p>
            <a:pPr lvl="1"/>
            <a:endParaRPr lang="cs-CZ" dirty="0"/>
          </a:p>
          <a:p>
            <a:r>
              <a:rPr lang="cs-CZ" dirty="0" smtClean="0"/>
              <a:t>Neobchodovatelný dluh</a:t>
            </a:r>
          </a:p>
          <a:p>
            <a:pPr lvl="1"/>
            <a:r>
              <a:rPr lang="cs-CZ" dirty="0" smtClean="0"/>
              <a:t>Zápůjčky a úvěry od mezinárodních finančních </a:t>
            </a:r>
            <a:r>
              <a:rPr lang="cs-CZ" dirty="0" smtClean="0"/>
              <a:t>institucí</a:t>
            </a:r>
          </a:p>
          <a:p>
            <a:pPr lvl="1"/>
            <a:r>
              <a:rPr lang="cs-CZ" dirty="0" smtClean="0"/>
              <a:t>Spořicí </a:t>
            </a:r>
            <a:r>
              <a:rPr lang="cs-CZ" dirty="0" smtClean="0"/>
              <a:t>státní dluhopisy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Obsluha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výdaje, které </a:t>
            </a:r>
            <a:r>
              <a:rPr lang="cs-CZ" dirty="0" smtClean="0"/>
              <a:t>stát </a:t>
            </a:r>
            <a:r>
              <a:rPr lang="cs-CZ" dirty="0" smtClean="0"/>
              <a:t>musí vynaložit, aby </a:t>
            </a:r>
            <a:r>
              <a:rPr lang="cs-CZ" dirty="0" smtClean="0"/>
              <a:t>mohl </a:t>
            </a:r>
            <a:r>
              <a:rPr lang="cs-CZ" dirty="0" smtClean="0"/>
              <a:t>zaplatit úroky svým </a:t>
            </a:r>
            <a:r>
              <a:rPr lang="cs-CZ" dirty="0" smtClean="0"/>
              <a:t>věřitelům</a:t>
            </a:r>
          </a:p>
          <a:p>
            <a:endParaRPr lang="cs-CZ" dirty="0" smtClean="0"/>
          </a:p>
          <a:p>
            <a:r>
              <a:rPr lang="cs-CZ" dirty="0" smtClean="0"/>
              <a:t>státní dluhopisy, spořící státní dluhopisy, státní pokladniční </a:t>
            </a:r>
            <a:r>
              <a:rPr lang="cs-CZ" dirty="0" smtClean="0"/>
              <a:t>poukázky, …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ČR 2022 - </a:t>
            </a:r>
            <a:r>
              <a:rPr lang="cs-CZ" dirty="0" smtClean="0"/>
              <a:t>49,71 mld. Kč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Vysoký státní dluh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Nad 77 % poměru dluhu k HDP</a:t>
            </a:r>
          </a:p>
          <a:p>
            <a:endParaRPr lang="cs-CZ" dirty="0" smtClean="0"/>
          </a:p>
          <a:p>
            <a:r>
              <a:rPr lang="cs-CZ" dirty="0" smtClean="0"/>
              <a:t>Důsledky </a:t>
            </a:r>
          </a:p>
          <a:p>
            <a:pPr lvl="1"/>
            <a:r>
              <a:rPr lang="cs-CZ" dirty="0" smtClean="0"/>
              <a:t>růst úrokových měr</a:t>
            </a:r>
          </a:p>
          <a:p>
            <a:pPr lvl="1"/>
            <a:r>
              <a:rPr lang="cs-CZ" dirty="0" smtClean="0"/>
              <a:t>Zpomalení ekonomického růstu</a:t>
            </a:r>
          </a:p>
          <a:p>
            <a:pPr lvl="1"/>
            <a:r>
              <a:rPr lang="cs-CZ" dirty="0" smtClean="0"/>
              <a:t>Zvýšené náklady na obsluhu dluhu (kreditní přirážka)</a:t>
            </a:r>
          </a:p>
          <a:p>
            <a:r>
              <a:rPr lang="cs-CZ" dirty="0" smtClean="0"/>
              <a:t>Dluhové krize</a:t>
            </a:r>
          </a:p>
          <a:p>
            <a:pPr lvl="1"/>
            <a:r>
              <a:rPr lang="cs-CZ" dirty="0" smtClean="0"/>
              <a:t>Argentina (2001)</a:t>
            </a:r>
          </a:p>
          <a:p>
            <a:pPr lvl="1"/>
            <a:r>
              <a:rPr lang="cs-CZ" dirty="0" smtClean="0"/>
              <a:t>Řecko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Kreditní riziko</a:t>
            </a:r>
          </a:p>
          <a:p>
            <a:pPr lvl="1"/>
            <a:r>
              <a:rPr lang="cs-CZ" dirty="0" smtClean="0"/>
              <a:t>Rusko 1917 (revoluce)</a:t>
            </a:r>
          </a:p>
          <a:p>
            <a:pPr lvl="1"/>
            <a:r>
              <a:rPr lang="cs-CZ" dirty="0" smtClean="0"/>
              <a:t>Konfederace (Jih v občanské válce)</a:t>
            </a:r>
            <a:endParaRPr lang="cs-CZ" dirty="0" smtClean="0"/>
          </a:p>
          <a:p>
            <a:r>
              <a:rPr lang="cs-CZ" dirty="0" smtClean="0"/>
              <a:t>Inflace</a:t>
            </a:r>
          </a:p>
          <a:p>
            <a:pPr lvl="1"/>
            <a:r>
              <a:rPr lang="cs-CZ" dirty="0" smtClean="0"/>
              <a:t>Německo po WWI</a:t>
            </a:r>
          </a:p>
          <a:p>
            <a:r>
              <a:rPr lang="cs-CZ" dirty="0" smtClean="0"/>
              <a:t>Kurzové riziko </a:t>
            </a:r>
          </a:p>
          <a:p>
            <a:pPr lvl="1"/>
            <a:r>
              <a:rPr lang="cs-CZ" dirty="0" smtClean="0"/>
              <a:t>70 % dluhů rozvojových zemí v USD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419</Words>
  <Application>Microsoft Office PowerPoint</Application>
  <PresentationFormat>Předvádění na obrazovce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Státní dluh</vt:lpstr>
      <vt:lpstr>Co nás čeká?</vt:lpstr>
      <vt:lpstr>Definice</vt:lpstr>
      <vt:lpstr>Vznik</vt:lpstr>
      <vt:lpstr>Členění dluhu dle místa vzniku</vt:lpstr>
      <vt:lpstr>Členění dle obchodovatelnosti na trzích</vt:lpstr>
      <vt:lpstr>Obsluha dluhu</vt:lpstr>
      <vt:lpstr>Vysoký státní dluh</vt:lpstr>
      <vt:lpstr>Rizika</vt:lpstr>
      <vt:lpstr>Možnosti konsolidace</vt:lpstr>
      <vt:lpstr>Moderní makroekonomická teorie</vt:lpstr>
      <vt:lpstr>Realita státních dluhů</vt:lpstr>
      <vt:lpstr>ČR</vt:lpstr>
      <vt:lpstr>USA</vt:lpstr>
      <vt:lpstr>USA</vt:lpstr>
      <vt:lpstr>Řecko</vt:lpstr>
      <vt:lpstr>Rekordmani</vt:lpstr>
      <vt:lpstr>Děkuji za pozornost</vt:lpstr>
      <vt:lpstr>Zdroje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dluh</dc:title>
  <dc:creator>Tom</dc:creator>
  <cp:lastModifiedBy>Tom</cp:lastModifiedBy>
  <cp:revision>5</cp:revision>
  <dcterms:created xsi:type="dcterms:W3CDTF">2023-12-05T21:40:21Z</dcterms:created>
  <dcterms:modified xsi:type="dcterms:W3CDTF">2023-12-07T12:40:13Z</dcterms:modified>
</cp:coreProperties>
</file>