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89" r:id="rId3"/>
    <p:sldId id="327" r:id="rId4"/>
    <p:sldId id="313" r:id="rId5"/>
    <p:sldId id="322" r:id="rId6"/>
    <p:sldId id="325" r:id="rId7"/>
    <p:sldId id="321" r:id="rId8"/>
    <p:sldId id="317" r:id="rId9"/>
    <p:sldId id="320" r:id="rId10"/>
    <p:sldId id="319" r:id="rId11"/>
    <p:sldId id="326" r:id="rId12"/>
    <p:sldId id="316" r:id="rId13"/>
    <p:sldId id="309" r:id="rId14"/>
  </p:sldIdLst>
  <p:sldSz cx="9144000" cy="5143500" type="screen16x9"/>
  <p:notesSz cx="6858000" cy="9144000"/>
  <p:embeddedFontLst>
    <p:embeddedFont>
      <p:font typeface="Lucida Sans Unicode" pitchFamily="34" charset="0"/>
      <p:regular r:id="rId16"/>
    </p:embeddedFont>
    <p:embeddedFont>
      <p:font typeface="Wingdings 3" pitchFamily="18" charset="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Wingdings 2" pitchFamily="18" charset="2"/>
      <p:regular r:id="rId30"/>
    </p:embeddedFont>
    <p:embeddedFont>
      <p:font typeface="Satisfy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340F837-9811-408A-B63F-E3B26BF75A30}">
  <a:tblStyle styleId="{5340F837-9811-408A-B63F-E3B26BF75A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" name="Google Shape;11448;ga0af79d061_0_5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9" name="Google Shape;11449;ga0af79d061_0_5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3" name="Google Shape;13563;ga0d7111461_0_2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4" name="Google Shape;13564;ga0d7111461_0_2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"/>
          <p:cNvSpPr txBox="1">
            <a:spLocks noGrp="1"/>
          </p:cNvSpPr>
          <p:nvPr>
            <p:ph type="body" idx="1"/>
          </p:nvPr>
        </p:nvSpPr>
        <p:spPr>
          <a:xfrm>
            <a:off x="722375" y="1600200"/>
            <a:ext cx="3589200" cy="3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5"/>
          <p:cNvSpPr txBox="1">
            <a:spLocks noGrp="1"/>
          </p:cNvSpPr>
          <p:nvPr>
            <p:ph type="body" idx="2"/>
          </p:nvPr>
        </p:nvSpPr>
        <p:spPr>
          <a:xfrm>
            <a:off x="4832400" y="1600200"/>
            <a:ext cx="3589200" cy="3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5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5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4"/>
          <p:cNvSpPr txBox="1">
            <a:spLocks noGrp="1"/>
          </p:cNvSpPr>
          <p:nvPr>
            <p:ph type="title"/>
          </p:nvPr>
        </p:nvSpPr>
        <p:spPr>
          <a:xfrm>
            <a:off x="92700" y="1326406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9" name="Google Shape;979;p14"/>
          <p:cNvSpPr txBox="1">
            <a:spLocks noGrp="1"/>
          </p:cNvSpPr>
          <p:nvPr>
            <p:ph type="subTitle" idx="1"/>
          </p:nvPr>
        </p:nvSpPr>
        <p:spPr>
          <a:xfrm>
            <a:off x="1366800" y="3241694"/>
            <a:ext cx="3819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0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Výložka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12/21/2023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40"/>
          <p:cNvSpPr txBox="1">
            <a:spLocks noGrp="1"/>
          </p:cNvSpPr>
          <p:nvPr>
            <p:ph type="ctrTitle"/>
          </p:nvPr>
        </p:nvSpPr>
        <p:spPr>
          <a:xfrm>
            <a:off x="1259632" y="1275606"/>
            <a:ext cx="6454311" cy="1328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 dirty="0" smtClean="0"/>
              <a:t>FOREX</a:t>
            </a:r>
            <a:endParaRPr sz="6600" dirty="0"/>
          </a:p>
        </p:txBody>
      </p:sp>
      <p:sp>
        <p:nvSpPr>
          <p:cNvPr id="3448" name="Google Shape;3448;p40"/>
          <p:cNvSpPr txBox="1">
            <a:spLocks noGrp="1"/>
          </p:cNvSpPr>
          <p:nvPr>
            <p:ph type="subTitle" idx="1"/>
          </p:nvPr>
        </p:nvSpPr>
        <p:spPr>
          <a:xfrm>
            <a:off x="2699792" y="2715766"/>
            <a:ext cx="389854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 smtClean="0"/>
              <a:t>Alexander </a:t>
            </a:r>
            <a:r>
              <a:rPr lang="sk-SK" sz="3200" dirty="0" err="1" smtClean="0"/>
              <a:t>Mačejovský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Geography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539552" y="1347614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Many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markets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around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the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world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Prices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aligned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due</a:t>
            </a:r>
            <a:r>
              <a:rPr lang="sk-SK" dirty="0" smtClean="0">
                <a:latin typeface="+mn-lt"/>
              </a:rPr>
              <a:t> to </a:t>
            </a:r>
            <a:r>
              <a:rPr lang="sk-SK" dirty="0" err="1" smtClean="0">
                <a:latin typeface="+mn-lt"/>
              </a:rPr>
              <a:t>arbitrage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smtClean="0">
                <a:latin typeface="+mn-lt"/>
              </a:rPr>
              <a:t>NZ/</a:t>
            </a:r>
            <a:r>
              <a:rPr lang="sk-SK" dirty="0" err="1" smtClean="0">
                <a:latin typeface="+mn-lt"/>
              </a:rPr>
              <a:t>Aus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Asian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European</a:t>
            </a:r>
            <a:r>
              <a:rPr lang="sk-SK" dirty="0" smtClean="0">
                <a:latin typeface="+mn-lt"/>
              </a:rPr>
              <a:t> and </a:t>
            </a:r>
            <a:r>
              <a:rPr lang="sk-SK" dirty="0" err="1" smtClean="0">
                <a:latin typeface="+mn-lt"/>
              </a:rPr>
              <a:t>American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sessions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Largest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volume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traded</a:t>
            </a:r>
            <a:r>
              <a:rPr lang="sk-SK" dirty="0" smtClean="0">
                <a:latin typeface="+mn-lt"/>
              </a:rPr>
              <a:t> in </a:t>
            </a:r>
            <a:r>
              <a:rPr lang="sk-SK" dirty="0" err="1" smtClean="0">
                <a:latin typeface="+mn-lt"/>
              </a:rPr>
              <a:t>London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markets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Price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usually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quoted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London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market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price</a:t>
            </a:r>
            <a:endParaRPr dirty="0">
              <a:latin typeface="+mn-lt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300192" y="1419622"/>
          <a:ext cx="1731640" cy="1584176"/>
        </p:xfrm>
        <a:graphic>
          <a:graphicData uri="http://schemas.openxmlformats.org/drawingml/2006/table">
            <a:tbl>
              <a:tblPr/>
              <a:tblGrid>
                <a:gridCol w="865820"/>
                <a:gridCol w="865820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38.1%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19.4%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Singapore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9.4%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Hong-Kong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7.1%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Japan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latin typeface="+mj-lt"/>
              </a:rPr>
              <a:t>Instruments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323528" y="113159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Forex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swaps</a:t>
            </a:r>
            <a:r>
              <a:rPr lang="sk-SK" dirty="0" smtClean="0">
                <a:latin typeface="+mn-lt"/>
              </a:rPr>
              <a:t> – </a:t>
            </a:r>
            <a:r>
              <a:rPr lang="sk-SK" dirty="0" err="1" smtClean="0">
                <a:latin typeface="+mn-lt"/>
              </a:rPr>
              <a:t>exchange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now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reverse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the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same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later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smtClean="0">
                <a:latin typeface="+mn-lt"/>
              </a:rPr>
              <a:t>Spot </a:t>
            </a:r>
            <a:r>
              <a:rPr lang="sk-SK" dirty="0" err="1" smtClean="0">
                <a:latin typeface="+mn-lt"/>
              </a:rPr>
              <a:t>contracts</a:t>
            </a:r>
            <a:r>
              <a:rPr lang="sk-SK" dirty="0" smtClean="0">
                <a:latin typeface="+mn-lt"/>
              </a:rPr>
              <a:t> – </a:t>
            </a:r>
            <a:r>
              <a:rPr lang="sk-SK" dirty="0" err="1" smtClean="0">
                <a:latin typeface="+mn-lt"/>
              </a:rPr>
              <a:t>cash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currently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agreed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price</a:t>
            </a:r>
            <a:r>
              <a:rPr lang="sk-SK" dirty="0" smtClean="0">
                <a:latin typeface="+mn-lt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smtClean="0">
                <a:latin typeface="+mn-lt"/>
              </a:rPr>
              <a:t>	           2 or 1 </a:t>
            </a:r>
            <a:r>
              <a:rPr lang="sk-SK" dirty="0" err="1" smtClean="0">
                <a:latin typeface="+mn-lt"/>
              </a:rPr>
              <a:t>day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delivery</a:t>
            </a:r>
            <a:r>
              <a:rPr lang="sk-SK" dirty="0" smtClean="0">
                <a:latin typeface="+mn-lt"/>
              </a:rPr>
              <a:t> (</a:t>
            </a:r>
            <a:r>
              <a:rPr lang="sk-SK" dirty="0" err="1" smtClean="0">
                <a:latin typeface="+mn-lt"/>
              </a:rPr>
              <a:t>swaps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for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roll-overs</a:t>
            </a:r>
            <a:r>
              <a:rPr lang="sk-SK" dirty="0" smtClean="0">
                <a:latin typeface="+mn-lt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Forwards</a:t>
            </a:r>
            <a:r>
              <a:rPr lang="sk-SK" dirty="0" smtClean="0">
                <a:latin typeface="+mn-lt"/>
              </a:rPr>
              <a:t> – </a:t>
            </a:r>
            <a:r>
              <a:rPr lang="sk-SK" dirty="0" err="1" smtClean="0">
                <a:latin typeface="+mn-lt"/>
              </a:rPr>
              <a:t>generalization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of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the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above</a:t>
            </a:r>
            <a:r>
              <a:rPr lang="sk-SK" dirty="0" smtClean="0">
                <a:latin typeface="+mn-lt"/>
              </a:rPr>
              <a:t> to </a:t>
            </a:r>
            <a:r>
              <a:rPr lang="sk-SK" dirty="0" err="1" smtClean="0">
                <a:latin typeface="+mn-lt"/>
              </a:rPr>
              <a:t>an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agreed-upon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delivery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day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228184" y="771550"/>
          <a:ext cx="1872208" cy="2376263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</a:tblGrid>
              <a:tr h="26249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Instrument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  %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share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49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Spot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    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28.03  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49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FX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swaps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    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50.76     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591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Outright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 </a:t>
                      </a:r>
                    </a:p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forwards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    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15.50  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695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Options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&amp;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</a:p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other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</a:p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products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     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4.05  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591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Currency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</a:p>
                    <a:p>
                      <a:pPr algn="ctr" fontAlgn="ctr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swaps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     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1.65   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594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Forex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scandal</a:t>
            </a:r>
            <a:r>
              <a:rPr lang="sk-SK" dirty="0" smtClean="0">
                <a:latin typeface="+mj-lt"/>
              </a:rPr>
              <a:t> (2013)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323528" y="1059582"/>
            <a:ext cx="7843216" cy="3631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Collusion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of</a:t>
            </a:r>
            <a:r>
              <a:rPr lang="sk-SK" dirty="0" smtClean="0">
                <a:latin typeface="+mn-lt"/>
              </a:rPr>
              <a:t> major </a:t>
            </a:r>
            <a:r>
              <a:rPr lang="sk-SK" dirty="0" err="1" smtClean="0">
                <a:latin typeface="+mn-lt"/>
              </a:rPr>
              <a:t>banks</a:t>
            </a:r>
            <a:r>
              <a:rPr lang="sk-SK" dirty="0" smtClean="0">
                <a:latin typeface="+mn-lt"/>
              </a:rPr>
              <a:t> to </a:t>
            </a:r>
            <a:r>
              <a:rPr lang="sk-SK" dirty="0" err="1" smtClean="0">
                <a:latin typeface="+mn-lt"/>
              </a:rPr>
              <a:t>manipulate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Forex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prices</a:t>
            </a:r>
            <a:endParaRPr lang="sk-SK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endParaRPr lang="sk-SK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en-US" dirty="0" smtClean="0">
                <a:latin typeface="+mn-lt"/>
              </a:rPr>
              <a:t>JPMorgan, Barclays, HSBC, Citibank, UBS, Bank of America and others</a:t>
            </a:r>
          </a:p>
          <a:p>
            <a:pPr marL="0" indent="0">
              <a:spcAft>
                <a:spcPts val="1600"/>
              </a:spcAft>
            </a:pPr>
            <a:endParaRPr lang="sk-SK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sk-SK" dirty="0" err="1" smtClean="0">
                <a:latin typeface="+mn-lt"/>
              </a:rPr>
              <a:t>Investigation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based</a:t>
            </a:r>
            <a:r>
              <a:rPr lang="sk-SK" dirty="0" smtClean="0">
                <a:latin typeface="+mn-lt"/>
              </a:rPr>
              <a:t> on </a:t>
            </a:r>
            <a:r>
              <a:rPr lang="sk-SK" dirty="0" err="1" smtClean="0">
                <a:latin typeface="+mn-lt"/>
              </a:rPr>
              <a:t>chatrooms</a:t>
            </a:r>
            <a:r>
              <a:rPr lang="sk-SK" dirty="0" smtClean="0">
                <a:latin typeface="+mn-lt"/>
              </a:rPr>
              <a:t> (</a:t>
            </a:r>
            <a:r>
              <a:rPr lang="sk-SK" dirty="0" err="1" smtClean="0">
                <a:latin typeface="+mn-lt"/>
              </a:rPr>
              <a:t>with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names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such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as</a:t>
            </a:r>
            <a:r>
              <a:rPr lang="sk-SK" dirty="0" smtClean="0">
                <a:latin typeface="+mn-lt"/>
              </a:rPr>
              <a:t> </a:t>
            </a:r>
            <a:r>
              <a:rPr lang="en-US" dirty="0" smtClean="0"/>
              <a:t>"The Cartel", "The Bandits’ Club", </a:t>
            </a:r>
            <a:r>
              <a:rPr lang="en-US" dirty="0" smtClean="0">
                <a:latin typeface="+mn-lt"/>
              </a:rPr>
              <a:t>an</a:t>
            </a:r>
            <a:r>
              <a:rPr lang="sk-SK" dirty="0" smtClean="0">
                <a:latin typeface="+mn-lt"/>
              </a:rPr>
              <a:t>d</a:t>
            </a:r>
            <a:r>
              <a:rPr lang="en-US" dirty="0" smtClean="0"/>
              <a:t> "The Mafia"</a:t>
            </a:r>
            <a:r>
              <a:rPr lang="sk-SK" dirty="0" smtClean="0">
                <a:latin typeface="+mn-lt"/>
              </a:rPr>
              <a:t>) </a:t>
            </a:r>
            <a:r>
              <a:rPr lang="sk-SK" dirty="0" err="1" smtClean="0">
                <a:latin typeface="+mn-lt"/>
              </a:rPr>
              <a:t>conversations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between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traders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Allegedly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this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lasted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for</a:t>
            </a:r>
            <a:r>
              <a:rPr lang="sk-SK" dirty="0" smtClean="0">
                <a:latin typeface="+mn-lt"/>
              </a:rPr>
              <a:t> more </a:t>
            </a:r>
            <a:r>
              <a:rPr lang="sk-SK" dirty="0" err="1" smtClean="0">
                <a:latin typeface="+mn-lt"/>
              </a:rPr>
              <a:t>than</a:t>
            </a:r>
            <a:r>
              <a:rPr lang="sk-SK" dirty="0" smtClean="0">
                <a:latin typeface="+mn-lt"/>
              </a:rPr>
              <a:t> a </a:t>
            </a:r>
            <a:r>
              <a:rPr lang="sk-SK" dirty="0" err="1" smtClean="0">
                <a:latin typeface="+mn-lt"/>
              </a:rPr>
              <a:t>decade</a:t>
            </a:r>
            <a:endParaRPr lang="sk-SK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1" name="Google Shape;11451;p67"/>
          <p:cNvSpPr txBox="1">
            <a:spLocks noGrp="1"/>
          </p:cNvSpPr>
          <p:nvPr>
            <p:ph type="title"/>
          </p:nvPr>
        </p:nvSpPr>
        <p:spPr>
          <a:xfrm>
            <a:off x="1259632" y="1275606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</a:t>
            </a:r>
            <a:endParaRPr dirty="0"/>
          </a:p>
        </p:txBody>
      </p:sp>
      <p:sp>
        <p:nvSpPr>
          <p:cNvPr id="11453" name="Google Shape;11453;p67"/>
          <p:cNvSpPr/>
          <p:nvPr/>
        </p:nvSpPr>
        <p:spPr>
          <a:xfrm flipH="1">
            <a:off x="7490482" y="21423"/>
            <a:ext cx="46691" cy="46660"/>
          </a:xfrm>
          <a:custGeom>
            <a:avLst/>
            <a:gdLst/>
            <a:ahLst/>
            <a:cxnLst/>
            <a:rect l="l" t="t" r="r" b="b"/>
            <a:pathLst>
              <a:path w="1508" h="1507" extrusionOk="0">
                <a:moveTo>
                  <a:pt x="754" y="0"/>
                </a:moveTo>
                <a:cubicBezTo>
                  <a:pt x="366" y="0"/>
                  <a:pt x="1" y="274"/>
                  <a:pt x="1" y="753"/>
                </a:cubicBezTo>
                <a:cubicBezTo>
                  <a:pt x="1" y="1141"/>
                  <a:pt x="366" y="1507"/>
                  <a:pt x="754" y="1507"/>
                </a:cubicBezTo>
                <a:cubicBezTo>
                  <a:pt x="1234" y="1507"/>
                  <a:pt x="1507" y="1141"/>
                  <a:pt x="1507" y="753"/>
                </a:cubicBezTo>
                <a:cubicBezTo>
                  <a:pt x="1507" y="274"/>
                  <a:pt x="1234" y="0"/>
                  <a:pt x="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Basic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facts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539552" y="1275606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Trading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currency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pairs</a:t>
            </a: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The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largest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financial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market</a:t>
            </a:r>
            <a:r>
              <a:rPr lang="sk-SK" sz="1800" dirty="0" smtClean="0">
                <a:latin typeface="+mn-lt"/>
              </a:rPr>
              <a:t> in </a:t>
            </a:r>
            <a:r>
              <a:rPr lang="sk-SK" sz="1800" dirty="0" err="1" smtClean="0">
                <a:latin typeface="+mn-lt"/>
              </a:rPr>
              <a:t>terms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volume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the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world</a:t>
            </a:r>
            <a:r>
              <a:rPr lang="sk-SK" sz="1800" dirty="0" smtClean="0">
                <a:latin typeface="+mn-lt"/>
              </a:rPr>
              <a:t> by </a:t>
            </a:r>
            <a:r>
              <a:rPr lang="sk-SK" sz="1800" dirty="0" err="1" smtClean="0">
                <a:latin typeface="+mn-lt"/>
              </a:rPr>
              <a:t>far</a:t>
            </a:r>
            <a:endParaRPr lang="sk-SK" sz="1800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sz="1800" dirty="0" err="1" smtClean="0">
                <a:latin typeface="+mn-lt"/>
              </a:rPr>
              <a:t>Decentralized</a:t>
            </a:r>
            <a:r>
              <a:rPr lang="sk-SK" sz="1800" dirty="0" smtClean="0">
                <a:latin typeface="+mn-lt"/>
              </a:rPr>
              <a:t> (OTC) </a:t>
            </a:r>
            <a:r>
              <a:rPr lang="sk-SK" sz="1800" dirty="0" err="1" smtClean="0">
                <a:latin typeface="+mn-lt"/>
              </a:rPr>
              <a:t>through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licensed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dealers</a:t>
            </a:r>
            <a:endParaRPr lang="sk-SK" sz="1800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sz="1800" dirty="0" err="1" smtClean="0">
                <a:latin typeface="+mn-lt"/>
              </a:rPr>
              <a:t>Global</a:t>
            </a:r>
            <a:r>
              <a:rPr lang="sk-SK" sz="1800" dirty="0" smtClean="0">
                <a:latin typeface="+mn-lt"/>
              </a:rPr>
              <a:t>, </a:t>
            </a:r>
            <a:r>
              <a:rPr lang="sk-SK" sz="1800" dirty="0" err="1" smtClean="0">
                <a:latin typeface="+mn-lt"/>
              </a:rPr>
              <a:t>non-stop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outside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weekends</a:t>
            </a:r>
            <a:endParaRPr lang="sk-SK" sz="1800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sz="1800" dirty="0" err="1" smtClean="0">
                <a:latin typeface="+mn-lt"/>
              </a:rPr>
              <a:t>Formed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since</a:t>
            </a:r>
            <a:r>
              <a:rPr lang="sk-SK" sz="1800" dirty="0" smtClean="0">
                <a:latin typeface="+mn-lt"/>
              </a:rPr>
              <a:t> 1970s </a:t>
            </a:r>
            <a:r>
              <a:rPr lang="sk-SK" sz="1800" dirty="0" err="1" smtClean="0">
                <a:latin typeface="+mn-lt"/>
              </a:rPr>
              <a:t>after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Bretton-Woods</a:t>
            </a:r>
            <a:r>
              <a:rPr lang="sk-SK" sz="1800" dirty="0" smtClean="0">
                <a:latin typeface="+mn-lt"/>
              </a:rPr>
              <a:t> (</a:t>
            </a:r>
            <a:r>
              <a:rPr lang="sk-SK" sz="1800" dirty="0" err="1" smtClean="0">
                <a:latin typeface="+mn-lt"/>
              </a:rPr>
              <a:t>fixed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exchange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rates</a:t>
            </a:r>
            <a:r>
              <a:rPr lang="sk-SK" sz="1800" dirty="0" smtClean="0">
                <a:latin typeface="+mn-lt"/>
              </a:rPr>
              <a:t>) </a:t>
            </a:r>
            <a:r>
              <a:rPr lang="sk-SK" sz="1800" dirty="0" err="1" smtClean="0">
                <a:latin typeface="+mn-lt"/>
              </a:rPr>
              <a:t>collapse</a:t>
            </a:r>
            <a:endParaRPr lang="sk-SK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Motivations</a:t>
            </a:r>
            <a:r>
              <a:rPr lang="sk-SK" dirty="0" smtClean="0">
                <a:latin typeface="+mj-lt"/>
              </a:rPr>
              <a:t> and </a:t>
            </a:r>
            <a:r>
              <a:rPr lang="sk-SK" dirty="0" err="1" smtClean="0">
                <a:latin typeface="+mj-lt"/>
              </a:rPr>
              <a:t>significance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323528" y="987574"/>
            <a:ext cx="7704856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Foreign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trade</a:t>
            </a: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Hedging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against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exchange</a:t>
            </a:r>
            <a:r>
              <a:rPr lang="sk-SK" sz="1800" dirty="0" smtClean="0">
                <a:latin typeface="+mn-lt"/>
              </a:rPr>
              <a:t> rate </a:t>
            </a:r>
            <a:r>
              <a:rPr lang="sk-SK" sz="1800" dirty="0" err="1" smtClean="0">
                <a:latin typeface="+mn-lt"/>
              </a:rPr>
              <a:t>changes</a:t>
            </a: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Speculation</a:t>
            </a:r>
            <a:r>
              <a:rPr lang="sk-SK" sz="1800" dirty="0" smtClean="0">
                <a:latin typeface="+mn-lt"/>
              </a:rPr>
              <a:t>, </a:t>
            </a:r>
            <a:r>
              <a:rPr lang="sk-SK" sz="1800" dirty="0" err="1" smtClean="0">
                <a:latin typeface="+mn-lt"/>
              </a:rPr>
              <a:t>carry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trade</a:t>
            </a: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endParaRPr lang="sk-SK" sz="1800" dirty="0" smtClean="0">
              <a:latin typeface="+mn-lt"/>
            </a:endParaRPr>
          </a:p>
          <a:p>
            <a:pPr marL="0" lvl="0" indent="0">
              <a:spcAft>
                <a:spcPts val="1600"/>
              </a:spcAft>
            </a:pPr>
            <a:r>
              <a:rPr lang="sk-SK" sz="1800" dirty="0" err="1" smtClean="0">
                <a:latin typeface="+mn-lt"/>
              </a:rPr>
              <a:t>Impact</a:t>
            </a:r>
            <a:r>
              <a:rPr lang="sk-SK" sz="1800" dirty="0" smtClean="0">
                <a:latin typeface="+mn-lt"/>
              </a:rPr>
              <a:t> on export/import </a:t>
            </a:r>
            <a:r>
              <a:rPr lang="sk-SK" sz="1800" dirty="0" err="1" smtClean="0">
                <a:latin typeface="+mn-lt"/>
              </a:rPr>
              <a:t>costs</a:t>
            </a:r>
            <a:r>
              <a:rPr lang="sk-SK" sz="1800" dirty="0" smtClean="0">
                <a:latin typeface="+mn-lt"/>
              </a:rPr>
              <a:t> -&gt; </a:t>
            </a:r>
            <a:r>
              <a:rPr lang="sk-SK" sz="1800" dirty="0" err="1" smtClean="0">
                <a:latin typeface="+mn-lt"/>
              </a:rPr>
              <a:t>trade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balances</a:t>
            </a:r>
            <a:r>
              <a:rPr lang="sk-SK" sz="1800" dirty="0" smtClean="0">
                <a:latin typeface="+mn-lt"/>
              </a:rPr>
              <a:t> -&gt; GDP</a:t>
            </a:r>
          </a:p>
          <a:p>
            <a:pPr marL="0" indent="0">
              <a:spcAft>
                <a:spcPts val="1600"/>
              </a:spcAft>
            </a:pPr>
            <a:endParaRPr lang="sk-SK" sz="1800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endParaRPr lang="sk-SK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Size</a:t>
            </a:r>
            <a:r>
              <a:rPr lang="sk-SK" dirty="0" smtClean="0">
                <a:latin typeface="+mj-lt"/>
              </a:rPr>
              <a:t> in </a:t>
            </a:r>
            <a:r>
              <a:rPr lang="sk-SK" dirty="0" err="1" smtClean="0">
                <a:latin typeface="+mj-lt"/>
              </a:rPr>
              <a:t>turnover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volume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Average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daily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turnovers</a:t>
            </a:r>
            <a:r>
              <a:rPr lang="sk-SK" dirty="0" smtClean="0">
                <a:latin typeface="+mn-lt"/>
              </a:rPr>
              <a:t> in </a:t>
            </a:r>
            <a:r>
              <a:rPr lang="sk-SK" dirty="0" err="1" smtClean="0">
                <a:latin typeface="+mn-lt"/>
              </a:rPr>
              <a:t>trillions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of</a:t>
            </a:r>
            <a:r>
              <a:rPr lang="sk-SK" dirty="0" smtClean="0">
                <a:latin typeface="+mn-lt"/>
              </a:rPr>
              <a:t> USD</a:t>
            </a:r>
            <a:endParaRPr dirty="0">
              <a:latin typeface="+mn-lt"/>
            </a:endParaRPr>
          </a:p>
        </p:txBody>
      </p:sp>
      <p:pic>
        <p:nvPicPr>
          <p:cNvPr id="5" name="Obrázok 4" descr="tr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563638"/>
            <a:ext cx="4583813" cy="2755164"/>
          </a:xfrm>
          <a:prstGeom prst="rect">
            <a:avLst/>
          </a:prstGeom>
          <a:gradFill>
            <a:gsLst>
              <a:gs pos="0">
                <a:srgbClr val="1F9388">
                  <a:tint val="66000"/>
                  <a:satMod val="160000"/>
                </a:srgbClr>
              </a:gs>
              <a:gs pos="50000">
                <a:srgbClr val="1F9388">
                  <a:tint val="44500"/>
                  <a:satMod val="160000"/>
                </a:srgbClr>
              </a:gs>
              <a:gs pos="100000">
                <a:srgbClr val="1F9388">
                  <a:tint val="23500"/>
                  <a:satMod val="160000"/>
                </a:srgbClr>
              </a:gs>
            </a:gsLst>
            <a:lin ang="5400000" scaled="0"/>
          </a:gradFill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899592" y="1635646"/>
          <a:ext cx="2304256" cy="2664296"/>
        </p:xfrm>
        <a:graphic>
          <a:graphicData uri="http://schemas.openxmlformats.org/drawingml/2006/table">
            <a:tbl>
              <a:tblPr/>
              <a:tblGrid>
                <a:gridCol w="1152128"/>
                <a:gridCol w="1152128"/>
              </a:tblGrid>
              <a:tr h="42784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FOREX </a:t>
                      </a:r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Stock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Exchanges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sk-SK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</a:t>
                      </a:r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k-SK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USD)</a:t>
                      </a:r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524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FOREX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3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Top</a:t>
                      </a:r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</a:t>
                      </a:r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Stock</a:t>
                      </a:r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Exch</a:t>
                      </a:r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43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NYSE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143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sk-SK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Nasdaq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latin typeface="+mj-lt"/>
              </a:rPr>
              <a:t>Most </a:t>
            </a:r>
            <a:r>
              <a:rPr lang="sk-SK" dirty="0" err="1" smtClean="0">
                <a:latin typeface="+mj-lt"/>
              </a:rPr>
              <a:t>traded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currencies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5" name="Obrázok 4" descr="curr_sh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91630"/>
            <a:ext cx="5725855" cy="3215972"/>
          </a:xfrm>
          <a:prstGeom prst="rect">
            <a:avLst/>
          </a:prstGeom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79512" y="1635646"/>
          <a:ext cx="2376264" cy="2592288"/>
        </p:xfrm>
        <a:graphic>
          <a:graphicData uri="http://schemas.openxmlformats.org/drawingml/2006/table">
            <a:tbl>
              <a:tblPr/>
              <a:tblGrid>
                <a:gridCol w="1188132"/>
                <a:gridCol w="1188132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Currency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%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share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(2022)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88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31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JPY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17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GBP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13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RMB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7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44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200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latin typeface="+mj-lt"/>
              </a:rPr>
              <a:t>Main </a:t>
            </a:r>
            <a:r>
              <a:rPr lang="sk-SK" dirty="0" err="1" smtClean="0">
                <a:latin typeface="+mj-lt"/>
              </a:rPr>
              <a:t>participants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sk-SK" dirty="0" err="1" smtClean="0">
                <a:latin typeface="+mn-lt"/>
              </a:rPr>
              <a:t>Commercial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Banks</a:t>
            </a:r>
            <a:endParaRPr lang="sk-SK" dirty="0" smtClean="0">
              <a:latin typeface="+mn-lt"/>
            </a:endParaRPr>
          </a:p>
          <a:p>
            <a:pPr marL="0" indent="0">
              <a:spcAft>
                <a:spcPts val="1600"/>
              </a:spcAft>
            </a:pPr>
            <a:r>
              <a:rPr lang="sk-SK" dirty="0" err="1" smtClean="0">
                <a:latin typeface="+mn-lt"/>
              </a:rPr>
              <a:t>Central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Banks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Governments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Other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financial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institutions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Private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companies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Individuals</a:t>
            </a:r>
            <a:endParaRPr dirty="0">
              <a:latin typeface="+mn-lt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5508104" y="555526"/>
          <a:ext cx="2684883" cy="4093813"/>
        </p:xfrm>
        <a:graphic>
          <a:graphicData uri="http://schemas.openxmlformats.org/drawingml/2006/table">
            <a:tbl>
              <a:tblPr/>
              <a:tblGrid>
                <a:gridCol w="524644"/>
                <a:gridCol w="1265278"/>
                <a:gridCol w="894961"/>
              </a:tblGrid>
              <a:tr h="3831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Rank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Market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share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(2020)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5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JP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Morgan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10.78%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5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UBS (CH)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8.13%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26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XTX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Markets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(GB)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26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Deutsche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Bank (DE)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5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Citi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5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HSBC (GB)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1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Jump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Trading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5.23%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1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Goldman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Sachs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4.62%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State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latin typeface="Segoe UI"/>
                        </a:rPr>
                        <a:t>Street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 </a:t>
                      </a:r>
                      <a:r>
                        <a:rPr lang="sk-SK" sz="1000" b="0" i="0" u="none" strike="noStrike" dirty="0" err="1" smtClean="0">
                          <a:solidFill>
                            <a:srgbClr val="000000"/>
                          </a:solidFill>
                          <a:latin typeface="Segoe UI"/>
                        </a:rPr>
                        <a:t>Corporation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4.61%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33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latin typeface="Segoe U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Bank of America Merrill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Lynch</a:t>
                      </a:r>
                      <a:r>
                        <a:rPr lang="sk-SK" sz="1000" b="0" i="0" u="none" strike="noStrike" dirty="0" smtClean="0">
                          <a:solidFill>
                            <a:srgbClr val="000000"/>
                          </a:solidFill>
                          <a:latin typeface="Segoe UI"/>
                        </a:rPr>
                        <a:t> (US)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latin typeface="Segoe UI"/>
                        </a:rPr>
                        <a:t>4.50%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How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it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works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55776" y="1347614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smtClean="0"/>
              <a:t>Broker</a:t>
            </a:r>
          </a:p>
          <a:p>
            <a:pPr algn="ctr"/>
            <a:endParaRPr lang="en-GB" dirty="0"/>
          </a:p>
        </p:txBody>
      </p:sp>
      <p:sp>
        <p:nvSpPr>
          <p:cNvPr id="5" name="BlokTextu 4"/>
          <p:cNvSpPr txBox="1"/>
          <p:nvPr/>
        </p:nvSpPr>
        <p:spPr>
          <a:xfrm>
            <a:off x="2555776" y="2499742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smtClean="0"/>
              <a:t>Broker</a:t>
            </a:r>
          </a:p>
          <a:p>
            <a:pPr algn="ctr"/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2067694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err="1" smtClean="0"/>
              <a:t>Trader</a:t>
            </a:r>
            <a:endParaRPr lang="sk-SK" dirty="0" smtClean="0"/>
          </a:p>
          <a:p>
            <a:pPr algn="ctr"/>
            <a:endParaRPr lang="en-GB" dirty="0"/>
          </a:p>
        </p:txBody>
      </p:sp>
      <p:cxnSp>
        <p:nvCxnSpPr>
          <p:cNvPr id="8" name="Rovná spojovacia šípka 7"/>
          <p:cNvCxnSpPr>
            <a:stCxn id="13" idx="3"/>
            <a:endCxn id="19" idx="1"/>
          </p:cNvCxnSpPr>
          <p:nvPr/>
        </p:nvCxnSpPr>
        <p:spPr>
          <a:xfrm flipV="1">
            <a:off x="3491880" y="3661162"/>
            <a:ext cx="108012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555776" y="3651870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smtClean="0"/>
              <a:t>Broker</a:t>
            </a:r>
          </a:p>
          <a:p>
            <a:pPr algn="ctr"/>
            <a:endParaRPr lang="en-GB" dirty="0"/>
          </a:p>
        </p:txBody>
      </p:sp>
      <p:sp>
        <p:nvSpPr>
          <p:cNvPr id="14" name="BlokTextu 13"/>
          <p:cNvSpPr txBox="1"/>
          <p:nvPr/>
        </p:nvSpPr>
        <p:spPr>
          <a:xfrm>
            <a:off x="1691680" y="77155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sk-SK" sz="1600" dirty="0" err="1" smtClean="0">
                <a:solidFill>
                  <a:schemeClr val="accent3">
                    <a:lumMod val="75000"/>
                  </a:schemeClr>
                </a:solidFill>
              </a:rPr>
              <a:t>Interbank</a:t>
            </a:r>
            <a:r>
              <a:rPr lang="sk-SK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accent3">
                    <a:lumMod val="75000"/>
                  </a:schemeClr>
                </a:solidFill>
              </a:rPr>
              <a:t>market</a:t>
            </a:r>
            <a:endParaRPr lang="sk-SK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0" y="1419622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sk-SK" sz="1600" dirty="0" err="1" smtClean="0">
                <a:solidFill>
                  <a:schemeClr val="accent3">
                    <a:lumMod val="75000"/>
                  </a:schemeClr>
                </a:solidFill>
              </a:rPr>
              <a:t>sellers</a:t>
            </a:r>
            <a:endParaRPr lang="sk-SK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707904" y="134761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sk-SK" sz="1600" dirty="0" err="1" smtClean="0">
                <a:solidFill>
                  <a:schemeClr val="accent3">
                    <a:lumMod val="75000"/>
                  </a:schemeClr>
                </a:solidFill>
              </a:rPr>
              <a:t>buyers</a:t>
            </a:r>
            <a:endParaRPr lang="sk-SK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67544" y="3291830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err="1" smtClean="0"/>
              <a:t>Trader</a:t>
            </a:r>
            <a:endParaRPr lang="sk-SK" dirty="0" smtClean="0"/>
          </a:p>
          <a:p>
            <a:pPr algn="ctr"/>
            <a:endParaRPr lang="en-GB" dirty="0"/>
          </a:p>
        </p:txBody>
      </p:sp>
      <p:sp>
        <p:nvSpPr>
          <p:cNvPr id="18" name="BlokTextu 17"/>
          <p:cNvSpPr txBox="1"/>
          <p:nvPr/>
        </p:nvSpPr>
        <p:spPr>
          <a:xfrm>
            <a:off x="4572000" y="1995686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err="1" smtClean="0"/>
              <a:t>Trader</a:t>
            </a:r>
            <a:endParaRPr lang="sk-SK" dirty="0" smtClean="0"/>
          </a:p>
          <a:p>
            <a:pPr algn="ctr"/>
            <a:endParaRPr lang="en-GB" dirty="0"/>
          </a:p>
        </p:txBody>
      </p:sp>
      <p:sp>
        <p:nvSpPr>
          <p:cNvPr id="19" name="BlokTextu 18"/>
          <p:cNvSpPr txBox="1"/>
          <p:nvPr/>
        </p:nvSpPr>
        <p:spPr>
          <a:xfrm>
            <a:off x="4572000" y="3291830"/>
            <a:ext cx="936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dirty="0" smtClean="0"/>
          </a:p>
          <a:p>
            <a:pPr algn="ctr"/>
            <a:r>
              <a:rPr lang="sk-SK" dirty="0" err="1" smtClean="0"/>
              <a:t>Trader</a:t>
            </a:r>
            <a:endParaRPr lang="sk-SK" dirty="0" smtClean="0"/>
          </a:p>
          <a:p>
            <a:pPr algn="ctr"/>
            <a:endParaRPr lang="en-GB" dirty="0"/>
          </a:p>
        </p:txBody>
      </p:sp>
      <p:cxnSp>
        <p:nvCxnSpPr>
          <p:cNvPr id="21" name="Rovná spojovacia šípka 20"/>
          <p:cNvCxnSpPr>
            <a:stCxn id="17" idx="3"/>
            <a:endCxn id="13" idx="1"/>
          </p:cNvCxnSpPr>
          <p:nvPr/>
        </p:nvCxnSpPr>
        <p:spPr>
          <a:xfrm>
            <a:off x="1403648" y="3661162"/>
            <a:ext cx="1152128" cy="3600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>
            <a:stCxn id="6" idx="3"/>
            <a:endCxn id="4" idx="1"/>
          </p:cNvCxnSpPr>
          <p:nvPr/>
        </p:nvCxnSpPr>
        <p:spPr>
          <a:xfrm flipV="1">
            <a:off x="1403648" y="1716946"/>
            <a:ext cx="115212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stCxn id="17" idx="3"/>
            <a:endCxn id="5" idx="1"/>
          </p:cNvCxnSpPr>
          <p:nvPr/>
        </p:nvCxnSpPr>
        <p:spPr>
          <a:xfrm flipV="1">
            <a:off x="1403648" y="2869074"/>
            <a:ext cx="1152128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>
            <a:stCxn id="5" idx="0"/>
            <a:endCxn id="4" idx="2"/>
          </p:cNvCxnSpPr>
          <p:nvPr/>
        </p:nvCxnSpPr>
        <p:spPr>
          <a:xfrm flipV="1">
            <a:off x="3023828" y="2086278"/>
            <a:ext cx="0" cy="4134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>
            <a:stCxn id="4" idx="3"/>
            <a:endCxn id="18" idx="1"/>
          </p:cNvCxnSpPr>
          <p:nvPr/>
        </p:nvCxnSpPr>
        <p:spPr>
          <a:xfrm>
            <a:off x="3491880" y="1716946"/>
            <a:ext cx="108012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Tvar 44"/>
          <p:cNvCxnSpPr/>
          <p:nvPr/>
        </p:nvCxnSpPr>
        <p:spPr>
          <a:xfrm rot="5400000" flipH="1" flipV="1">
            <a:off x="2753798" y="3309832"/>
            <a:ext cx="432048" cy="252028"/>
          </a:xfrm>
          <a:prstGeom prst="curvedConnector3">
            <a:avLst>
              <a:gd name="adj1" fmla="val 37837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44"/>
          <p:cNvCxnSpPr/>
          <p:nvPr/>
        </p:nvCxnSpPr>
        <p:spPr>
          <a:xfrm rot="16200000" flipH="1">
            <a:off x="2835098" y="3300540"/>
            <a:ext cx="413464" cy="252028"/>
          </a:xfrm>
          <a:prstGeom prst="curvedConnector3">
            <a:avLst>
              <a:gd name="adj1" fmla="val 34748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ázok 59" descr="interdeal_sh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131590"/>
            <a:ext cx="299085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How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it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works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723900" y="1028700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Communication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between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dealers</a:t>
            </a:r>
            <a:r>
              <a:rPr lang="sk-SK" dirty="0" smtClean="0">
                <a:latin typeface="+mn-lt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Directly</a:t>
            </a:r>
            <a:r>
              <a:rPr lang="sk-SK" dirty="0" smtClean="0">
                <a:latin typeface="+mn-lt"/>
              </a:rPr>
              <a:t> (</a:t>
            </a:r>
            <a:r>
              <a:rPr lang="sk-SK" dirty="0" err="1" smtClean="0">
                <a:latin typeface="+mn-lt"/>
              </a:rPr>
              <a:t>phone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electronically</a:t>
            </a:r>
            <a:r>
              <a:rPr lang="sk-SK" dirty="0" smtClean="0">
                <a:latin typeface="+mn-lt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Matching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order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systems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Electronic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trading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systems</a:t>
            </a:r>
            <a:r>
              <a:rPr lang="sk-SK" dirty="0" smtClean="0">
                <a:latin typeface="+mn-lt"/>
              </a:rPr>
              <a:t> 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others</a:t>
            </a:r>
            <a:endParaRPr dirty="0">
              <a:latin typeface="+mn-lt"/>
            </a:endParaRPr>
          </a:p>
        </p:txBody>
      </p:sp>
      <p:pic>
        <p:nvPicPr>
          <p:cNvPr id="4" name="Obrázok 3" descr="execu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75606"/>
            <a:ext cx="501931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" name="Google Shape;1356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 smtClean="0">
                <a:latin typeface="+mj-lt"/>
              </a:rPr>
              <a:t>How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it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works</a:t>
            </a:r>
            <a:endParaRPr dirty="0">
              <a:latin typeface="+mj-lt"/>
            </a:endParaRPr>
          </a:p>
        </p:txBody>
      </p:sp>
      <p:sp>
        <p:nvSpPr>
          <p:cNvPr id="13569" name="Google Shape;13569;p73"/>
          <p:cNvSpPr txBox="1">
            <a:spLocks noGrp="1"/>
          </p:cNvSpPr>
          <p:nvPr>
            <p:ph type="subTitle" idx="3"/>
          </p:nvPr>
        </p:nvSpPr>
        <p:spPr>
          <a:xfrm>
            <a:off x="611560" y="1203598"/>
            <a:ext cx="7699200" cy="334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Low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spreads</a:t>
            </a:r>
            <a:r>
              <a:rPr lang="sk-SK" dirty="0" smtClean="0">
                <a:latin typeface="+mn-lt"/>
              </a:rPr>
              <a:t> on </a:t>
            </a:r>
            <a:r>
              <a:rPr lang="sk-SK" dirty="0" err="1" smtClean="0">
                <a:latin typeface="+mn-lt"/>
              </a:rPr>
              <a:t>the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interbank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market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Brokers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offer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their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own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prices</a:t>
            </a:r>
            <a:r>
              <a:rPr lang="sk-SK" dirty="0" smtClean="0">
                <a:latin typeface="+mn-lt"/>
              </a:rPr>
              <a:t> and </a:t>
            </a:r>
            <a:r>
              <a:rPr lang="sk-SK" dirty="0" err="1" smtClean="0">
                <a:latin typeface="+mn-lt"/>
              </a:rPr>
              <a:t>spreads</a:t>
            </a:r>
            <a:r>
              <a:rPr lang="sk-SK" dirty="0" smtClean="0">
                <a:latin typeface="+mn-lt"/>
              </a:rPr>
              <a:t> to end </a:t>
            </a:r>
            <a:r>
              <a:rPr lang="sk-SK" dirty="0" err="1" smtClean="0">
                <a:latin typeface="+mn-lt"/>
              </a:rPr>
              <a:t>clients</a:t>
            </a: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k-SK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dirty="0" err="1" smtClean="0">
                <a:latin typeface="+mn-lt"/>
              </a:rPr>
              <a:t>Larger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spreads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when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liquidity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is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low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3120</TotalTime>
  <Words>465</Words>
  <Application>Microsoft Office PowerPoint</Application>
  <PresentationFormat>Prezentácia na obrazovke (16:9)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3" baseType="lpstr">
      <vt:lpstr>Arial</vt:lpstr>
      <vt:lpstr>Lucida Sans Unicode</vt:lpstr>
      <vt:lpstr>Wingdings 3</vt:lpstr>
      <vt:lpstr>Calibri</vt:lpstr>
      <vt:lpstr>Segoe UI</vt:lpstr>
      <vt:lpstr>Verdana</vt:lpstr>
      <vt:lpstr>Wingdings 2</vt:lpstr>
      <vt:lpstr>Satisfy</vt:lpstr>
      <vt:lpstr>Ubuntu</vt:lpstr>
      <vt:lpstr>Hala</vt:lpstr>
      <vt:lpstr>FOREX</vt:lpstr>
      <vt:lpstr>Basic facts</vt:lpstr>
      <vt:lpstr>Motivations and significance</vt:lpstr>
      <vt:lpstr>Size in turnover volume</vt:lpstr>
      <vt:lpstr>Most traded currencies</vt:lpstr>
      <vt:lpstr>Main participants</vt:lpstr>
      <vt:lpstr>How it works</vt:lpstr>
      <vt:lpstr>How it works</vt:lpstr>
      <vt:lpstr>How it works</vt:lpstr>
      <vt:lpstr>Geography</vt:lpstr>
      <vt:lpstr>Instruments</vt:lpstr>
      <vt:lpstr>Forex scandal (2013)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FOREX</dc:title>
  <dc:creator>am</dc:creator>
  <cp:lastModifiedBy>am</cp:lastModifiedBy>
  <cp:revision>15</cp:revision>
  <dcterms:modified xsi:type="dcterms:W3CDTF">2023-12-21T22:01:21Z</dcterms:modified>
</cp:coreProperties>
</file>