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8B3410F-B783-4B0D-80B1-E208A4EA5F4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8CC32D4-8707-470A-B17B-6F0F40274AE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579694B-8030-4CE0-B04D-4BDB91BAB3F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DD14ED4-37EA-4916-9A1A-29DB49BDB20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8D64706-4AA4-4FAE-B2F7-86BBB0379BE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3CB3668-3EF9-482A-A663-F7157B69962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0F73B76-584E-4223-AF36-2D1268BCE76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903834C-867A-418B-B65D-96A11671A61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C839748-64DF-49E8-A550-326BE3D64E0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72AAEAA-341B-4354-91D9-775C69BAC27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A98848B-D7E8-49EA-9636-318B0D13303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2B512AF-40FB-4CD6-B6C4-3F57CBF32FF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40597D5-601D-4449-805E-C0CD97F6FE2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67EB0FD-FDE4-4EDC-A55E-3AF925E2938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F471342-40D6-4A53-98B1-C0BDB022C10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A1FDCDC-089A-4144-80F6-DE0ED842CC3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DE43D97-21AB-4203-BED0-AAB55A41273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F0D790B-DE39-41AA-9CE6-A3CC1942136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054AF17-44A9-4893-81D5-08D9E52CC0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DEB9FFB-D91F-4A23-B064-7C3D8249F33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A662C85-736E-4CB6-BB90-75B47BEDBA6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584D4B1-70BD-4B8D-805F-A0A240BCCB9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3F4D6B3-15F7-4C42-83C5-C9424674290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C09C0E9-FBAB-4334-9028-8DA28D7F49F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D6D27C3-B432-4FDB-9E5C-380FA96ADF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718C714-F654-4868-9185-7223C0692BF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6997C92-5C84-4A8B-801A-B4804BF251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156C9F6-F492-497A-9025-4B97995EB5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B4316C7-781C-4956-999D-FCF590DD9FB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6677E83-C23A-475F-9ABE-8AEC99B37BF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333447E-CEE8-405B-9EE9-50E3F3322C3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AC01E3F-F580-4E0A-9053-F34795BFAB6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E4A96C4-8410-4EDB-80DD-F5EF5F13391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76B7F94-C455-4DB4-8E4C-5AF31631AA0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A13A4B5-4A3D-411E-BAFD-D2DA23439C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478D5DC-D466-4611-8EB4-8213E4C2C4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447360" y="5165280"/>
            <a:ext cx="319140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722736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169278F-D938-4223-B224-27761F31A72E}" type="slidenum"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50400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447360" y="5165280"/>
            <a:ext cx="319140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722736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745EAA9-F9C6-4F02-824C-E6C558973CE2}" type="slidenum"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50400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3447360" y="5165280"/>
            <a:ext cx="319140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722736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4A1989B-909C-405C-A618-BDD4848AA97B}" type="slidenum"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504000" y="5165280"/>
            <a:ext cx="2344680" cy="38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68040" cy="438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800" spc="-1" strike="noStrike">
                <a:solidFill>
                  <a:srgbClr val="ffffff"/>
                </a:solidFill>
                <a:latin typeface="Arial Black"/>
              </a:rPr>
              <a:t>Forward Rate Agreement (FRA)</a:t>
            </a:r>
            <a:endParaRPr b="0" lang="en-GB" sz="4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4400" spc="-1" strike="noStrike">
                <a:solidFill>
                  <a:srgbClr val="ffffff"/>
                </a:solidFill>
                <a:latin typeface="Arial"/>
              </a:rPr>
              <a:t>Popis</a:t>
            </a:r>
            <a:endParaRPr b="0" lang="en-GB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68040" cy="137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Symbol"/>
              <a:buChar char=""/>
            </a:pPr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jedná se o OTC forward kontrakt, který je dán rozdílem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Symbol"/>
              <a:buChar char=""/>
            </a:pPr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založený na výměně úrokových měr, tz. referenční a fixní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"/>
          <p:cNvSpPr/>
          <p:nvPr/>
        </p:nvSpPr>
        <p:spPr>
          <a:xfrm>
            <a:off x="2412000" y="3600000"/>
            <a:ext cx="1796760" cy="1076760"/>
          </a:xfrm>
          <a:prstGeom prst="rect">
            <a:avLst/>
          </a:prstGeom>
          <a:solidFill>
            <a:srgbClr val="ffffff"/>
          </a:solidFill>
          <a:ln w="0">
            <a:solidFill>
              <a:srgbClr val="2540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KUPUJÍCÍ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"/>
          <p:cNvSpPr/>
          <p:nvPr/>
        </p:nvSpPr>
        <p:spPr>
          <a:xfrm>
            <a:off x="5400000" y="3600000"/>
            <a:ext cx="1796760" cy="1076760"/>
          </a:xfrm>
          <a:prstGeom prst="rect">
            <a:avLst/>
          </a:prstGeom>
          <a:solidFill>
            <a:srgbClr val="ffffff"/>
          </a:solidFill>
          <a:ln w="0">
            <a:solidFill>
              <a:srgbClr val="2540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PRODÁVAJÍCÍ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"/>
          <p:cNvSpPr/>
          <p:nvPr/>
        </p:nvSpPr>
        <p:spPr>
          <a:xfrm flipH="1">
            <a:off x="4176000" y="3780000"/>
            <a:ext cx="1260000" cy="360"/>
          </a:xfrm>
          <a:prstGeom prst="line">
            <a:avLst/>
          </a:prstGeom>
          <a:ln w="180000">
            <a:solidFill>
              <a:srgbClr val="ffff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80000" rIns="180000" tIns="0" bIns="0" anchor="ctr" anchorCtr="1">
            <a:noAutofit/>
          </a:bodyPr>
          <a:p>
            <a:endParaRPr b="0" lang="en-GB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29" name=""/>
          <p:cNvSpPr/>
          <p:nvPr/>
        </p:nvSpPr>
        <p:spPr>
          <a:xfrm>
            <a:off x="4176000" y="4500000"/>
            <a:ext cx="1260000" cy="360"/>
          </a:xfrm>
          <a:prstGeom prst="line">
            <a:avLst/>
          </a:prstGeom>
          <a:ln w="180000">
            <a:solidFill>
              <a:srgbClr val="ffff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80000" rIns="180000" tIns="0" bIns="0" anchor="ctr" anchorCtr="1">
            <a:noAutofit/>
          </a:bodyPr>
          <a:p>
            <a:endParaRPr b="0" lang="en-GB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30" name=""/>
          <p:cNvSpPr/>
          <p:nvPr/>
        </p:nvSpPr>
        <p:spPr>
          <a:xfrm>
            <a:off x="4500000" y="3240000"/>
            <a:ext cx="1077120" cy="24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GB" sz="1100" spc="-1" strike="noStrike">
                <a:solidFill>
                  <a:srgbClr val="ffffff"/>
                </a:solidFill>
                <a:latin typeface="Arial"/>
                <a:ea typeface="DejaVu Sans"/>
              </a:rPr>
              <a:t>FIXNÍ</a:t>
            </a:r>
            <a:endParaRPr b="0" lang="en-GB" sz="11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1" name=""/>
          <p:cNvSpPr/>
          <p:nvPr/>
        </p:nvSpPr>
        <p:spPr>
          <a:xfrm>
            <a:off x="4191480" y="4782960"/>
            <a:ext cx="1209600" cy="25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GB" sz="1100" spc="-1" strike="noStrike">
                <a:solidFill>
                  <a:srgbClr val="ffffff"/>
                </a:solidFill>
                <a:latin typeface="Arial"/>
                <a:ea typeface="DejaVu Sans"/>
              </a:rPr>
              <a:t>REFERENČNÍ</a:t>
            </a:r>
            <a:endParaRPr b="0" lang="en-GB" sz="11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4400" spc="-1" strike="noStrike">
                <a:solidFill>
                  <a:srgbClr val="ffffff"/>
                </a:solidFill>
                <a:latin typeface="Arial"/>
              </a:rPr>
              <a:t>Timeline – POV jsi kupující</a:t>
            </a:r>
            <a:endParaRPr b="0" lang="en-GB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3" name=""/>
          <p:cNvSpPr/>
          <p:nvPr/>
        </p:nvSpPr>
        <p:spPr>
          <a:xfrm>
            <a:off x="540000" y="2700000"/>
            <a:ext cx="8640000" cy="360"/>
          </a:xfrm>
          <a:prstGeom prst="line">
            <a:avLst/>
          </a:prstGeom>
          <a:ln w="90000">
            <a:solidFill>
              <a:srgbClr val="ffff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35000" rIns="135000" tIns="0" bIns="0" anchor="ctr" anchorCtr="1">
            <a:noAutofit/>
          </a:bodyPr>
          <a:p>
            <a:endParaRPr b="0" lang="en-GB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34" name=""/>
          <p:cNvSpPr/>
          <p:nvPr/>
        </p:nvSpPr>
        <p:spPr>
          <a:xfrm>
            <a:off x="540000" y="2160000"/>
            <a:ext cx="2337840" cy="34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  <a:ea typeface="DejaVu Sans"/>
              </a:rPr>
              <a:t>T</a:t>
            </a:r>
            <a:r>
              <a:rPr b="0" lang="en-GB" sz="1800" spc="-1" strike="noStrike" baseline="-8000">
                <a:solidFill>
                  <a:srgbClr val="ffffff"/>
                </a:solidFill>
                <a:latin typeface="Arial"/>
                <a:ea typeface="DejaVu Sans"/>
              </a:rPr>
              <a:t>0</a:t>
            </a:r>
            <a:r>
              <a:rPr b="0" lang="en-GB" sz="1800" spc="-1" strike="noStrike">
                <a:solidFill>
                  <a:srgbClr val="ffffff"/>
                </a:solidFill>
                <a:latin typeface="Arial"/>
                <a:ea typeface="DejaVu Sans"/>
              </a:rPr>
              <a:t>=0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"/>
          <p:cNvSpPr/>
          <p:nvPr/>
        </p:nvSpPr>
        <p:spPr>
          <a:xfrm>
            <a:off x="6840000" y="2160000"/>
            <a:ext cx="2337840" cy="34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  <a:ea typeface="DejaVu Sans"/>
              </a:rPr>
              <a:t>T</a:t>
            </a:r>
            <a:r>
              <a:rPr b="0" lang="en-GB" sz="1800" spc="-1" strike="noStrike" baseline="-8000">
                <a:solidFill>
                  <a:srgbClr val="ffffff"/>
                </a:solidFill>
                <a:latin typeface="Arial"/>
                <a:ea typeface="DejaVu Sans"/>
              </a:rPr>
              <a:t>2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6" name=""/>
          <p:cNvSpPr/>
          <p:nvPr/>
        </p:nvSpPr>
        <p:spPr>
          <a:xfrm>
            <a:off x="3240000" y="2173680"/>
            <a:ext cx="2337840" cy="34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latin typeface="Arial"/>
                <a:ea typeface="DejaVu Sans"/>
              </a:rPr>
              <a:t>T</a:t>
            </a:r>
            <a:r>
              <a:rPr b="0" lang="en-GB" sz="1800" spc="-1" strike="noStrike" baseline="-8000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b="0" lang="en-GB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7" name=""/>
          <p:cNvSpPr/>
          <p:nvPr/>
        </p:nvSpPr>
        <p:spPr>
          <a:xfrm>
            <a:off x="6480000" y="3060000"/>
            <a:ext cx="2518200" cy="72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GB" sz="1500" spc="-1" strike="noStrike">
                <a:solidFill>
                  <a:srgbClr val="ffffff"/>
                </a:solidFill>
                <a:latin typeface="Arial"/>
                <a:ea typeface="DejaVu Sans"/>
              </a:rPr>
              <a:t>Hypotetická výplata:</a:t>
            </a:r>
            <a:endParaRPr b="0" lang="en-GB" sz="15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500" spc="-1" strike="noStrike">
                <a:solidFill>
                  <a:srgbClr val="ffffff"/>
                </a:solidFill>
                <a:latin typeface="Arial"/>
                <a:ea typeface="DejaVu Sans"/>
              </a:rPr>
              <a:t>N ( R</a:t>
            </a:r>
            <a:r>
              <a:rPr b="0" lang="en-GB" sz="1500" spc="-1" strike="noStrike" baseline="-8000">
                <a:solidFill>
                  <a:srgbClr val="ffffff"/>
                </a:solidFill>
                <a:latin typeface="Arial"/>
                <a:ea typeface="DejaVu Sans"/>
              </a:rPr>
              <a:t>REF</a:t>
            </a:r>
            <a:r>
              <a:rPr b="0" lang="en-GB" sz="1500" spc="-1" strike="noStrike">
                <a:solidFill>
                  <a:srgbClr val="ffffff"/>
                </a:solidFill>
                <a:latin typeface="Arial"/>
                <a:ea typeface="DejaVu Sans"/>
              </a:rPr>
              <a:t> – R</a:t>
            </a:r>
            <a:r>
              <a:rPr b="0" lang="en-GB" sz="1500" spc="-1" strike="noStrike" baseline="-8000">
                <a:solidFill>
                  <a:srgbClr val="ffffff"/>
                </a:solidFill>
                <a:latin typeface="Arial"/>
                <a:ea typeface="DejaVu Sans"/>
              </a:rPr>
              <a:t>FRA</a:t>
            </a:r>
            <a:r>
              <a:rPr b="0" lang="en-GB" sz="1500" spc="-1" strike="noStrike">
                <a:solidFill>
                  <a:srgbClr val="ffffff"/>
                </a:solidFill>
                <a:latin typeface="Arial"/>
                <a:ea typeface="DejaVu Sans"/>
              </a:rPr>
              <a:t> ) (T</a:t>
            </a:r>
            <a:r>
              <a:rPr b="0" lang="en-GB" sz="1500" spc="-1" strike="noStrike" baseline="-8000">
                <a:solidFill>
                  <a:srgbClr val="ffffff"/>
                </a:solidFill>
                <a:latin typeface="Arial"/>
                <a:ea typeface="DejaVu Sans"/>
              </a:rPr>
              <a:t>2</a:t>
            </a:r>
            <a:r>
              <a:rPr b="0" lang="en-GB" sz="1500" spc="-1" strike="noStrike">
                <a:solidFill>
                  <a:srgbClr val="ffffff"/>
                </a:solidFill>
                <a:latin typeface="Arial"/>
                <a:ea typeface="DejaVu Sans"/>
              </a:rPr>
              <a:t> - T</a:t>
            </a:r>
            <a:r>
              <a:rPr b="0" lang="en-GB" sz="1500" spc="-1" strike="noStrike" baseline="-8000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r>
              <a:rPr b="0" lang="en-GB" sz="1500" spc="-1" strike="noStrike">
                <a:solidFill>
                  <a:srgbClr val="ffffff"/>
                </a:solidFill>
                <a:latin typeface="Arial"/>
                <a:ea typeface="DejaVu Sans"/>
              </a:rPr>
              <a:t>)</a:t>
            </a:r>
            <a:endParaRPr b="0" lang="en-GB" sz="1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8" name=""/>
          <p:cNvSpPr/>
          <p:nvPr/>
        </p:nvSpPr>
        <p:spPr>
          <a:xfrm>
            <a:off x="2880000" y="3060000"/>
            <a:ext cx="1618200" cy="34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GB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39" name=""/>
          <p:cNvSpPr/>
          <p:nvPr/>
        </p:nvSpPr>
        <p:spPr>
          <a:xfrm>
            <a:off x="2286000" y="3084480"/>
            <a:ext cx="2518200" cy="72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GB" sz="1500" spc="-1" strike="noStrike">
                <a:solidFill>
                  <a:srgbClr val="ffffff"/>
                </a:solidFill>
                <a:latin typeface="Arial"/>
                <a:ea typeface="DejaVu Sans"/>
              </a:rPr>
              <a:t>Začátek úročení kontraktu</a:t>
            </a:r>
            <a:endParaRPr b="0" lang="en-GB" sz="1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0" name=""/>
          <p:cNvSpPr/>
          <p:nvPr/>
        </p:nvSpPr>
        <p:spPr>
          <a:xfrm>
            <a:off x="28080" y="2999880"/>
            <a:ext cx="2518200" cy="72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GB" sz="1500" spc="-1" strike="noStrike">
                <a:solidFill>
                  <a:srgbClr val="ffffff"/>
                </a:solidFill>
                <a:latin typeface="Arial"/>
                <a:ea typeface="DejaVu Sans"/>
              </a:rPr>
              <a:t>Vstup do kontraktu</a:t>
            </a:r>
            <a:endParaRPr b="0" lang="en-GB" sz="1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1" name=""/>
          <p:cNvSpPr/>
          <p:nvPr/>
        </p:nvSpPr>
        <p:spPr>
          <a:xfrm>
            <a:off x="540000" y="4680000"/>
            <a:ext cx="8640000" cy="360"/>
          </a:xfrm>
          <a:prstGeom prst="line">
            <a:avLst/>
          </a:prstGeom>
          <a:ln w="90000">
            <a:solidFill>
              <a:srgbClr val="ffffff"/>
            </a:solidFill>
            <a:round/>
            <a:head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35000" rIns="135000" tIns="0" bIns="0" anchor="ctr" anchorCtr="1">
            <a:noAutofit/>
          </a:bodyPr>
          <a:p>
            <a:endParaRPr b="0" lang="en-GB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42" name=""/>
          <p:cNvSpPr/>
          <p:nvPr/>
        </p:nvSpPr>
        <p:spPr>
          <a:xfrm>
            <a:off x="2700360" y="3960000"/>
            <a:ext cx="1798200" cy="60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GB" sz="1500" spc="-1" strike="noStrike">
                <a:solidFill>
                  <a:srgbClr val="ffffff"/>
                </a:solidFill>
                <a:latin typeface="Arial"/>
                <a:ea typeface="DejaVu Sans"/>
              </a:rPr>
              <a:t>Výplata v T</a:t>
            </a:r>
            <a:r>
              <a:rPr b="0" lang="en-GB" sz="1500" spc="-1" strike="noStrike" baseline="-8000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b="0" lang="en-GB" sz="15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500" spc="-1" strike="noStrike">
                <a:solidFill>
                  <a:srgbClr val="ffffff"/>
                </a:solidFill>
                <a:latin typeface="Arial"/>
                <a:ea typeface="DejaVu Sans"/>
              </a:rPr>
              <a:t>viz násl. slide</a:t>
            </a:r>
            <a:endParaRPr b="0" lang="en-GB" sz="1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3" name=""/>
          <p:cNvSpPr/>
          <p:nvPr/>
        </p:nvSpPr>
        <p:spPr>
          <a:xfrm>
            <a:off x="180000" y="3960000"/>
            <a:ext cx="1798200" cy="60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GB" sz="1500" spc="-1" strike="noStrike">
                <a:solidFill>
                  <a:srgbClr val="ffffff"/>
                </a:solidFill>
                <a:latin typeface="Arial"/>
                <a:ea typeface="DejaVu Sans"/>
              </a:rPr>
              <a:t>Valuace kontraktu</a:t>
            </a:r>
            <a:endParaRPr b="0" lang="en-GB" sz="15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500" spc="-1" strike="noStrike">
                <a:solidFill>
                  <a:srgbClr val="ffffff"/>
                </a:solidFill>
                <a:latin typeface="Arial"/>
                <a:ea typeface="DejaVu Sans"/>
              </a:rPr>
              <a:t>viz (násl.+1) slide</a:t>
            </a:r>
            <a:endParaRPr b="0" lang="en-GB" sz="15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4400" spc="-1" strike="noStrike">
                <a:solidFill>
                  <a:srgbClr val="ffffff"/>
                </a:solidFill>
                <a:latin typeface="Arial"/>
              </a:rPr>
              <a:t>Výplata</a:t>
            </a:r>
            <a:endParaRPr b="0" lang="en-GB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68040" cy="328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N . . . cena kontraktu</a:t>
            </a:r>
            <a:endParaRPr b="0" lang="en-GB" sz="21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R</a:t>
            </a:r>
            <a:r>
              <a:rPr b="0" lang="en-GB" sz="2100" spc="-1" strike="noStrike" baseline="-8000">
                <a:solidFill>
                  <a:srgbClr val="ffffff"/>
                </a:solidFill>
                <a:latin typeface="Arial"/>
              </a:rPr>
              <a:t>FRA </a:t>
            </a: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. . . fixní úroková míra</a:t>
            </a:r>
            <a:endParaRPr b="0" lang="en-GB" sz="21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R</a:t>
            </a:r>
            <a:r>
              <a:rPr b="0" lang="en-GB" sz="2100" spc="-1" strike="noStrike" baseline="-8000">
                <a:solidFill>
                  <a:srgbClr val="ffffff"/>
                </a:solidFill>
                <a:latin typeface="Arial"/>
              </a:rPr>
              <a:t>REF</a:t>
            </a: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 . . . referenční úroková míra daná -IBORy</a:t>
            </a:r>
            <a:endParaRPr b="0" lang="en-GB" sz="21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t . . . doba mezi T</a:t>
            </a:r>
            <a:r>
              <a:rPr b="0" lang="en-GB" sz="2100" spc="-1" strike="noStrike" baseline="-8000">
                <a:solidFill>
                  <a:srgbClr val="ffffff"/>
                </a:solidFill>
                <a:latin typeface="Arial"/>
              </a:rPr>
              <a:t>1</a:t>
            </a: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 a T</a:t>
            </a:r>
            <a:r>
              <a:rPr b="0" lang="en-GB" sz="2100" spc="-1" strike="noStrike" baseline="-8000">
                <a:solidFill>
                  <a:srgbClr val="ffffff"/>
                </a:solidFill>
                <a:latin typeface="Arial"/>
              </a:rPr>
              <a:t>2</a:t>
            </a: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 (daná notací ACT/360)</a:t>
            </a:r>
            <a:endParaRPr b="0" lang="en-GB" sz="21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6" name=""/>
          <p:cNvSpPr/>
          <p:nvPr/>
        </p:nvSpPr>
        <p:spPr>
          <a:xfrm>
            <a:off x="3240000" y="1440000"/>
            <a:ext cx="3509640" cy="1078920"/>
          </a:xfrm>
          <a:prstGeom prst="rect">
            <a:avLst/>
          </a:prstGeom>
          <a:solidFill>
            <a:srgbClr val="ffffff"/>
          </a:solidFill>
          <a:ln w="0">
            <a:solidFill>
              <a:srgbClr val="2540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GB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47" name=""/>
              <p:cNvSpPr txBox="1"/>
              <p:nvPr/>
            </p:nvSpPr>
            <p:spPr>
              <a:xfrm>
                <a:off x="3240000" y="1620000"/>
                <a:ext cx="3509640" cy="81972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Výplata</m:t>
                    </m:r>
                    <m:r>
                      <m:t xml:space="preserve">=</m:t>
                    </m:r>
                    <m:r>
                      <m:t xml:space="preserve">N</m:t>
                    </m:r>
                    <m:f>
                      <m:num>
                        <m:d>
                          <m:dPr>
                            <m:begChr m:val="("/>
                            <m:endChr m:val=")"/>
                          </m:dPr>
                          <m:e>
                            <m:sSub>
                              <m:e>
                                <m:r>
                                  <m:t xml:space="preserve">R</m:t>
                                </m:r>
                              </m:e>
                              <m:sub>
                                <m:r>
                                  <m:t xml:space="preserve">REF</m:t>
                                </m:r>
                              </m:sub>
                            </m:sSub>
                            <m:r>
                              <m:t xml:space="preserve">−</m:t>
                            </m:r>
                            <m:sSub>
                              <m:e>
                                <m:r>
                                  <m:t xml:space="preserve">R</m:t>
                                </m:r>
                              </m:e>
                              <m:sub>
                                <m:r>
                                  <m:t xml:space="preserve">FRA</m:t>
                                </m:r>
                              </m:sub>
                            </m:sSub>
                          </m:e>
                        </m:d>
                        <m:r>
                          <m:t xml:space="preserve">⋅</m:t>
                        </m:r>
                        <m:r>
                          <m:t xml:space="preserve">t</m:t>
                        </m:r>
                      </m:num>
                      <m:den>
                        <m:r>
                          <m:t xml:space="preserve">1</m:t>
                        </m:r>
                        <m:r>
                          <m:t xml:space="preserve">+</m:t>
                        </m:r>
                        <m:sSub>
                          <m:e>
                            <m:r>
                              <m:t xml:space="preserve">R</m:t>
                            </m:r>
                          </m:e>
                          <m:sub>
                            <m:r>
                              <m:t xml:space="preserve">REF</m:t>
                            </m:r>
                          </m:sub>
                        </m:sSub>
                        <m:r>
                          <m:t xml:space="preserve">⋅</m:t>
                        </m:r>
                        <m:r>
                          <m:t xml:space="preserve">t</m:t>
                        </m:r>
                      </m:den>
                    </m:f>
                  </m:oMath>
                </a14:m>
              </a:p>
            </p:txBody>
          </p:sp>
        </mc:Choice>
        <mc:Fallback/>
      </mc:AlternateContent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4400" spc="-1" strike="noStrike">
                <a:solidFill>
                  <a:srgbClr val="ffffff"/>
                </a:solidFill>
                <a:latin typeface="Arial"/>
              </a:rPr>
              <a:t>Ohodnocení</a:t>
            </a:r>
            <a:endParaRPr b="0" lang="en-GB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68040" cy="4071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N . . . nominál kontraktu</a:t>
            </a:r>
            <a:endParaRPr b="0" lang="en-GB" sz="21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R</a:t>
            </a:r>
            <a:r>
              <a:rPr b="0" lang="en-GB" sz="2100" spc="-1" strike="noStrike" baseline="-8000">
                <a:solidFill>
                  <a:srgbClr val="ffffff"/>
                </a:solidFill>
                <a:latin typeface="Arial"/>
              </a:rPr>
              <a:t>FRA </a:t>
            </a: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. . . fixní úroková míra</a:t>
            </a:r>
            <a:endParaRPr b="0" lang="en-GB" sz="21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R</a:t>
            </a:r>
            <a:r>
              <a:rPr b="0" lang="en-GB" sz="2100" spc="-1" strike="noStrike" baseline="-8000">
                <a:solidFill>
                  <a:srgbClr val="ffffff"/>
                </a:solidFill>
                <a:latin typeface="Arial"/>
              </a:rPr>
              <a:t>REF</a:t>
            </a: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 . . . referenční úroková míra daná -IBOR</a:t>
            </a:r>
            <a:endParaRPr b="0" lang="en-GB" sz="21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r . . . risk-free rate </a:t>
            </a:r>
            <a:endParaRPr b="0" lang="en-GB" sz="21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t . . . doba mezi T</a:t>
            </a:r>
            <a:r>
              <a:rPr b="0" lang="en-GB" sz="2100" spc="-1" strike="noStrike" baseline="-8000">
                <a:solidFill>
                  <a:srgbClr val="ffffff"/>
                </a:solidFill>
                <a:latin typeface="Arial"/>
              </a:rPr>
              <a:t>1</a:t>
            </a: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 a T</a:t>
            </a:r>
            <a:r>
              <a:rPr b="0" lang="en-GB" sz="2100" spc="-1" strike="noStrike" baseline="-8000">
                <a:solidFill>
                  <a:srgbClr val="ffffff"/>
                </a:solidFill>
                <a:latin typeface="Arial"/>
              </a:rPr>
              <a:t>2</a:t>
            </a:r>
            <a:r>
              <a:rPr b="0" lang="en-GB" sz="2100" spc="-1" strike="noStrike">
                <a:solidFill>
                  <a:srgbClr val="ffffff"/>
                </a:solidFill>
                <a:latin typeface="Arial"/>
              </a:rPr>
              <a:t> (daná notací ACT/360)</a:t>
            </a:r>
            <a:endParaRPr b="0" lang="en-GB" sz="21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0" name=""/>
          <p:cNvSpPr/>
          <p:nvPr/>
        </p:nvSpPr>
        <p:spPr>
          <a:xfrm>
            <a:off x="2880000" y="1440000"/>
            <a:ext cx="4500000" cy="718920"/>
          </a:xfrm>
          <a:prstGeom prst="rect">
            <a:avLst/>
          </a:prstGeom>
          <a:solidFill>
            <a:srgbClr val="ffffff"/>
          </a:solidFill>
          <a:ln w="0">
            <a:solidFill>
              <a:srgbClr val="2540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GB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51" name=""/>
              <p:cNvSpPr txBox="1"/>
              <p:nvPr/>
            </p:nvSpPr>
            <p:spPr>
              <a:xfrm>
                <a:off x="3060000" y="1592640"/>
                <a:ext cx="4204440" cy="40608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f</m:t>
                    </m:r>
                    <m:r>
                      <m:t xml:space="preserve">=</m:t>
                    </m:r>
                    <m:r>
                      <m:t xml:space="preserve">N</m:t>
                    </m:r>
                    <m:d>
                      <m:dPr>
                        <m:begChr m:val="("/>
                        <m:endChr m:val=")"/>
                      </m:dPr>
                      <m:e>
                        <m:sSub>
                          <m:e>
                            <m:r>
                              <m:t xml:space="preserve">R</m:t>
                            </m:r>
                          </m:e>
                          <m:sub>
                            <m:r>
                              <m:t xml:space="preserve">REF</m:t>
                            </m:r>
                          </m:sub>
                        </m:sSub>
                        <m:r>
                          <m:t xml:space="preserve">−</m:t>
                        </m:r>
                        <m:sSub>
                          <m:e>
                            <m:r>
                              <m:t xml:space="preserve">R</m:t>
                            </m:r>
                          </m:e>
                          <m:sub>
                            <m:r>
                              <m:t xml:space="preserve">FRA</m:t>
                            </m:r>
                          </m:sub>
                        </m:sSub>
                      </m:e>
                    </m:d>
                    <m:r>
                      <m:t xml:space="preserve">⋅</m:t>
                    </m:r>
                    <m:r>
                      <m:t xml:space="preserve">t</m:t>
                    </m:r>
                    <m:r>
                      <m:t xml:space="preserve">⋅</m:t>
                    </m:r>
                    <m:r>
                      <m:t xml:space="preserve">exp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−</m:t>
                        </m:r>
                        <m:r>
                          <m:t xml:space="preserve">r</m:t>
                        </m:r>
                        <m:r>
                          <m:t xml:space="preserve">⋅</m:t>
                        </m:r>
                        <m:sSub>
                          <m:e>
                            <m:r>
                              <m:t xml:space="preserve">T</m:t>
                            </m:r>
                          </m:e>
                          <m:sub>
                            <m:r>
                              <m:t xml:space="preserve">2</m:t>
                            </m:r>
                          </m:sub>
                        </m:sSub>
                      </m:e>
                    </m:d>
                  </m:oMath>
                </a14:m>
              </a:p>
            </p:txBody>
          </p:sp>
        </mc:Choice>
        <mc:Fallback/>
      </mc:AlternateContent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4400" spc="-1" strike="noStrike">
                <a:solidFill>
                  <a:srgbClr val="ffffff"/>
                </a:solidFill>
                <a:latin typeface="Arial"/>
              </a:rPr>
              <a:t>Využití</a:t>
            </a:r>
            <a:endParaRPr b="0" lang="en-GB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68040" cy="371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Symbol"/>
              <a:buChar char=""/>
            </a:pPr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hedging rizika proti změně úrokové sazby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Symbol"/>
              <a:buChar char=""/>
            </a:pPr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Příkládek: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Mějme firmu, která si vzala 6x9 FRA na 5% p. a. za jeden milión Kč. Nalezněte výplatu, pokud po půl roce bude hodnota PRIBOR 3Mo a) 6% p. a., b) 4% p. a.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a) asi 2.463 Kč 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b) asi -2.475 Kč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68040" cy="94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GB" sz="4400" spc="-1" strike="noStrike">
                <a:solidFill>
                  <a:srgbClr val="ffffff"/>
                </a:solidFill>
                <a:latin typeface="Arial"/>
              </a:rPr>
              <a:t>Příklad</a:t>
            </a:r>
            <a:endParaRPr b="0" lang="en-GB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"/>
          <p:cNvSpPr/>
          <p:nvPr/>
        </p:nvSpPr>
        <p:spPr>
          <a:xfrm>
            <a:off x="360000" y="5319000"/>
            <a:ext cx="2156760" cy="25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GB" sz="1200" spc="-1" strike="noStrike">
                <a:solidFill>
                  <a:srgbClr val="ffffff"/>
                </a:solidFill>
                <a:latin typeface="Arial"/>
                <a:ea typeface="DejaVu Sans"/>
              </a:rPr>
              <a:t>Zdroje: patria.cz</a:t>
            </a:r>
            <a:endParaRPr b="0" lang="en-GB" sz="1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56" name="" descr=""/>
          <p:cNvPicPr/>
          <p:nvPr/>
        </p:nvPicPr>
        <p:blipFill>
          <a:blip r:embed="rId1"/>
          <a:stretch/>
        </p:blipFill>
        <p:spPr>
          <a:xfrm>
            <a:off x="535680" y="1471320"/>
            <a:ext cx="5009400" cy="3568320"/>
          </a:xfrm>
          <a:prstGeom prst="rect">
            <a:avLst/>
          </a:prstGeom>
          <a:ln w="0">
            <a:noFill/>
          </a:ln>
        </p:spPr>
      </p:pic>
      <p:sp>
        <p:nvSpPr>
          <p:cNvPr id="157" name=""/>
          <p:cNvSpPr/>
          <p:nvPr/>
        </p:nvSpPr>
        <p:spPr>
          <a:xfrm>
            <a:off x="5760000" y="1620000"/>
            <a:ext cx="3779640" cy="348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Firma si vzala před dvěma měsíci 8x11 FRA na 2,5 % p. a. za 10</a:t>
            </a:r>
            <a:r>
              <a:rPr b="0" lang="en-GB" sz="2400" spc="-1" strike="noStrike" baseline="33000">
                <a:solidFill>
                  <a:srgbClr val="ffffff"/>
                </a:solidFill>
                <a:latin typeface="Arial"/>
              </a:rPr>
              <a:t>8</a:t>
            </a:r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 EUR. Risk free rate je 4 % p. a. Spočtěte market value této pozice.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asi -183 000 EUR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69480" cy="4385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800" spc="-1" strike="noStrike">
                <a:solidFill>
                  <a:srgbClr val="ffffff"/>
                </a:solidFill>
                <a:latin typeface="Arial Black"/>
              </a:rPr>
              <a:t>Díky za pozornost</a:t>
            </a:r>
            <a:endParaRPr b="0" lang="en-GB" sz="4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Application>LibreOffice/7.4.2.3$Windows_X86_64 LibreOffice_project/382eef1f22670f7f4118c8c2dd222ec7ad009daf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2023-12-05T12:59:22Z</dcterms:created>
  <dc:creator/>
  <dc:description/>
  <dc:language>en-GB</dc:language>
  <cp:lastModifiedBy/>
  <dcterms:modified xsi:type="dcterms:W3CDTF">2023-12-07T18:25:35Z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