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63591DA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382BAE-3E7E-1AF7-AC65-437815A0836B}" name="Vivien Klučka" initials="VK" userId="S::94199947@cuni.cz::80cdbc6a-5b02-4011-a6ef-32d3b21bef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comments/modernComment_102_63591D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F2A3B9-730C-4496-A653-15B969C08839}" authorId="{F3382BAE-3E7E-1AF7-AC65-437815A0836B}" created="2023-12-06T21:03:14.8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66784684" sldId="258"/>
      <ac:picMk id="5" creationId="{32CEDE3F-D2C6-3D9D-0E4D-D33431DC877D}"/>
    </ac:deMkLst>
    <p188:txBody>
      <a:bodyPr/>
      <a:lstStyle/>
      <a:p>
        <a:r>
          <a:rPr lang="en-GB"/>
          <a:t>https://www.bis.org/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2_63591DA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43CF5-E7BD-C754-894D-C42463E4F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053" y="1449278"/>
            <a:ext cx="5518066" cy="2268559"/>
          </a:xfrm>
        </p:spPr>
        <p:txBody>
          <a:bodyPr/>
          <a:lstStyle/>
          <a:p>
            <a:r>
              <a:rPr lang="sk-SK" dirty="0"/>
              <a:t>CAPS AND FLOORS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68D8B0-7DDE-6FB8-297C-737C2B6FF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604" y="5117450"/>
            <a:ext cx="5357600" cy="1160213"/>
          </a:xfrm>
        </p:spPr>
        <p:txBody>
          <a:bodyPr/>
          <a:lstStyle/>
          <a:p>
            <a:r>
              <a:rPr lang="sk-SK" dirty="0"/>
              <a:t>Vivien Klučka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88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0AE7F-FA4B-BD0C-06E1-BF14D7D0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ÚROKOVÉ DERIVÁTY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492987-1C04-5E45-AE1B-6C9EFAD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492" y="974888"/>
            <a:ext cx="7796540" cy="3997828"/>
          </a:xfrm>
        </p:spPr>
        <p:txBody>
          <a:bodyPr/>
          <a:lstStyle/>
          <a:p>
            <a:r>
              <a:rPr lang="sk-SK" dirty="0" err="1"/>
              <a:t>Hedging</a:t>
            </a:r>
            <a:r>
              <a:rPr lang="sk-SK" dirty="0"/>
              <a:t> úrokového rizika</a:t>
            </a:r>
          </a:p>
          <a:p>
            <a:r>
              <a:rPr lang="sk-SK" dirty="0"/>
              <a:t>Úrokové forwardy, </a:t>
            </a:r>
            <a:r>
              <a:rPr lang="sk-SK" dirty="0" err="1"/>
              <a:t>futures</a:t>
            </a:r>
            <a:r>
              <a:rPr lang="sk-SK" dirty="0"/>
              <a:t>, swap, opcia, cap a </a:t>
            </a:r>
            <a:r>
              <a:rPr lang="sk-SK" dirty="0" err="1"/>
              <a:t>floor</a:t>
            </a:r>
            <a:endParaRPr lang="sk-SK" dirty="0"/>
          </a:p>
          <a:p>
            <a:endParaRPr lang="en-GB" dirty="0"/>
          </a:p>
        </p:txBody>
      </p:sp>
      <p:pic>
        <p:nvPicPr>
          <p:cNvPr id="5" name="Obrázok 4" descr="https://www.bis.org/">
            <a:extLst>
              <a:ext uri="{FF2B5EF4-FFF2-40B4-BE49-F238E27FC236}">
                <a16:creationId xmlns:a16="http://schemas.microsoft.com/office/drawing/2014/main" id="{32CEDE3F-D2C6-3D9D-0E4D-D33431DC8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4" t="49028" r="44531" b="13333"/>
          <a:stretch/>
        </p:blipFill>
        <p:spPr>
          <a:xfrm>
            <a:off x="7195607" y="3499831"/>
            <a:ext cx="3454431" cy="263704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949D3F4-B8F4-F874-2883-B262F56545E6}"/>
              </a:ext>
            </a:extLst>
          </p:cNvPr>
          <p:cNvSpPr txBox="1"/>
          <p:nvPr/>
        </p:nvSpPr>
        <p:spPr>
          <a:xfrm>
            <a:off x="7115707" y="6216775"/>
            <a:ext cx="29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</a:t>
            </a:r>
            <a:r>
              <a:rPr lang="en-GB" sz="1200" dirty="0"/>
              <a:t>www.bis.or</a:t>
            </a:r>
            <a:r>
              <a:rPr lang="sk-SK" sz="1200" dirty="0"/>
              <a:t>g</a:t>
            </a:r>
            <a:endParaRPr lang="en-GB" sz="12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006B6F4-E4D1-C13F-2DC4-EE3310AB8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0" t="26279" r="12111" b="32816"/>
          <a:stretch/>
        </p:blipFill>
        <p:spPr>
          <a:xfrm>
            <a:off x="1934075" y="4167116"/>
            <a:ext cx="4376595" cy="218815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C04BFC2-626D-3245-C037-6EB64AC8503C}"/>
              </a:ext>
            </a:extLst>
          </p:cNvPr>
          <p:cNvSpPr txBox="1"/>
          <p:nvPr/>
        </p:nvSpPr>
        <p:spPr>
          <a:xfrm>
            <a:off x="2536309" y="6494415"/>
            <a:ext cx="296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</a:t>
            </a:r>
            <a:r>
              <a:rPr lang="en-GB" sz="1200" dirty="0"/>
              <a:t>www.</a:t>
            </a:r>
            <a:r>
              <a:rPr lang="sk-SK" sz="1200" dirty="0" err="1"/>
              <a:t>fia</a:t>
            </a:r>
            <a:r>
              <a:rPr lang="en-GB" sz="1200" dirty="0"/>
              <a:t>.or</a:t>
            </a:r>
            <a:r>
              <a:rPr lang="sk-SK" sz="1200" dirty="0"/>
              <a:t>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667846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7CD75-EC4B-9E1A-3062-ACB502C9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CAP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9328C8-A0BF-3C3F-495B-23583CE1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703" y="808056"/>
            <a:ext cx="7796540" cy="3997828"/>
          </a:xfrm>
        </p:spPr>
        <p:txBody>
          <a:bodyPr/>
          <a:lstStyle/>
          <a:p>
            <a:r>
              <a:rPr lang="sk-SK" dirty="0"/>
              <a:t>Referenčná</a:t>
            </a:r>
            <a:r>
              <a:rPr lang="en-GB" dirty="0"/>
              <a:t> </a:t>
            </a:r>
            <a:r>
              <a:rPr lang="sk-SK" dirty="0"/>
              <a:t>úroková sadzba (LIBOR, PRIBOR)</a:t>
            </a:r>
          </a:p>
          <a:p>
            <a:r>
              <a:rPr lang="sk-SK" dirty="0"/>
              <a:t>Pevná úroková cap sadzba</a:t>
            </a:r>
          </a:p>
          <a:p>
            <a:r>
              <a:rPr lang="sk-SK" dirty="0"/>
              <a:t>Úrokový rozdiel </a:t>
            </a:r>
          </a:p>
          <a:p>
            <a:r>
              <a:rPr lang="sk-SK" dirty="0"/>
              <a:t>Vopred stanovené dni rozhodnutia</a:t>
            </a:r>
          </a:p>
          <a:p>
            <a:r>
              <a:rPr lang="sk-SK" dirty="0"/>
              <a:t> Garancia maximálnej hranice referenčnej sadzby</a:t>
            </a:r>
          </a:p>
          <a:p>
            <a:r>
              <a:rPr lang="sk-SK" dirty="0" err="1"/>
              <a:t>Caplet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DA79A7-FA3A-D6D4-2638-66906343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46250" r="33516" b="22083"/>
          <a:stretch/>
        </p:blipFill>
        <p:spPr>
          <a:xfrm>
            <a:off x="6096000" y="4224372"/>
            <a:ext cx="48672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54DD-6A70-3311-6228-B9FC6B8B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VÝPLATOVÁ FUNKCIA- CAPLET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44C4903-127D-69AA-738B-34C54725A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sz="28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k-SK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func>
                        <m:func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k-SK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GB" sz="28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sz="28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sk-SK" sz="2800" dirty="0"/>
              </a:p>
              <a:p>
                <a:pPr marL="6160" indent="0">
                  <a:buNone/>
                </a:pPr>
                <a:endParaRPr lang="sk-SK" dirty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k-SK" dirty="0"/>
                  <a:t>- peňažný tok v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/>
                  <a:t>,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/>
                  <a:t>≠1</a:t>
                </a:r>
              </a:p>
              <a:p>
                <a14:m>
                  <m:oMath xmlns:m="http://schemas.openxmlformats.org/officeDocument/2006/math"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sk-SK" dirty="0"/>
                  <a:t> – nominálna hodnota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k-SK" dirty="0"/>
                  <a:t> – úrokové obdobie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k-SK" dirty="0"/>
                  <a:t> - referenčná úroková sadzba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urokov</m:t>
                    </m:r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cap</m:t>
                    </m:r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sadzba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44C4903-127D-69AA-738B-34C54725A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9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AC0419-012C-6F61-1E33-0C7CFB2A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63" y="744556"/>
            <a:ext cx="7796540" cy="3997828"/>
          </a:xfrm>
        </p:spPr>
        <p:txBody>
          <a:bodyPr/>
          <a:lstStyle/>
          <a:p>
            <a:r>
              <a:rPr lang="sk-SK" sz="2400" dirty="0"/>
              <a:t>Cap prémia</a:t>
            </a:r>
            <a:r>
              <a:rPr lang="sk-SK" dirty="0"/>
              <a:t>:</a:t>
            </a:r>
          </a:p>
          <a:p>
            <a:pPr lvl="1"/>
            <a:r>
              <a:rPr lang="sk-SK" sz="2000" dirty="0"/>
              <a:t>Výska cap sadzby</a:t>
            </a:r>
          </a:p>
          <a:p>
            <a:pPr lvl="1"/>
            <a:r>
              <a:rPr lang="sk-SK" sz="2000" dirty="0"/>
              <a:t>Doba splatnosti</a:t>
            </a:r>
          </a:p>
          <a:p>
            <a:pPr lvl="1"/>
            <a:r>
              <a:rPr lang="sk-SK" sz="2000" dirty="0"/>
              <a:t>Volatilita referenčnej úrokovej sadzby</a:t>
            </a:r>
          </a:p>
          <a:p>
            <a:pPr lvl="1"/>
            <a:r>
              <a:rPr lang="sk-SK" sz="2000" dirty="0"/>
              <a:t>Nominálna hodnota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86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45415-3C95-2333-C7E6-BBED7376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FLOOR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81403D-97E4-2801-7966-CA3CA55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617" y="666265"/>
            <a:ext cx="7796540" cy="3997828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eferenčná úroková sadzba pod dohodnutou </a:t>
            </a:r>
            <a:r>
              <a:rPr lang="sk-SK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sadzby</a:t>
            </a:r>
          </a:p>
          <a:p>
            <a:r>
              <a:rPr 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Garancia minimálnej hranice referenčnej sadzby</a:t>
            </a:r>
          </a:p>
          <a:p>
            <a:r>
              <a:rPr lang="sk-SK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Floorlet</a:t>
            </a:r>
            <a:r>
              <a:rPr 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  :  </a:t>
            </a:r>
            <a:r>
              <a:rPr lang="sk-SK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put</a:t>
            </a:r>
            <a:r>
              <a:rPr lang="sk-SK" dirty="0">
                <a:latin typeface="Calibri" panose="020F0502020204030204" pitchFamily="34" charset="0"/>
                <a:cs typeface="Times New Roman" panose="02020603050405020304" pitchFamily="18" charset="0"/>
              </a:rPr>
              <a:t> opcia na referenčnú sadzbu</a:t>
            </a:r>
          </a:p>
          <a:p>
            <a:endParaRPr lang="en-GB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B5F129F-861E-3AF0-BA6B-AE87A4126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3" t="35139" r="28281" b="34583"/>
          <a:stretch/>
        </p:blipFill>
        <p:spPr>
          <a:xfrm>
            <a:off x="4370946" y="3741788"/>
            <a:ext cx="5872312" cy="24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2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54DD-6A70-3311-6228-B9FC6B8B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VÝPLATOVÁ FUNKCIA- FLOORLET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44C4903-127D-69AA-738B-34C54725A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sz="28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sz="2800" i="1" dirty="0">
                          <a:latin typeface="Cambria Math" panose="02040503050406030204" pitchFamily="18" charset="0"/>
                        </a:rPr>
                        <m:t>α</m:t>
                      </m:r>
                      <m:func>
                        <m:func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k-SK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sk-SK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k-SK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GB" sz="28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sk-SK" sz="2800" dirty="0"/>
              </a:p>
              <a:p>
                <a:pPr marL="6160" indent="0">
                  <a:buNone/>
                </a:pPr>
                <a:endParaRPr lang="sk-SK" dirty="0"/>
              </a:p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k-SK" dirty="0"/>
                  <a:t>- peňažný tok v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k-SK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/>
                  <a:t>≠1</a:t>
                </a:r>
              </a:p>
              <a:p>
                <a14:m>
                  <m:oMath xmlns:m="http://schemas.openxmlformats.org/officeDocument/2006/math"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sk-SK" dirty="0"/>
                  <a:t> – nominálna hodnota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k-SK" dirty="0"/>
                  <a:t> – úrokové obdobie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sk-SK" dirty="0"/>
                  <a:t>referenčná úroková sadzba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k-S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urokov</m:t>
                    </m:r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floor</m:t>
                    </m:r>
                    <m: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sadzba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44C4903-127D-69AA-738B-34C54725A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7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21355-6BCC-2EE5-4070-8172BA5D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COLLAR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FD43AF-3732-F772-7E1A-0C3664A5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41" y="782887"/>
            <a:ext cx="7796540" cy="3997828"/>
          </a:xfrm>
        </p:spPr>
        <p:txBody>
          <a:bodyPr/>
          <a:lstStyle/>
          <a:p>
            <a:r>
              <a:rPr lang="sk-SK" dirty="0"/>
              <a:t>Kombinácia cap a </a:t>
            </a:r>
            <a:r>
              <a:rPr lang="sk-SK" dirty="0" err="1"/>
              <a:t>floor</a:t>
            </a:r>
            <a:endParaRPr lang="sk-SK" dirty="0"/>
          </a:p>
          <a:p>
            <a:r>
              <a:rPr lang="sk-SK" dirty="0" err="1"/>
              <a:t>Long</a:t>
            </a:r>
            <a:r>
              <a:rPr lang="sk-SK" dirty="0"/>
              <a:t> </a:t>
            </a:r>
            <a:r>
              <a:rPr lang="sk-SK" dirty="0" err="1"/>
              <a:t>collar</a:t>
            </a:r>
            <a:r>
              <a:rPr lang="sk-SK" dirty="0"/>
              <a:t>: </a:t>
            </a:r>
            <a:r>
              <a:rPr lang="sk-SK" dirty="0" err="1"/>
              <a:t>long</a:t>
            </a:r>
            <a:r>
              <a:rPr lang="sk-SK" dirty="0"/>
              <a:t> cap + </a:t>
            </a:r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floor</a:t>
            </a:r>
            <a:endParaRPr lang="sk-SK" dirty="0"/>
          </a:p>
          <a:p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collar</a:t>
            </a:r>
            <a:r>
              <a:rPr lang="sk-SK" dirty="0"/>
              <a:t>: </a:t>
            </a:r>
            <a:r>
              <a:rPr lang="sk-SK" dirty="0" err="1"/>
              <a:t>short</a:t>
            </a:r>
            <a:r>
              <a:rPr lang="sk-SK" dirty="0"/>
              <a:t> cap + </a:t>
            </a:r>
            <a:r>
              <a:rPr lang="sk-SK" dirty="0" err="1"/>
              <a:t>long</a:t>
            </a:r>
            <a:r>
              <a:rPr lang="sk-SK" dirty="0"/>
              <a:t> </a:t>
            </a:r>
            <a:r>
              <a:rPr lang="sk-SK" dirty="0" err="1"/>
              <a:t>floor</a:t>
            </a:r>
            <a:endParaRPr lang="sk-SK" dirty="0"/>
          </a:p>
          <a:p>
            <a:r>
              <a:rPr lang="sk-SK" dirty="0"/>
              <a:t>Nižšie náklady </a:t>
            </a:r>
          </a:p>
          <a:p>
            <a:r>
              <a:rPr lang="sk-SK" dirty="0" err="1"/>
              <a:t>Zero</a:t>
            </a:r>
            <a:r>
              <a:rPr lang="sk-SK" dirty="0"/>
              <a:t> </a:t>
            </a:r>
            <a:r>
              <a:rPr lang="sk-SK" dirty="0" err="1"/>
              <a:t>cost</a:t>
            </a:r>
            <a:r>
              <a:rPr lang="sk-SK" dirty="0"/>
              <a:t> </a:t>
            </a:r>
            <a:r>
              <a:rPr lang="sk-SK" dirty="0" err="1"/>
              <a:t>collar</a:t>
            </a:r>
            <a:endParaRPr lang="sk-SK" dirty="0"/>
          </a:p>
          <a:p>
            <a:r>
              <a:rPr lang="sk-SK" dirty="0" err="1"/>
              <a:t>Participating</a:t>
            </a:r>
            <a:r>
              <a:rPr lang="sk-SK" dirty="0"/>
              <a:t> cap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CCDABCB-B8D6-A79D-6BC0-2B8CC3AE4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4" t="37541" r="33010" b="35792"/>
          <a:stretch/>
        </p:blipFill>
        <p:spPr>
          <a:xfrm>
            <a:off x="1572118" y="4696832"/>
            <a:ext cx="4873840" cy="1828800"/>
          </a:xfrm>
          <a:prstGeom prst="rect">
            <a:avLst/>
          </a:prstGeom>
        </p:spPr>
      </p:pic>
      <p:pic>
        <p:nvPicPr>
          <p:cNvPr id="9" name="Obrázok 8" descr="Obrázok, na ktorom je snímka obrazovky, rad, text, astronómia&#10;&#10;Automaticky generovaný popis">
            <a:extLst>
              <a:ext uri="{FF2B5EF4-FFF2-40B4-BE49-F238E27FC236}">
                <a16:creationId xmlns:a16="http://schemas.microsoft.com/office/drawing/2014/main" id="{5016C5D5-B0D7-4792-27DB-7E555DA2E3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875516" y="3678316"/>
            <a:ext cx="3798532" cy="27634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053E4063-9E52-8B31-1203-24A8B3A44BE5}"/>
              </a:ext>
            </a:extLst>
          </p:cNvPr>
          <p:cNvSpPr txBox="1"/>
          <p:nvPr/>
        </p:nvSpPr>
        <p:spPr>
          <a:xfrm>
            <a:off x="6875516" y="6441750"/>
            <a:ext cx="348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</a:t>
            </a:r>
            <a:r>
              <a:rPr lang="en-GB" sz="1400" dirty="0"/>
              <a:t>www.chathamfinancial.com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92099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3118</TotalTime>
  <Words>211</Words>
  <Application>Microsoft Office PowerPoint</Application>
  <PresentationFormat>Širokouhlá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MS Shell Dlg 2</vt:lpstr>
      <vt:lpstr>Wingdings</vt:lpstr>
      <vt:lpstr>Wingdings 3</vt:lpstr>
      <vt:lpstr>Madison</vt:lpstr>
      <vt:lpstr>CAPS AND FLOORS</vt:lpstr>
      <vt:lpstr>ÚROKOVÉ DERIVÁTY</vt:lpstr>
      <vt:lpstr>CAP</vt:lpstr>
      <vt:lpstr>VÝPLATOVÁ FUNKCIA- CAPLET</vt:lpstr>
      <vt:lpstr>Prezentácia programu PowerPoint</vt:lpstr>
      <vt:lpstr>FLOOR</vt:lpstr>
      <vt:lpstr>VÝPLATOVÁ FUNKCIA- FLOORLET</vt:lpstr>
      <vt:lpstr>COLLAR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 AND FLOORS</dc:title>
  <dc:creator>Vivien Klučka</dc:creator>
  <cp:lastModifiedBy>Vivien Klučka</cp:lastModifiedBy>
  <cp:revision>5</cp:revision>
  <dcterms:created xsi:type="dcterms:W3CDTF">2023-12-05T12:11:27Z</dcterms:created>
  <dcterms:modified xsi:type="dcterms:W3CDTF">2023-12-07T16:10:03Z</dcterms:modified>
</cp:coreProperties>
</file>