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Roboto-bold.fntdata"/><Relationship Id="rId10" Type="http://schemas.openxmlformats.org/officeDocument/2006/relationships/slide" Target="slides/slide5.xml"/><Relationship Id="rId21" Type="http://schemas.openxmlformats.org/officeDocument/2006/relationships/font" Target="fonts/Roboto-regular.fntdata"/><Relationship Id="rId13" Type="http://schemas.openxmlformats.org/officeDocument/2006/relationships/slide" Target="slides/slide8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7.xml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a68f82c865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a68f82c865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a68f82c865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a68f82c865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a68f82c865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a68f82c865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a68f82c865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a68f82c865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t/>
            </a:r>
            <a:endParaRPr sz="1092"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a68f82c865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a68f82c865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a68f82c865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a68f82c865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68f82c86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a68f82c86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68f82c865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68f82c865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a68f82c865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a68f82c865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68f82c865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a68f82c865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a68f82c865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a68f82c865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○"/>
            </a:pPr>
            <a:r>
              <a:t/>
            </a:r>
            <a:endParaRPr sz="1400">
              <a:solidFill>
                <a:srgbClr val="42424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a68f82c865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a68f82c865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a68f82c865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a68f82c865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a68f82c865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a68f82c865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Credit default swaps (CDS)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241125" y="2752870"/>
            <a:ext cx="8222100" cy="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Analýza investic 2023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Hájková Eliška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Oceňování CDS kontraktů</a:t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471900" y="1733325"/>
            <a:ext cx="8222100" cy="328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</a:rPr>
              <a:t>Pravděpodobnostní model: Současná hodnota finančních toků v závislosti na pravděpodobnosti</a:t>
            </a:r>
            <a:endParaRPr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</a:rPr>
              <a:t>t = čas</a:t>
            </a:r>
            <a:endParaRPr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</a:rPr>
              <a:t>N= hodnota CDS</a:t>
            </a:r>
            <a:endParaRPr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</a:rPr>
              <a:t>c= prémie</a:t>
            </a:r>
            <a:endParaRPr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</a:rPr>
              <a:t>R = očekávaná míra splacení pohledávky v případě defaultu</a:t>
            </a:r>
            <a:endParaRPr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</a:rPr>
              <a:t>pi= pravděpodobnost, že nenastane kreditní událost v čase i</a:t>
            </a:r>
            <a:endParaRPr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20212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538" y="14275"/>
            <a:ext cx="7305675" cy="511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25" y="972075"/>
            <a:ext cx="9069550" cy="34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44916"/>
            <a:ext cx="9143998" cy="4084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Výhody a nevýhody CDS</a:t>
            </a:r>
            <a:endParaRPr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+"/>
            </a:pPr>
            <a:r>
              <a:rPr lang="cs">
                <a:solidFill>
                  <a:srgbClr val="202122"/>
                </a:solidFill>
              </a:rPr>
              <a:t>Snižuje riziko pro věřitele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+"/>
            </a:pPr>
            <a:r>
              <a:rPr lang="cs">
                <a:solidFill>
                  <a:srgbClr val="202122"/>
                </a:solidFill>
              </a:rPr>
              <a:t>Netřeba nakupovat podkladová aktiva s pevným výnosem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+"/>
            </a:pPr>
            <a:r>
              <a:rPr lang="cs">
                <a:solidFill>
                  <a:srgbClr val="202122"/>
                </a:solidFill>
              </a:rPr>
              <a:t>Prodejci mohou rozložit riziko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-"/>
            </a:pPr>
            <a:r>
              <a:rPr lang="cs">
                <a:solidFill>
                  <a:srgbClr val="202122"/>
                </a:solidFill>
              </a:rPr>
              <a:t>Falešný pocit bezpečí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-"/>
            </a:pPr>
            <a:r>
              <a:rPr lang="cs">
                <a:solidFill>
                  <a:srgbClr val="202122"/>
                </a:solidFill>
              </a:rPr>
              <a:t>Obchodování mimo regulace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-"/>
            </a:pPr>
            <a:r>
              <a:rPr lang="cs">
                <a:solidFill>
                  <a:srgbClr val="202122"/>
                </a:solidFill>
              </a:rPr>
              <a:t>Prodávající přebírá riziko nesplácení dlužníka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-"/>
            </a:pPr>
            <a:r>
              <a:rPr lang="cs">
                <a:solidFill>
                  <a:srgbClr val="202122"/>
                </a:solidFill>
              </a:rPr>
              <a:t>Systematické riziko</a:t>
            </a:r>
            <a:endParaRPr>
              <a:solidFill>
                <a:srgbClr val="20212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Vývoj</a:t>
            </a:r>
            <a:endParaRPr/>
          </a:p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112200" y="1731175"/>
            <a:ext cx="8941500" cy="347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Vznik v roce 1997 (přesun úvěrového rizika na třetí osobu)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Žádná regulace a transparentnost -&gt; těžké určit sílu CDS kontraktů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Rok 2007 - velikost CDS trhu okolo 60 bilionu dolarů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většina obchodů za účelem relativně malého zisku na základě pohybu spreadů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2008 - Krize (velikost okolo 35 bilion dolarů)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krach Lehman Brothers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2009 a 2010 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vytvoření centralizovaných center, vytvoření mezinárodního standardu CDS kontraktů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větší transparentnost, týdenní zprávy o proběhlých obchodech, jednotný trh pro CDS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regulováno Komisí pro cenné papíry a burzy a Komisí pro obchodování s futures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2023 - z glob. úvěrových derivátů více než 85% CDS</a:t>
            </a:r>
            <a:endParaRPr>
              <a:solidFill>
                <a:srgbClr val="20212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Finanční </a:t>
            </a:r>
            <a:r>
              <a:rPr lang="cs"/>
              <a:t>krize v roce 2007-2008 a 2009</a:t>
            </a:r>
            <a:endParaRPr/>
          </a:p>
        </p:txBody>
      </p:sp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471900" y="1919075"/>
            <a:ext cx="8376900" cy="31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Kritici: nebyla regulace -&gt; trh rychle narostl -&gt; netransparentní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Lehman Brothers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Problémy -&gt; nárůst CDS spreadu -&gt; nedůvěra -&gt; větší problémy -&gt; krach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nebo velké problémy -&gt; nárůst CDS spreadu -&gt; krach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Očekávané úvěrové riziko Lehman Brothers vysoce nadhodnoceno -&gt; panika i na světových trzích</a:t>
            </a:r>
            <a:endParaRPr>
              <a:solidFill>
                <a:srgbClr val="202122"/>
              </a:solidFill>
            </a:endParaRPr>
          </a:p>
        </p:txBody>
      </p:sp>
      <p:sp>
        <p:nvSpPr>
          <p:cNvPr id="168" name="Google Shape;168;p26"/>
          <p:cNvSpPr txBox="1"/>
          <p:nvPr/>
        </p:nvSpPr>
        <p:spPr>
          <a:xfrm>
            <a:off x="471900" y="3588550"/>
            <a:ext cx="85464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Roboto"/>
              <a:buChar char="●"/>
            </a:pPr>
            <a:r>
              <a:rPr lang="cs" sz="1800">
                <a:solidFill>
                  <a:srgbClr val="202122"/>
                </a:solidFill>
                <a:latin typeface="Roboto"/>
                <a:ea typeface="Roboto"/>
                <a:cs typeface="Roboto"/>
                <a:sym typeface="Roboto"/>
              </a:rPr>
              <a:t>Evropa - Řecko</a:t>
            </a:r>
            <a:endParaRPr sz="1800">
              <a:solidFill>
                <a:srgbClr val="20212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Font typeface="Roboto"/>
              <a:buChar char="○"/>
            </a:pPr>
            <a:r>
              <a:rPr lang="cs">
                <a:solidFill>
                  <a:srgbClr val="202122"/>
                </a:solidFill>
                <a:latin typeface="Roboto"/>
                <a:ea typeface="Roboto"/>
                <a:cs typeface="Roboto"/>
                <a:sym typeface="Roboto"/>
              </a:rPr>
              <a:t>téměř 10 let přenášelo část státního dluhu pomocí CDS + další značné podvody (podhodnocení deficitu..)</a:t>
            </a:r>
            <a:endParaRPr>
              <a:solidFill>
                <a:srgbClr val="20212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Font typeface="Roboto"/>
              <a:buChar char="○"/>
            </a:pPr>
            <a:r>
              <a:rPr lang="cs">
                <a:solidFill>
                  <a:srgbClr val="202122"/>
                </a:solidFill>
                <a:latin typeface="Roboto"/>
                <a:ea typeface="Roboto"/>
                <a:cs typeface="Roboto"/>
                <a:sym typeface="Roboto"/>
              </a:rPr>
              <a:t>-&gt; Euro -&gt; rychlejší zadlužení</a:t>
            </a:r>
            <a:endParaRPr>
              <a:solidFill>
                <a:srgbClr val="20212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Font typeface="Roboto"/>
              <a:buChar char="○"/>
            </a:pPr>
            <a:r>
              <a:rPr lang="cs">
                <a:solidFill>
                  <a:srgbClr val="202122"/>
                </a:solidFill>
                <a:latin typeface="Roboto"/>
                <a:ea typeface="Roboto"/>
                <a:cs typeface="Roboto"/>
                <a:sym typeface="Roboto"/>
              </a:rPr>
              <a:t>Pomoc: investoři nakoupili státní dluhopisy + zakoupili CDS jinde, kdyby Řecko nesplácelo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9" name="Google Shape;16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3065" y="0"/>
            <a:ext cx="325201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Děkuji za pozornost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56647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Credit default swaps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112350" y="1857500"/>
            <a:ext cx="8663400" cy="31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cs" sz="1900">
                <a:solidFill>
                  <a:schemeClr val="dk2"/>
                </a:solidFill>
              </a:rPr>
              <a:t>Swap úvěrového selhání / výměna nesplaceného úvěru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cs" sz="1900">
                <a:solidFill>
                  <a:schemeClr val="dk2"/>
                </a:solidFill>
              </a:rPr>
              <a:t>Derivát, který slouží k přenosu úvěrového rizika z jednoho subjektu na jiný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cs" sz="1900">
                <a:solidFill>
                  <a:schemeClr val="dk2"/>
                </a:solidFill>
              </a:rPr>
              <a:t>Strana, která koupila kontrakt CDS se chce zajistit proti riziku úvěrového selhání podkladového aktiva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cs" sz="1900">
                <a:solidFill>
                  <a:schemeClr val="dk2"/>
                </a:solidFill>
              </a:rPr>
              <a:t>Prodávající se zavazuje uhradit ztrátu v případě zmíněného selhání (default)</a:t>
            </a:r>
            <a:endParaRPr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Credit default swaps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813750" y="1813950"/>
            <a:ext cx="2873400" cy="11406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813750" y="3766525"/>
            <a:ext cx="2873400" cy="11406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5933050" y="3766525"/>
            <a:ext cx="2873400" cy="11406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4" name="Google Shape;84;p15"/>
          <p:cNvCxnSpPr/>
          <p:nvPr/>
        </p:nvCxnSpPr>
        <p:spPr>
          <a:xfrm rot="10800000">
            <a:off x="2765875" y="3141050"/>
            <a:ext cx="0" cy="46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Google Shape;85;p15"/>
          <p:cNvCxnSpPr/>
          <p:nvPr/>
        </p:nvCxnSpPr>
        <p:spPr>
          <a:xfrm>
            <a:off x="1493700" y="3129975"/>
            <a:ext cx="0" cy="42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5"/>
          <p:cNvCxnSpPr/>
          <p:nvPr/>
        </p:nvCxnSpPr>
        <p:spPr>
          <a:xfrm flipH="1" rot="10800000">
            <a:off x="4080800" y="4062300"/>
            <a:ext cx="1458600" cy="1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5"/>
          <p:cNvCxnSpPr/>
          <p:nvPr/>
        </p:nvCxnSpPr>
        <p:spPr>
          <a:xfrm flipH="1">
            <a:off x="4130150" y="4413100"/>
            <a:ext cx="1359900" cy="1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" name="Google Shape;88;p15"/>
          <p:cNvSpPr txBox="1"/>
          <p:nvPr/>
        </p:nvSpPr>
        <p:spPr>
          <a:xfrm>
            <a:off x="1192200" y="1919075"/>
            <a:ext cx="21165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Firma</a:t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(dlužník)</a:t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115400" y="3963700"/>
            <a:ext cx="22701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Investor</a:t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(věřitel)</a:t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6182050" y="3980425"/>
            <a:ext cx="22701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Prodejce CDS</a:t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2847025" y="3060275"/>
            <a:ext cx="15792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Dá peníze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151350" y="2994563"/>
            <a:ext cx="12504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Pravidelně splácí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4213350" y="3376675"/>
            <a:ext cx="14586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Pravidelně platí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3866250" y="4478525"/>
            <a:ext cx="19059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Zaplatí v případě defaultu firmy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Rozdíl s pojištěním</a:t>
            </a:r>
            <a:endParaRPr/>
          </a:p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2000"/>
              <a:buChar char="●"/>
            </a:pPr>
            <a:r>
              <a:rPr lang="cs" sz="2000">
                <a:solidFill>
                  <a:srgbClr val="202122"/>
                </a:solidFill>
              </a:rPr>
              <a:t>Prodávající strana nemusí být (moc) regulována</a:t>
            </a:r>
            <a:endParaRPr sz="2000">
              <a:solidFill>
                <a:srgbClr val="202122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2000"/>
              <a:buChar char="●"/>
            </a:pPr>
            <a:r>
              <a:rPr lang="cs" sz="2000">
                <a:solidFill>
                  <a:srgbClr val="202122"/>
                </a:solidFill>
              </a:rPr>
              <a:t>Kupující nemusí vlastnit aktivum</a:t>
            </a:r>
            <a:endParaRPr sz="2000">
              <a:solidFill>
                <a:srgbClr val="20212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Mechanismus CDS</a:t>
            </a:r>
            <a:endParaRPr/>
          </a:p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471900" y="1785725"/>
            <a:ext cx="8222100" cy="317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cs" sz="1900">
                <a:solidFill>
                  <a:schemeClr val="dk2"/>
                </a:solidFill>
              </a:rPr>
              <a:t>Kupující platí prodávajícímu pravidelně určitou částku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cs" sz="1900">
                <a:solidFill>
                  <a:schemeClr val="dk2"/>
                </a:solidFill>
              </a:rPr>
              <a:t>Prodávající zaručuje vyrovnat ztrátu, která by vznikla při defaultu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cs" sz="1900">
                <a:solidFill>
                  <a:schemeClr val="dk2"/>
                </a:solidFill>
              </a:rPr>
              <a:t>Příklad</a:t>
            </a:r>
            <a:endParaRPr sz="1900">
              <a:solidFill>
                <a:schemeClr val="dk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</a:pPr>
            <a:r>
              <a:rPr lang="cs" sz="1500">
                <a:solidFill>
                  <a:schemeClr val="dk2"/>
                </a:solidFill>
              </a:rPr>
              <a:t>Referenční emitent AIG Corp (dluhopisu)</a:t>
            </a:r>
            <a:endParaRPr sz="1500">
              <a:solidFill>
                <a:schemeClr val="dk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</a:pPr>
            <a:r>
              <a:rPr lang="cs" sz="1500">
                <a:solidFill>
                  <a:schemeClr val="dk2"/>
                </a:solidFill>
              </a:rPr>
              <a:t>CDS kontrakt od Citibank</a:t>
            </a:r>
            <a:endParaRPr sz="1500">
              <a:solidFill>
                <a:schemeClr val="dk2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</a:pPr>
            <a:r>
              <a:rPr lang="cs" sz="1500">
                <a:solidFill>
                  <a:schemeClr val="dk2"/>
                </a:solidFill>
              </a:rPr>
              <a:t>My budeme platit pravidelné prémie Citibank</a:t>
            </a:r>
            <a:endParaRPr sz="1500">
              <a:solidFill>
                <a:schemeClr val="dk2"/>
              </a:solidFill>
            </a:endParaRPr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</a:pPr>
            <a:r>
              <a:rPr lang="cs" sz="1500">
                <a:solidFill>
                  <a:schemeClr val="dk2"/>
                </a:solidFill>
              </a:rPr>
              <a:t>AIG bez problémů - platíme prémie do konce stanovehé lhůty</a:t>
            </a:r>
            <a:endParaRPr sz="1500">
              <a:solidFill>
                <a:schemeClr val="dk2"/>
              </a:solidFill>
            </a:endParaRPr>
          </a:p>
          <a:p>
            <a:pPr indent="-3238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</a:pPr>
            <a:r>
              <a:rPr lang="cs" sz="1500">
                <a:solidFill>
                  <a:schemeClr val="dk2"/>
                </a:solidFill>
              </a:rPr>
              <a:t>AIG default - Citibank nám toto selhání vypořádá jednou platbou</a:t>
            </a:r>
            <a:endParaRPr sz="1500">
              <a:solidFill>
                <a:schemeClr val="dk2"/>
              </a:solidFill>
            </a:endParaRPr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9350" y="1833675"/>
            <a:ext cx="6629400" cy="307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5538" y="1828925"/>
            <a:ext cx="6677025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Prémie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prémie = roční splátka = CDS spread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bazické body = setiny procenta</a:t>
            </a:r>
            <a:endParaRPr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CDS spread AIG = 50 bazických bodů =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Dluhopisy AIG ve výši 1 milion dolarů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>
                <a:solidFill>
                  <a:srgbClr val="202122"/>
                </a:solidFill>
              </a:rPr>
              <a:t>Roční prémie Citibank =</a:t>
            </a:r>
            <a:endParaRPr>
              <a:solidFill>
                <a:srgbClr val="20212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400"/>
              <a:buChar char="○"/>
            </a:pPr>
            <a:r>
              <a:rPr lang="cs">
                <a:solidFill>
                  <a:srgbClr val="202122"/>
                </a:solidFill>
              </a:rPr>
              <a:t>do maturity</a:t>
            </a:r>
            <a:endParaRPr>
              <a:solidFill>
                <a:srgbClr val="202122"/>
              </a:solidFill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4845900" y="3150600"/>
            <a:ext cx="2476500" cy="5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0,5%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3417225" y="3798225"/>
            <a:ext cx="1646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202122"/>
                </a:solidFill>
                <a:latin typeface="Roboto"/>
                <a:ea typeface="Roboto"/>
                <a:cs typeface="Roboto"/>
                <a:sym typeface="Roboto"/>
              </a:rPr>
              <a:t>5000 dolarů</a:t>
            </a:r>
            <a:endParaRPr sz="1800">
              <a:solidFill>
                <a:srgbClr val="2021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Vypořádání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471900" y="1850900"/>
            <a:ext cx="8222100" cy="30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arenR"/>
            </a:pPr>
            <a:r>
              <a:rPr lang="cs">
                <a:solidFill>
                  <a:srgbClr val="202122"/>
                </a:solidFill>
              </a:rPr>
              <a:t>Fyzické = Prodávající zaplatí hodnotu dluhopisu, kupující dá dluhové dluhopisy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arenR"/>
            </a:pPr>
            <a:r>
              <a:rPr lang="cs">
                <a:solidFill>
                  <a:srgbClr val="202122"/>
                </a:solidFill>
              </a:rPr>
              <a:t>Peněžní = Prodávající dá kupujícímu peněžní rozdíl mezi nominální a tržní hodnotou dluhopisy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arenR"/>
            </a:pPr>
            <a:r>
              <a:rPr lang="cs">
                <a:solidFill>
                  <a:srgbClr val="202122"/>
                </a:solidFill>
              </a:rPr>
              <a:t>Aukce</a:t>
            </a:r>
            <a:endParaRPr>
              <a:solidFill>
                <a:srgbClr val="20212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Použití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Spekulace - úvěrové riziko roste -&gt; CDS spread se zvětšuje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Zajištění -  nástroj zajištění proti úvěrovému riziku (pro věřitele)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Arbitráž - negativní korelace tržní ceny a spreadem</a:t>
            </a:r>
            <a:endParaRPr>
              <a:solidFill>
                <a:srgbClr val="20212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Náležitosti CDS kontraktu</a:t>
            </a:r>
            <a:endParaRPr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Referenčního emitenta a dluhopis 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Období platnosti kontraktu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Jméno calculation agenta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Definici defaultu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Nominální hodnotu obchodu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Roční prémii v bazických bodech</a:t>
            </a:r>
            <a:endParaRPr>
              <a:solidFill>
                <a:srgbClr val="20212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AutoNum type="arabicPeriod"/>
            </a:pPr>
            <a:r>
              <a:rPr lang="cs">
                <a:solidFill>
                  <a:srgbClr val="202122"/>
                </a:solidFill>
              </a:rPr>
              <a:t>Typ a částku vypořádání</a:t>
            </a:r>
            <a:endParaRPr>
              <a:solidFill>
                <a:srgbClr val="20212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