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256" r:id="rId2"/>
    <p:sldId id="257" r:id="rId3"/>
    <p:sldId id="264" r:id="rId4"/>
    <p:sldId id="265" r:id="rId5"/>
    <p:sldId id="271" r:id="rId6"/>
    <p:sldId id="282" r:id="rId7"/>
    <p:sldId id="283" r:id="rId8"/>
    <p:sldId id="266" r:id="rId9"/>
    <p:sldId id="308" r:id="rId10"/>
    <p:sldId id="268" r:id="rId11"/>
    <p:sldId id="301" r:id="rId12"/>
    <p:sldId id="306" r:id="rId13"/>
    <p:sldId id="259" r:id="rId14"/>
    <p:sldId id="260" r:id="rId15"/>
    <p:sldId id="261" r:id="rId16"/>
    <p:sldId id="258" r:id="rId17"/>
    <p:sldId id="269" r:id="rId18"/>
    <p:sldId id="270" r:id="rId19"/>
    <p:sldId id="272" r:id="rId20"/>
    <p:sldId id="291" r:id="rId21"/>
    <p:sldId id="311" r:id="rId22"/>
    <p:sldId id="275" r:id="rId23"/>
    <p:sldId id="274" r:id="rId24"/>
    <p:sldId id="284" r:id="rId25"/>
    <p:sldId id="285" r:id="rId26"/>
    <p:sldId id="286" r:id="rId27"/>
    <p:sldId id="287" r:id="rId28"/>
    <p:sldId id="276" r:id="rId29"/>
    <p:sldId id="305" r:id="rId30"/>
    <p:sldId id="289" r:id="rId31"/>
    <p:sldId id="312" r:id="rId32"/>
    <p:sldId id="313" r:id="rId33"/>
    <p:sldId id="277" r:id="rId34"/>
    <p:sldId id="296" r:id="rId35"/>
    <p:sldId id="309" r:id="rId36"/>
    <p:sldId id="310" r:id="rId37"/>
    <p:sldId id="300" r:id="rId38"/>
    <p:sldId id="302" r:id="rId39"/>
    <p:sldId id="278" r:id="rId40"/>
    <p:sldId id="304" r:id="rId41"/>
    <p:sldId id="290" r:id="rId42"/>
    <p:sldId id="279" r:id="rId43"/>
    <p:sldId id="303" r:id="rId44"/>
    <p:sldId id="297" r:id="rId45"/>
    <p:sldId id="294" r:id="rId46"/>
    <p:sldId id="293" r:id="rId47"/>
    <p:sldId id="280" r:id="rId48"/>
    <p:sldId id="314" r:id="rId49"/>
    <p:sldId id="315" r:id="rId50"/>
    <p:sldId id="316" r:id="rId51"/>
    <p:sldId id="317" r:id="rId5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6201" autoAdjust="0"/>
  </p:normalViewPr>
  <p:slideViewPr>
    <p:cSldViewPr>
      <p:cViewPr>
        <p:scale>
          <a:sx n="90" d="100"/>
          <a:sy n="90" d="100"/>
        </p:scale>
        <p:origin x="-1524" y="-72"/>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4DA15-614D-4F41-8B97-DCC9F867E46E}" type="datetimeFigureOut">
              <a:rPr lang="cs-CZ" smtClean="0"/>
              <a:t>05.03.2017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BF574D-3B1B-425C-ADD5-48DEF0A48208}" type="slidenum">
              <a:rPr lang="cs-CZ" smtClean="0"/>
              <a:t>‹#›</a:t>
            </a:fld>
            <a:endParaRPr lang="cs-CZ"/>
          </a:p>
        </p:txBody>
      </p:sp>
    </p:spTree>
    <p:extLst>
      <p:ext uri="{BB962C8B-B14F-4D97-AF65-F5344CB8AC3E}">
        <p14:creationId xmlns:p14="http://schemas.microsoft.com/office/powerpoint/2010/main" val="960882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log.peerinstruction.ne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blog.peerinstruction.net/2014/05/01/what-is-peer-instruction-in-2-mins/" TargetMode="External"/><Relationship Id="rId5" Type="http://schemas.openxmlformats.org/officeDocument/2006/relationships/hyperlink" Target="https://www.facebook.com/UMinnCTL/?ref=un_c" TargetMode="External"/><Relationship Id="rId4" Type="http://schemas.openxmlformats.org/officeDocument/2006/relationships/hyperlink" Target="https://www.facebook.com/peerinstruction/?fref=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smtClean="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1</a:t>
            </a:fld>
            <a:endParaRPr lang="cs-CZ"/>
          </a:p>
        </p:txBody>
      </p:sp>
    </p:spTree>
    <p:extLst>
      <p:ext uri="{BB962C8B-B14F-4D97-AF65-F5344CB8AC3E}">
        <p14:creationId xmlns:p14="http://schemas.microsoft.com/office/powerpoint/2010/main" val="3922433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Novak G M, Patterson E T, </a:t>
            </a:r>
            <a:r>
              <a:rPr lang="en-GB" sz="1200" kern="1200" dirty="0" err="1" smtClean="0">
                <a:solidFill>
                  <a:schemeClr val="tx1"/>
                </a:solidFill>
                <a:effectLst/>
                <a:latin typeface="+mn-lt"/>
                <a:ea typeface="+mn-ea"/>
                <a:cs typeface="+mn-cs"/>
              </a:rPr>
              <a:t>Gavrin</a:t>
            </a:r>
            <a:r>
              <a:rPr lang="en-GB" sz="1200" kern="1200" dirty="0" smtClean="0">
                <a:solidFill>
                  <a:schemeClr val="tx1"/>
                </a:solidFill>
                <a:effectLst/>
                <a:latin typeface="+mn-lt"/>
                <a:ea typeface="+mn-ea"/>
                <a:cs typeface="+mn-cs"/>
              </a:rPr>
              <a:t> A D, Christian W 1999 </a:t>
            </a:r>
            <a:r>
              <a:rPr lang="en-GB" sz="1200" i="1" kern="1200" dirty="0" smtClean="0">
                <a:solidFill>
                  <a:schemeClr val="tx1"/>
                </a:solidFill>
                <a:effectLst/>
                <a:latin typeface="+mn-lt"/>
                <a:ea typeface="+mn-ea"/>
                <a:cs typeface="+mn-cs"/>
              </a:rPr>
              <a:t>Just-in-Time Teaching: Blending Active Learning with Web Technology</a:t>
            </a:r>
            <a:r>
              <a:rPr lang="en-GB" sz="1200" kern="1200" dirty="0" smtClean="0">
                <a:solidFill>
                  <a:schemeClr val="tx1"/>
                </a:solidFill>
                <a:effectLst/>
                <a:latin typeface="+mn-lt"/>
                <a:ea typeface="+mn-ea"/>
                <a:cs typeface="+mn-cs"/>
              </a:rPr>
              <a:t> Prentice Hall, Inc.</a:t>
            </a: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Simkins</a:t>
            </a:r>
            <a:r>
              <a:rPr lang="en-GB" sz="1200" kern="1200" dirty="0" smtClean="0">
                <a:solidFill>
                  <a:schemeClr val="tx1"/>
                </a:solidFill>
                <a:effectLst/>
                <a:latin typeface="+mn-lt"/>
                <a:ea typeface="+mn-ea"/>
                <a:cs typeface="+mn-cs"/>
              </a:rPr>
              <a:t> S, Maier M H 2010 </a:t>
            </a:r>
            <a:r>
              <a:rPr lang="en-GB" sz="1200" i="1" kern="1200" dirty="0" smtClean="0">
                <a:solidFill>
                  <a:schemeClr val="tx1"/>
                </a:solidFill>
                <a:effectLst/>
                <a:latin typeface="+mn-lt"/>
                <a:ea typeface="+mn-ea"/>
                <a:cs typeface="+mn-cs"/>
              </a:rPr>
              <a:t>Just-in-Time Teaching: Across the Disciplines</a:t>
            </a:r>
            <a:r>
              <a:rPr lang="en-GB" sz="1200" kern="1200" dirty="0" smtClean="0">
                <a:solidFill>
                  <a:schemeClr val="tx1"/>
                </a:solidFill>
                <a:effectLst/>
                <a:latin typeface="+mn-lt"/>
                <a:ea typeface="+mn-ea"/>
                <a:cs typeface="+mn-cs"/>
              </a:rPr>
              <a:t>, Across the Academy. Stylus Publishing, LLC.</a:t>
            </a:r>
            <a:endParaRPr lang="cs-CZ" sz="1200" kern="1200" dirty="0" smtClean="0">
              <a:solidFill>
                <a:schemeClr val="tx1"/>
              </a:solidFill>
              <a:effectLst/>
              <a:latin typeface="+mn-lt"/>
              <a:ea typeface="+mn-ea"/>
              <a:cs typeface="+mn-cs"/>
            </a:endParaRPr>
          </a:p>
          <a:p>
            <a:endParaRPr lang="cs-CZ" dirty="0" smtClean="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16</a:t>
            </a:fld>
            <a:endParaRPr lang="cs-CZ"/>
          </a:p>
        </p:txBody>
      </p:sp>
    </p:spTree>
    <p:extLst>
      <p:ext uri="{BB962C8B-B14F-4D97-AF65-F5344CB8AC3E}">
        <p14:creationId xmlns:p14="http://schemas.microsoft.com/office/powerpoint/2010/main" val="19180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17</a:t>
            </a:fld>
            <a:endParaRPr lang="cs-CZ"/>
          </a:p>
        </p:txBody>
      </p:sp>
    </p:spTree>
    <p:extLst>
      <p:ext uri="{BB962C8B-B14F-4D97-AF65-F5344CB8AC3E}">
        <p14:creationId xmlns:p14="http://schemas.microsoft.com/office/powerpoint/2010/main" val="168866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19</a:t>
            </a:fld>
            <a:endParaRPr lang="cs-CZ"/>
          </a:p>
        </p:txBody>
      </p:sp>
    </p:spTree>
    <p:extLst>
      <p:ext uri="{BB962C8B-B14F-4D97-AF65-F5344CB8AC3E}">
        <p14:creationId xmlns:p14="http://schemas.microsoft.com/office/powerpoint/2010/main" val="294461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metakognitivní</a:t>
            </a:r>
            <a:r>
              <a:rPr lang="cs-CZ" dirty="0" smtClean="0"/>
              <a:t> otázka</a:t>
            </a:r>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20</a:t>
            </a:fld>
            <a:endParaRPr lang="cs-CZ"/>
          </a:p>
        </p:txBody>
      </p:sp>
    </p:spTree>
    <p:extLst>
      <p:ext uri="{BB962C8B-B14F-4D97-AF65-F5344CB8AC3E}">
        <p14:creationId xmlns:p14="http://schemas.microsoft.com/office/powerpoint/2010/main" val="82460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22</a:t>
            </a:fld>
            <a:endParaRPr lang="cs-CZ"/>
          </a:p>
        </p:txBody>
      </p:sp>
    </p:spTree>
    <p:extLst>
      <p:ext uri="{BB962C8B-B14F-4D97-AF65-F5344CB8AC3E}">
        <p14:creationId xmlns:p14="http://schemas.microsoft.com/office/powerpoint/2010/main" val="222501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ukázat, popsat, jak se s nimi funguje</a:t>
            </a:r>
          </a:p>
          <a:p>
            <a:r>
              <a:rPr lang="cs-CZ" dirty="0" smtClean="0"/>
              <a:t>jsou k zapůjčení</a:t>
            </a:r>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26</a:t>
            </a:fld>
            <a:endParaRPr lang="cs-CZ"/>
          </a:p>
        </p:txBody>
      </p:sp>
    </p:spTree>
    <p:extLst>
      <p:ext uri="{BB962C8B-B14F-4D97-AF65-F5344CB8AC3E}">
        <p14:creationId xmlns:p14="http://schemas.microsoft.com/office/powerpoint/2010/main" val="2441157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http://chronicle.com/blognetwork/castingoutnines/2012/12/18/doing-linear-algebra-with-peer-instruction-and-learning-catalytics/</a:t>
            </a:r>
          </a:p>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27</a:t>
            </a:fld>
            <a:endParaRPr lang="cs-CZ"/>
          </a:p>
        </p:txBody>
      </p:sp>
    </p:spTree>
    <p:extLst>
      <p:ext uri="{BB962C8B-B14F-4D97-AF65-F5344CB8AC3E}">
        <p14:creationId xmlns:p14="http://schemas.microsoft.com/office/powerpoint/2010/main" val="219179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29</a:t>
            </a:fld>
            <a:endParaRPr lang="cs-CZ"/>
          </a:p>
        </p:txBody>
      </p:sp>
    </p:spTree>
    <p:extLst>
      <p:ext uri="{BB962C8B-B14F-4D97-AF65-F5344CB8AC3E}">
        <p14:creationId xmlns:p14="http://schemas.microsoft.com/office/powerpoint/2010/main" val="2345606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35</a:t>
            </a:fld>
            <a:endParaRPr lang="cs-CZ"/>
          </a:p>
        </p:txBody>
      </p:sp>
    </p:spTree>
    <p:extLst>
      <p:ext uri="{BB962C8B-B14F-4D97-AF65-F5344CB8AC3E}">
        <p14:creationId xmlns:p14="http://schemas.microsoft.com/office/powerpoint/2010/main" val="285027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První část zápočtového test v termodynamice - individuální</a:t>
            </a:r>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37</a:t>
            </a:fld>
            <a:endParaRPr lang="cs-CZ"/>
          </a:p>
        </p:txBody>
      </p:sp>
    </p:spTree>
    <p:extLst>
      <p:ext uri="{BB962C8B-B14F-4D97-AF65-F5344CB8AC3E}">
        <p14:creationId xmlns:p14="http://schemas.microsoft.com/office/powerpoint/2010/main" val="385261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smtClean="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2</a:t>
            </a:fld>
            <a:endParaRPr lang="cs-CZ"/>
          </a:p>
        </p:txBody>
      </p:sp>
    </p:spTree>
    <p:extLst>
      <p:ext uri="{BB962C8B-B14F-4D97-AF65-F5344CB8AC3E}">
        <p14:creationId xmlns:p14="http://schemas.microsoft.com/office/powerpoint/2010/main" val="3203814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Druhá část zápočtového test v termodynamice - skupinová</a:t>
            </a:r>
          </a:p>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38</a:t>
            </a:fld>
            <a:endParaRPr lang="cs-CZ"/>
          </a:p>
        </p:txBody>
      </p:sp>
    </p:spTree>
    <p:extLst>
      <p:ext uri="{BB962C8B-B14F-4D97-AF65-F5344CB8AC3E}">
        <p14:creationId xmlns:p14="http://schemas.microsoft.com/office/powerpoint/2010/main" val="3174093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41</a:t>
            </a:fld>
            <a:endParaRPr lang="cs-CZ"/>
          </a:p>
        </p:txBody>
      </p:sp>
    </p:spTree>
    <p:extLst>
      <p:ext uri="{BB962C8B-B14F-4D97-AF65-F5344CB8AC3E}">
        <p14:creationId xmlns:p14="http://schemas.microsoft.com/office/powerpoint/2010/main" val="219255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43</a:t>
            </a:fld>
            <a:endParaRPr lang="cs-CZ"/>
          </a:p>
        </p:txBody>
      </p:sp>
    </p:spTree>
    <p:extLst>
      <p:ext uri="{BB962C8B-B14F-4D97-AF65-F5344CB8AC3E}">
        <p14:creationId xmlns:p14="http://schemas.microsoft.com/office/powerpoint/2010/main" val="2208091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Podobné grafy ukazuje prof. </a:t>
            </a:r>
            <a:r>
              <a:rPr lang="cs-CZ" dirty="0" err="1" smtClean="0"/>
              <a:t>Eric</a:t>
            </a:r>
            <a:r>
              <a:rPr lang="cs-CZ" dirty="0" smtClean="0"/>
              <a:t> Mazur i ve svých přednáškách dostupných na </a:t>
            </a:r>
            <a:r>
              <a:rPr lang="cs-CZ" dirty="0" err="1" smtClean="0"/>
              <a:t>YouTube</a:t>
            </a:r>
            <a:r>
              <a:rPr lang="cs-CZ" dirty="0" smtClean="0"/>
              <a:t>, např.</a:t>
            </a:r>
            <a:r>
              <a:rPr lang="en-US" dirty="0" smtClean="0"/>
              <a:t> Confessions of a Converted Lecturer</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48</a:t>
            </a:fld>
            <a:endParaRPr lang="cs-CZ"/>
          </a:p>
        </p:txBody>
      </p:sp>
    </p:spTree>
    <p:extLst>
      <p:ext uri="{BB962C8B-B14F-4D97-AF65-F5344CB8AC3E}">
        <p14:creationId xmlns:p14="http://schemas.microsoft.com/office/powerpoint/2010/main" val="1640182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49</a:t>
            </a:fld>
            <a:endParaRPr lang="cs-CZ"/>
          </a:p>
        </p:txBody>
      </p:sp>
    </p:spTree>
    <p:extLst>
      <p:ext uri="{BB962C8B-B14F-4D97-AF65-F5344CB8AC3E}">
        <p14:creationId xmlns:p14="http://schemas.microsoft.com/office/powerpoint/2010/main" val="1640182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50</a:t>
            </a:fld>
            <a:endParaRPr lang="cs-CZ"/>
          </a:p>
        </p:txBody>
      </p:sp>
    </p:spTree>
    <p:extLst>
      <p:ext uri="{BB962C8B-B14F-4D97-AF65-F5344CB8AC3E}">
        <p14:creationId xmlns:p14="http://schemas.microsoft.com/office/powerpoint/2010/main" val="686132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51</a:t>
            </a:fld>
            <a:endParaRPr lang="cs-CZ"/>
          </a:p>
        </p:txBody>
      </p:sp>
    </p:spTree>
    <p:extLst>
      <p:ext uri="{BB962C8B-B14F-4D97-AF65-F5344CB8AC3E}">
        <p14:creationId xmlns:p14="http://schemas.microsoft.com/office/powerpoint/2010/main" val="68613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3</a:t>
            </a:fld>
            <a:endParaRPr lang="cs-CZ"/>
          </a:p>
        </p:txBody>
      </p:sp>
    </p:spTree>
    <p:extLst>
      <p:ext uri="{BB962C8B-B14F-4D97-AF65-F5344CB8AC3E}">
        <p14:creationId xmlns:p14="http://schemas.microsoft.com/office/powerpoint/2010/main" val="270079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Tento a následující dva snímky</a:t>
            </a:r>
            <a:r>
              <a:rPr lang="cs-CZ" baseline="0" dirty="0" smtClean="0"/>
              <a:t> převzaty či zpracovny dle</a:t>
            </a:r>
          </a:p>
          <a:p>
            <a:r>
              <a:rPr lang="cs-CZ" baseline="0" dirty="0" smtClean="0"/>
              <a:t>S</a:t>
            </a:r>
            <a:r>
              <a:rPr lang="cs-CZ" dirty="0" smtClean="0"/>
              <a:t>abine </a:t>
            </a:r>
            <a:r>
              <a:rPr lang="cs-CZ" dirty="0" err="1" smtClean="0"/>
              <a:t>Hoidn</a:t>
            </a:r>
            <a:r>
              <a:rPr lang="cs-CZ" dirty="0" smtClean="0"/>
              <a:t> (2016): prezentace k semináři </a:t>
            </a:r>
            <a:r>
              <a:rPr lang="en-US" i="1" dirty="0" smtClean="0"/>
              <a:t>Student-­‐Centered</a:t>
            </a:r>
            <a:r>
              <a:rPr lang="cs-CZ" i="1" dirty="0" smtClean="0"/>
              <a:t> </a:t>
            </a:r>
            <a:r>
              <a:rPr lang="en-US" i="1" dirty="0" smtClean="0"/>
              <a:t>Learning</a:t>
            </a:r>
            <a:r>
              <a:rPr lang="cs-CZ" i="1" dirty="0" smtClean="0"/>
              <a:t> </a:t>
            </a:r>
            <a:r>
              <a:rPr lang="en-US" i="1" dirty="0" smtClean="0"/>
              <a:t>Environments</a:t>
            </a:r>
            <a:r>
              <a:rPr lang="cs-CZ" i="1" dirty="0" smtClean="0"/>
              <a:t> </a:t>
            </a:r>
            <a:r>
              <a:rPr lang="en-US" i="1" dirty="0" smtClean="0"/>
              <a:t>in</a:t>
            </a:r>
            <a:r>
              <a:rPr lang="cs-CZ" i="1" dirty="0" smtClean="0"/>
              <a:t> </a:t>
            </a:r>
            <a:r>
              <a:rPr lang="en-US" i="1" dirty="0" smtClean="0"/>
              <a:t>Higher</a:t>
            </a:r>
            <a:r>
              <a:rPr lang="cs-CZ" i="1" dirty="0" smtClean="0"/>
              <a:t> </a:t>
            </a:r>
            <a:r>
              <a:rPr lang="en-US" i="1" dirty="0" err="1" smtClean="0"/>
              <a:t>Educa</a:t>
            </a:r>
            <a:r>
              <a:rPr lang="cs-CZ" i="1" dirty="0" smtClean="0"/>
              <a:t>ti</a:t>
            </a:r>
            <a:r>
              <a:rPr lang="en-US" i="1" dirty="0" smtClean="0"/>
              <a:t>on</a:t>
            </a:r>
            <a:r>
              <a:rPr lang="cs-CZ" i="1" dirty="0" smtClean="0"/>
              <a:t> </a:t>
            </a:r>
            <a:r>
              <a:rPr lang="en-US" i="1" dirty="0" smtClean="0"/>
              <a:t>Classrooms</a:t>
            </a:r>
            <a:r>
              <a:rPr lang="cs-CZ" dirty="0" smtClean="0"/>
              <a:t>, předneseno</a:t>
            </a:r>
            <a:r>
              <a:rPr lang="cs-CZ" baseline="0" dirty="0" smtClean="0"/>
              <a:t> 18. 2. 2016, </a:t>
            </a:r>
            <a:r>
              <a:rPr lang="cs-CZ" baseline="0" dirty="0" err="1" smtClean="0"/>
              <a:t>PedF</a:t>
            </a:r>
            <a:r>
              <a:rPr lang="cs-CZ" baseline="0" dirty="0" smtClean="0"/>
              <a:t> UK a následné ústní sdělení</a:t>
            </a:r>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5</a:t>
            </a:fld>
            <a:endParaRPr lang="cs-CZ"/>
          </a:p>
        </p:txBody>
      </p:sp>
    </p:spTree>
    <p:extLst>
      <p:ext uri="{BB962C8B-B14F-4D97-AF65-F5344CB8AC3E}">
        <p14:creationId xmlns:p14="http://schemas.microsoft.com/office/powerpoint/2010/main" val="364956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Bonwell</a:t>
            </a:r>
            <a:r>
              <a:rPr lang="en-GB" sz="1200" kern="1200" dirty="0" smtClean="0">
                <a:solidFill>
                  <a:schemeClr val="tx1"/>
                </a:solidFill>
                <a:effectLst/>
                <a:latin typeface="+mn-lt"/>
                <a:ea typeface="+mn-ea"/>
                <a:cs typeface="+mn-cs"/>
              </a:rPr>
              <a:t> C and </a:t>
            </a:r>
            <a:r>
              <a:rPr lang="en-GB" sz="1200" kern="1200" dirty="0" err="1" smtClean="0">
                <a:solidFill>
                  <a:schemeClr val="tx1"/>
                </a:solidFill>
                <a:effectLst/>
                <a:latin typeface="+mn-lt"/>
                <a:ea typeface="+mn-ea"/>
                <a:cs typeface="+mn-cs"/>
              </a:rPr>
              <a:t>Eison</a:t>
            </a:r>
            <a:r>
              <a:rPr lang="en-GB" sz="1200" kern="1200" dirty="0" smtClean="0">
                <a:solidFill>
                  <a:schemeClr val="tx1"/>
                </a:solidFill>
                <a:effectLst/>
                <a:latin typeface="+mn-lt"/>
                <a:ea typeface="+mn-ea"/>
                <a:cs typeface="+mn-cs"/>
              </a:rPr>
              <a:t> J 1991 </a:t>
            </a:r>
            <a:r>
              <a:rPr lang="en-GB" sz="1200" i="1" kern="1200" dirty="0" smtClean="0">
                <a:solidFill>
                  <a:schemeClr val="tx1"/>
                </a:solidFill>
                <a:effectLst/>
                <a:latin typeface="+mn-lt"/>
                <a:ea typeface="+mn-ea"/>
                <a:cs typeface="+mn-cs"/>
              </a:rPr>
              <a:t>Active Learning: Creating Excitement in the Classroom</a:t>
            </a:r>
            <a:r>
              <a:rPr lang="en-GB" sz="1200" kern="1200" dirty="0" smtClean="0">
                <a:solidFill>
                  <a:schemeClr val="tx1"/>
                </a:solidFill>
                <a:effectLst/>
                <a:latin typeface="+mn-lt"/>
                <a:ea typeface="+mn-ea"/>
                <a:cs typeface="+mn-cs"/>
              </a:rPr>
              <a:t> AEHE-ERIC Higher Education Report No. 1. (Washington, D.C.: </a:t>
            </a:r>
            <a:r>
              <a:rPr lang="en-GB" sz="1200" kern="1200" dirty="0" err="1" smtClean="0">
                <a:solidFill>
                  <a:schemeClr val="tx1"/>
                </a:solidFill>
                <a:effectLst/>
                <a:latin typeface="+mn-lt"/>
                <a:ea typeface="+mn-ea"/>
                <a:cs typeface="+mn-cs"/>
              </a:rPr>
              <a:t>Jossey</a:t>
            </a:r>
            <a:r>
              <a:rPr lang="en-GB" sz="1200" kern="1200" dirty="0" smtClean="0">
                <a:solidFill>
                  <a:schemeClr val="tx1"/>
                </a:solidFill>
                <a:effectLst/>
                <a:latin typeface="+mn-lt"/>
                <a:ea typeface="+mn-ea"/>
                <a:cs typeface="+mn-cs"/>
              </a:rPr>
              <a:t>-Bass)</a:t>
            </a:r>
            <a:endParaRPr lang="cs-CZ" sz="1200" kern="1200" dirty="0" smtClean="0">
              <a:solidFill>
                <a:schemeClr val="tx1"/>
              </a:solidFill>
              <a:effectLst/>
              <a:latin typeface="+mn-lt"/>
              <a:ea typeface="+mn-ea"/>
              <a:cs typeface="+mn-cs"/>
            </a:endParaRPr>
          </a:p>
          <a:p>
            <a:endParaRPr lang="cs-CZ" dirty="0" smtClean="0"/>
          </a:p>
          <a:p>
            <a:r>
              <a:rPr lang="en-GB" sz="1200" kern="1200" dirty="0" smtClean="0">
                <a:solidFill>
                  <a:schemeClr val="tx1"/>
                </a:solidFill>
                <a:effectLst/>
                <a:latin typeface="+mn-lt"/>
                <a:ea typeface="+mn-ea"/>
                <a:cs typeface="+mn-cs"/>
              </a:rPr>
              <a:t>Georgiou H and Sharma M D 2015 Does using active learning in thermodynamics lectures improve students’ conceptual understanding and learning experiences? </a:t>
            </a:r>
            <a:r>
              <a:rPr lang="en-GB" sz="1200" i="1" kern="1200" dirty="0" smtClean="0">
                <a:solidFill>
                  <a:schemeClr val="tx1"/>
                </a:solidFill>
                <a:effectLst/>
                <a:latin typeface="+mn-lt"/>
                <a:ea typeface="+mn-ea"/>
                <a:cs typeface="+mn-cs"/>
              </a:rPr>
              <a:t>Eur. J. Phys.</a:t>
            </a:r>
            <a:r>
              <a:rPr lang="en-GB" sz="1200" kern="1200" dirty="0" smtClean="0">
                <a:solidFill>
                  <a:schemeClr val="tx1"/>
                </a:solidFill>
                <a:effectLst/>
                <a:latin typeface="+mn-lt"/>
                <a:ea typeface="+mn-ea"/>
                <a:cs typeface="+mn-cs"/>
              </a:rPr>
              <a:t> 36.</a:t>
            </a:r>
            <a:endParaRPr lang="cs-CZ" sz="1200" kern="1200" dirty="0" smtClean="0">
              <a:solidFill>
                <a:schemeClr val="tx1"/>
              </a:solidFill>
              <a:effectLst/>
              <a:latin typeface="+mn-lt"/>
              <a:ea typeface="+mn-ea"/>
              <a:cs typeface="+mn-cs"/>
            </a:endParaRP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Felder R M and Brent R 2009 </a:t>
            </a:r>
            <a:r>
              <a:rPr lang="en-GB" sz="1200" i="1" kern="1200" dirty="0" smtClean="0">
                <a:solidFill>
                  <a:schemeClr val="tx1"/>
                </a:solidFill>
                <a:effectLst/>
                <a:latin typeface="+mn-lt"/>
                <a:ea typeface="+mn-ea"/>
                <a:cs typeface="+mn-cs"/>
              </a:rPr>
              <a:t>Active Learning: An Introduction</a:t>
            </a:r>
            <a:r>
              <a:rPr lang="en-GB" sz="1200" kern="1200" dirty="0" smtClean="0">
                <a:solidFill>
                  <a:schemeClr val="tx1"/>
                </a:solidFill>
                <a:effectLst/>
                <a:latin typeface="+mn-lt"/>
                <a:ea typeface="+mn-ea"/>
                <a:cs typeface="+mn-cs"/>
              </a:rPr>
              <a:t>. ASQ Higher Education Brief, 2(4)</a:t>
            </a:r>
            <a:endParaRPr lang="cs-CZ" sz="1200" kern="1200" dirty="0" smtClean="0">
              <a:solidFill>
                <a:schemeClr val="tx1"/>
              </a:solidFill>
              <a:effectLst/>
              <a:latin typeface="+mn-lt"/>
              <a:ea typeface="+mn-ea"/>
              <a:cs typeface="+mn-cs"/>
            </a:endParaRP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Meyer C and Jones T B 1993 </a:t>
            </a:r>
            <a:r>
              <a:rPr lang="en-GB" sz="1200" i="1" kern="1200" dirty="0" smtClean="0">
                <a:solidFill>
                  <a:schemeClr val="tx1"/>
                </a:solidFill>
                <a:effectLst/>
                <a:latin typeface="+mn-lt"/>
                <a:ea typeface="+mn-ea"/>
                <a:cs typeface="+mn-cs"/>
              </a:rPr>
              <a:t>Promoting active learning: Strategies for the college classroom</a:t>
            </a:r>
            <a:r>
              <a:rPr lang="en-GB" sz="1200" kern="1200" dirty="0" smtClean="0">
                <a:solidFill>
                  <a:schemeClr val="tx1"/>
                </a:solidFill>
                <a:effectLst/>
                <a:latin typeface="+mn-lt"/>
                <a:ea typeface="+mn-ea"/>
                <a:cs typeface="+mn-cs"/>
              </a:rPr>
              <a:t> (San Francisco: </a:t>
            </a:r>
            <a:r>
              <a:rPr lang="en-GB" sz="1200" kern="1200" dirty="0" err="1" smtClean="0">
                <a:solidFill>
                  <a:schemeClr val="tx1"/>
                </a:solidFill>
                <a:effectLst/>
                <a:latin typeface="+mn-lt"/>
                <a:ea typeface="+mn-ea"/>
                <a:cs typeface="+mn-cs"/>
              </a:rPr>
              <a:t>Jossey</a:t>
            </a:r>
            <a:r>
              <a:rPr lang="en-GB" sz="1200" kern="1200" dirty="0" smtClean="0">
                <a:solidFill>
                  <a:schemeClr val="tx1"/>
                </a:solidFill>
                <a:effectLst/>
                <a:latin typeface="+mn-lt"/>
                <a:ea typeface="+mn-ea"/>
                <a:cs typeface="+mn-cs"/>
              </a:rPr>
              <a:t>-Bass)</a:t>
            </a:r>
            <a:endParaRPr lang="cs-CZ" sz="1200" kern="1200" dirty="0" smtClean="0">
              <a:solidFill>
                <a:schemeClr val="tx1"/>
              </a:solidFill>
              <a:effectLst/>
              <a:latin typeface="+mn-lt"/>
              <a:ea typeface="+mn-ea"/>
              <a:cs typeface="+mn-cs"/>
            </a:endParaRPr>
          </a:p>
          <a:p>
            <a:endParaRPr lang="cs-CZ" dirty="0" smtClean="0"/>
          </a:p>
          <a:p>
            <a:endParaRPr lang="cs-CZ" dirty="0" smtClean="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8</a:t>
            </a:fld>
            <a:endParaRPr lang="cs-CZ"/>
          </a:p>
        </p:txBody>
      </p:sp>
    </p:spTree>
    <p:extLst>
      <p:ext uri="{BB962C8B-B14F-4D97-AF65-F5344CB8AC3E}">
        <p14:creationId xmlns:p14="http://schemas.microsoft.com/office/powerpoint/2010/main" val="144816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Prince M J, Felder R M and Brent R 2007 Does Faculty Research Improve Undergraduate Teaching? An Analysis of Existing and Potential Synergies </a:t>
            </a:r>
            <a:r>
              <a:rPr lang="en-GB" sz="1200" i="1" kern="1200" dirty="0" smtClean="0">
                <a:solidFill>
                  <a:schemeClr val="tx1"/>
                </a:solidFill>
                <a:effectLst/>
                <a:latin typeface="+mn-lt"/>
                <a:ea typeface="+mn-ea"/>
                <a:cs typeface="+mn-cs"/>
              </a:rPr>
              <a:t>Journal of Engineering Education</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96</a:t>
            </a:r>
            <a:r>
              <a:rPr lang="en-GB" sz="1200" kern="1200" dirty="0" smtClean="0">
                <a:solidFill>
                  <a:schemeClr val="tx1"/>
                </a:solidFill>
                <a:effectLst/>
                <a:latin typeface="+mn-lt"/>
                <a:ea typeface="+mn-ea"/>
                <a:cs typeface="+mn-cs"/>
              </a:rPr>
              <a:t> pp 283-294</a:t>
            </a:r>
            <a:endParaRPr lang="cs-CZ" sz="1200" kern="1200" dirty="0" smtClean="0">
              <a:solidFill>
                <a:schemeClr val="tx1"/>
              </a:solidFill>
              <a:effectLst/>
              <a:latin typeface="+mn-lt"/>
              <a:ea typeface="+mn-ea"/>
              <a:cs typeface="+mn-cs"/>
            </a:endParaRP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Mazur, E. (2009). Farewell, lecture? </a:t>
            </a:r>
            <a:r>
              <a:rPr lang="en-GB" sz="1200" i="1" kern="1200" dirty="0" smtClean="0">
                <a:solidFill>
                  <a:schemeClr val="tx1"/>
                </a:solidFill>
                <a:effectLst/>
                <a:latin typeface="+mn-lt"/>
                <a:ea typeface="+mn-ea"/>
                <a:cs typeface="+mn-cs"/>
              </a:rPr>
              <a:t>Science, </a:t>
            </a:r>
            <a:r>
              <a:rPr lang="en-GB" sz="1200" kern="1200" dirty="0" smtClean="0">
                <a:solidFill>
                  <a:schemeClr val="tx1"/>
                </a:solidFill>
                <a:effectLst/>
                <a:latin typeface="+mn-lt"/>
                <a:ea typeface="+mn-ea"/>
                <a:cs typeface="+mn-cs"/>
              </a:rPr>
              <a:t>323(5910),</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50–51.</a:t>
            </a:r>
            <a:endParaRPr lang="cs-CZ" sz="1200"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9</a:t>
            </a:fld>
            <a:endParaRPr lang="cs-CZ"/>
          </a:p>
        </p:txBody>
      </p:sp>
    </p:spTree>
    <p:extLst>
      <p:ext uri="{BB962C8B-B14F-4D97-AF65-F5344CB8AC3E}">
        <p14:creationId xmlns:p14="http://schemas.microsoft.com/office/powerpoint/2010/main" val="144816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10</a:t>
            </a:fld>
            <a:endParaRPr lang="cs-CZ"/>
          </a:p>
        </p:txBody>
      </p:sp>
    </p:spTree>
    <p:extLst>
      <p:ext uri="{BB962C8B-B14F-4D97-AF65-F5344CB8AC3E}">
        <p14:creationId xmlns:p14="http://schemas.microsoft.com/office/powerpoint/2010/main" val="313903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13</a:t>
            </a:fld>
            <a:endParaRPr lang="cs-CZ"/>
          </a:p>
        </p:txBody>
      </p:sp>
    </p:spTree>
    <p:extLst>
      <p:ext uri="{BB962C8B-B14F-4D97-AF65-F5344CB8AC3E}">
        <p14:creationId xmlns:p14="http://schemas.microsoft.com/office/powerpoint/2010/main" val="41924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Mazur E 1997 </a:t>
            </a:r>
            <a:r>
              <a:rPr lang="en-GB" sz="1200" i="1" kern="1200" dirty="0" smtClean="0">
                <a:solidFill>
                  <a:schemeClr val="tx1"/>
                </a:solidFill>
                <a:effectLst/>
                <a:latin typeface="+mn-lt"/>
                <a:ea typeface="+mn-ea"/>
                <a:cs typeface="+mn-cs"/>
              </a:rPr>
              <a:t>Peer instruction: a user’s manual</a:t>
            </a:r>
            <a:r>
              <a:rPr lang="en-GB" sz="1200" kern="1200" dirty="0" smtClean="0">
                <a:solidFill>
                  <a:schemeClr val="tx1"/>
                </a:solidFill>
                <a:effectLst/>
                <a:latin typeface="+mn-lt"/>
                <a:ea typeface="+mn-ea"/>
                <a:cs typeface="+mn-cs"/>
              </a:rPr>
              <a:t> Prentice Hall, Inc. </a:t>
            </a:r>
            <a:endParaRPr lang="cs-CZ" sz="1200" kern="1200" dirty="0" smtClean="0">
              <a:solidFill>
                <a:schemeClr val="tx1"/>
              </a:solidFill>
              <a:effectLst/>
              <a:latin typeface="+mn-lt"/>
              <a:ea typeface="+mn-ea"/>
              <a:cs typeface="+mn-cs"/>
            </a:endParaRPr>
          </a:p>
          <a:p>
            <a:endParaRPr lang="cs-CZ" dirty="0" smtClean="0"/>
          </a:p>
          <a:p>
            <a:r>
              <a:rPr lang="en-US" b="1" dirty="0" smtClean="0"/>
              <a:t>Turn to Your Neighbor</a:t>
            </a:r>
            <a:r>
              <a:rPr lang="en-US" dirty="0" smtClean="0"/>
              <a:t> - The </a:t>
            </a:r>
            <a:r>
              <a:rPr lang="en-US" dirty="0" err="1" smtClean="0"/>
              <a:t>oficial</a:t>
            </a:r>
            <a:r>
              <a:rPr lang="en-US" dirty="0" smtClean="0"/>
              <a:t> Peer Instruction Blog</a:t>
            </a:r>
          </a:p>
          <a:p>
            <a:r>
              <a:rPr lang="en-US" dirty="0" smtClean="0">
                <a:hlinkClick r:id="rId3"/>
              </a:rPr>
              <a:t>https://blog.peerinstruction.net/</a:t>
            </a:r>
            <a:endParaRPr lang="en-US" dirty="0" smtClean="0"/>
          </a:p>
          <a:p>
            <a:r>
              <a:rPr lang="en-US" dirty="0" smtClean="0">
                <a:hlinkClick r:id="rId4"/>
              </a:rPr>
              <a:t>https://www.facebook.com/peerinstruction/?fref=ts</a:t>
            </a:r>
            <a:endParaRPr lang="en-US" dirty="0" smtClean="0"/>
          </a:p>
          <a:p>
            <a:r>
              <a:rPr lang="en-US" dirty="0" smtClean="0">
                <a:hlinkClick r:id="rId5"/>
              </a:rPr>
              <a:t>https://www.facebook.com/UMinnCTL/?ref=un_c</a:t>
            </a:r>
            <a:endParaRPr lang="en-US" dirty="0" smtClean="0"/>
          </a:p>
          <a:p>
            <a:r>
              <a:rPr lang="en-US" dirty="0" smtClean="0"/>
              <a:t/>
            </a:r>
            <a:br>
              <a:rPr lang="en-US" dirty="0" smtClean="0"/>
            </a:br>
            <a:endParaRPr lang="en-US" dirty="0" smtClean="0"/>
          </a:p>
          <a:p>
            <a:r>
              <a:rPr lang="en-US" dirty="0" smtClean="0">
                <a:hlinkClick r:id="rId6"/>
              </a:rPr>
              <a:t>What is Peer Instruction…in 2 mins</a:t>
            </a:r>
            <a:endParaRPr lang="en-US" dirty="0" smtClean="0"/>
          </a:p>
          <a:p>
            <a:endParaRPr lang="cs-CZ" dirty="0"/>
          </a:p>
        </p:txBody>
      </p:sp>
      <p:sp>
        <p:nvSpPr>
          <p:cNvPr id="4" name="Zástupný symbol pro číslo snímku 3"/>
          <p:cNvSpPr>
            <a:spLocks noGrp="1"/>
          </p:cNvSpPr>
          <p:nvPr>
            <p:ph type="sldNum" sz="quarter" idx="10"/>
          </p:nvPr>
        </p:nvSpPr>
        <p:spPr/>
        <p:txBody>
          <a:bodyPr/>
          <a:lstStyle/>
          <a:p>
            <a:fld id="{22BF574D-3B1B-425C-ADD5-48DEF0A48208}" type="slidenum">
              <a:rPr lang="cs-CZ" smtClean="0"/>
              <a:t>14</a:t>
            </a:fld>
            <a:endParaRPr lang="cs-CZ"/>
          </a:p>
        </p:txBody>
      </p:sp>
    </p:spTree>
    <p:extLst>
      <p:ext uri="{BB962C8B-B14F-4D97-AF65-F5344CB8AC3E}">
        <p14:creationId xmlns:p14="http://schemas.microsoft.com/office/powerpoint/2010/main" val="1589606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A741A36-5659-4733-9441-E5CEA7BB9AEC}" type="datetimeFigureOut">
              <a:rPr lang="cs-CZ" smtClean="0"/>
              <a:t>05.03.2017</a:t>
            </a:fld>
            <a:endParaRPr lang="cs-CZ"/>
          </a:p>
        </p:txBody>
      </p:sp>
      <p:sp>
        <p:nvSpPr>
          <p:cNvPr id="5" name="Footer Placeholder 4"/>
          <p:cNvSpPr>
            <a:spLocks noGrp="1"/>
          </p:cNvSpPr>
          <p:nvPr>
            <p:ph type="ftr" sz="quarter" idx="11"/>
          </p:nvPr>
        </p:nvSpPr>
        <p:spPr/>
        <p:txBody>
          <a:bodyPr/>
          <a:lstStyle/>
          <a:p>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6B48C2-A575-4DE8-998C-855FB0C69AB9}"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BA741A36-5659-4733-9441-E5CEA7BB9AEC}" type="datetimeFigureOut">
              <a:rPr lang="cs-CZ" smtClean="0"/>
              <a:t>05.03.2017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06B48C2-A575-4DE8-998C-855FB0C69AB9}"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BA741A36-5659-4733-9441-E5CEA7BB9AEC}" type="datetimeFigureOut">
              <a:rPr lang="cs-CZ" smtClean="0"/>
              <a:t>05.03.2017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06B48C2-A575-4DE8-998C-855FB0C69AB9}"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A741A36-5659-4733-9441-E5CEA7BB9AEC}" type="datetimeFigureOut">
              <a:rPr lang="cs-CZ" smtClean="0"/>
              <a:t>05.03.2017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06B48C2-A575-4DE8-998C-855FB0C69AB9}"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BA741A36-5659-4733-9441-E5CEA7BB9AEC}" type="datetimeFigureOut">
              <a:rPr lang="cs-CZ" smtClean="0"/>
              <a:t>05.03.2017</a:t>
            </a:fld>
            <a:endParaRPr lang="cs-CZ"/>
          </a:p>
        </p:txBody>
      </p:sp>
      <p:sp>
        <p:nvSpPr>
          <p:cNvPr id="8" name="Slide Number Placeholder 7"/>
          <p:cNvSpPr>
            <a:spLocks noGrp="1"/>
          </p:cNvSpPr>
          <p:nvPr>
            <p:ph type="sldNum" sz="quarter" idx="11"/>
          </p:nvPr>
        </p:nvSpPr>
        <p:spPr/>
        <p:txBody>
          <a:bodyPr/>
          <a:lstStyle/>
          <a:p>
            <a:fld id="{406B48C2-A575-4DE8-998C-855FB0C69AB9}" type="slidenum">
              <a:rPr lang="cs-CZ" smtClean="0"/>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A741A36-5659-4733-9441-E5CEA7BB9AEC}" type="datetimeFigureOut">
              <a:rPr lang="cs-CZ" smtClean="0"/>
              <a:t>05.03.2017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06B48C2-A575-4DE8-998C-855FB0C69AB9}"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A741A36-5659-4733-9441-E5CEA7BB9AEC}" type="datetimeFigureOut">
              <a:rPr lang="cs-CZ" smtClean="0"/>
              <a:t>05.03.2017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06B48C2-A575-4DE8-998C-855FB0C69AB9}"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BA741A36-5659-4733-9441-E5CEA7BB9AEC}" type="datetimeFigureOut">
              <a:rPr lang="cs-CZ" smtClean="0"/>
              <a:t>05.03.2017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06B48C2-A575-4DE8-998C-855FB0C69AB9}"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41A36-5659-4733-9441-E5CEA7BB9AEC}" type="datetimeFigureOut">
              <a:rPr lang="cs-CZ" smtClean="0"/>
              <a:t>05.03.2017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06B48C2-A575-4DE8-998C-855FB0C69AB9}"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A741A36-5659-4733-9441-E5CEA7BB9AEC}" type="datetimeFigureOut">
              <a:rPr lang="cs-CZ" smtClean="0"/>
              <a:t>05.03.2017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06B48C2-A575-4DE8-998C-855FB0C69AB9}"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A741A36-5659-4733-9441-E5CEA7BB9AEC}" type="datetimeFigureOut">
              <a:rPr lang="cs-CZ" smtClean="0"/>
              <a:t>05.03.2017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06B48C2-A575-4DE8-998C-855FB0C69AB9}" type="slidenum">
              <a:rPr lang="cs-CZ" smtClean="0"/>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A741A36-5659-4733-9441-E5CEA7BB9AEC}" type="datetimeFigureOut">
              <a:rPr lang="cs-CZ" smtClean="0"/>
              <a:t>05.03.2017</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06B48C2-A575-4DE8-998C-855FB0C69AB9}" type="slidenum">
              <a:rPr lang="cs-CZ" smtClean="0"/>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dx.doi.org/10.1119/1.1880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oi.org/10.1103/PhysRevPhysEducRes.13.010104"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412776"/>
            <a:ext cx="9144000" cy="2236230"/>
          </a:xfrm>
        </p:spPr>
        <p:txBody>
          <a:bodyPr>
            <a:noAutofit/>
          </a:bodyPr>
          <a:lstStyle/>
          <a:p>
            <a:pPr algn="ctr"/>
            <a:r>
              <a:rPr lang="en-US" sz="6000" b="1" dirty="0" smtClean="0"/>
              <a:t>Active learning </a:t>
            </a:r>
            <a:r>
              <a:rPr lang="cs-CZ" sz="6000" b="1" dirty="0" smtClean="0"/>
              <a:t/>
            </a:r>
            <a:br>
              <a:rPr lang="cs-CZ" sz="6000" b="1" dirty="0" smtClean="0"/>
            </a:br>
            <a:r>
              <a:rPr lang="en-US" sz="6000" b="1" dirty="0" err="1" smtClean="0"/>
              <a:t>na</a:t>
            </a:r>
            <a:r>
              <a:rPr lang="en-US" sz="6000" b="1" dirty="0" smtClean="0"/>
              <a:t> </a:t>
            </a:r>
            <a:r>
              <a:rPr lang="en-US" sz="6000" b="1" dirty="0" err="1" smtClean="0"/>
              <a:t>vysoké</a:t>
            </a:r>
            <a:r>
              <a:rPr lang="en-US" sz="6000" b="1" dirty="0" smtClean="0"/>
              <a:t> </a:t>
            </a:r>
            <a:r>
              <a:rPr lang="en-US" sz="6000" b="1" dirty="0" err="1" smtClean="0"/>
              <a:t>škole</a:t>
            </a:r>
            <a:r>
              <a:rPr lang="cs-CZ" sz="6000" b="1" dirty="0" smtClean="0"/>
              <a:t/>
            </a:r>
            <a:br>
              <a:rPr lang="cs-CZ" sz="6000" b="1" dirty="0" smtClean="0"/>
            </a:br>
            <a:r>
              <a:rPr lang="cs-CZ" sz="4000" b="1" dirty="0" smtClean="0"/>
              <a:t>zkušenosti z praxe</a:t>
            </a:r>
            <a:endParaRPr lang="cs-CZ" sz="6000" b="1" dirty="0"/>
          </a:p>
        </p:txBody>
      </p:sp>
      <p:sp>
        <p:nvSpPr>
          <p:cNvPr id="3" name="Podnadpis 2"/>
          <p:cNvSpPr>
            <a:spLocks noGrp="1"/>
          </p:cNvSpPr>
          <p:nvPr>
            <p:ph type="subTitle" idx="1"/>
          </p:nvPr>
        </p:nvSpPr>
        <p:spPr>
          <a:xfrm>
            <a:off x="1979712" y="4869160"/>
            <a:ext cx="6858000" cy="1274440"/>
          </a:xfrm>
        </p:spPr>
        <p:txBody>
          <a:bodyPr>
            <a:noAutofit/>
          </a:bodyPr>
          <a:lstStyle/>
          <a:p>
            <a:pPr algn="r"/>
            <a:r>
              <a:rPr lang="cs-CZ" sz="2400" b="1" kern="0" cap="none" spc="0" dirty="0" smtClean="0">
                <a:solidFill>
                  <a:srgbClr val="FF0000"/>
                </a:solidFill>
              </a:rPr>
              <a:t>RNDr. Zdeňka Koupilová, Ph.D.</a:t>
            </a:r>
          </a:p>
          <a:p>
            <a:pPr algn="r"/>
            <a:r>
              <a:rPr lang="cs-CZ" sz="2400" b="1" kern="0" cap="none" spc="0" dirty="0">
                <a:solidFill>
                  <a:srgbClr val="FF0000"/>
                </a:solidFill>
              </a:rPr>
              <a:t>RNDr. </a:t>
            </a:r>
            <a:r>
              <a:rPr lang="cs-CZ" sz="2400" b="1" kern="0" cap="none" spc="0" dirty="0" smtClean="0">
                <a:solidFill>
                  <a:srgbClr val="FF0000"/>
                </a:solidFill>
              </a:rPr>
              <a:t>Petr </a:t>
            </a:r>
            <a:r>
              <a:rPr lang="cs-CZ" sz="2400" b="1" kern="0" cap="none" spc="0" dirty="0">
                <a:solidFill>
                  <a:srgbClr val="FF0000"/>
                </a:solidFill>
              </a:rPr>
              <a:t>Kácovský, Ph.D</a:t>
            </a:r>
            <a:r>
              <a:rPr lang="cs-CZ" sz="2400" b="1" kern="0" cap="none" spc="0" dirty="0" smtClean="0">
                <a:solidFill>
                  <a:srgbClr val="FF0000"/>
                </a:solidFill>
              </a:rPr>
              <a:t>.</a:t>
            </a:r>
          </a:p>
          <a:p>
            <a:pPr algn="r"/>
            <a:r>
              <a:rPr lang="cs-CZ" sz="2400" b="1" i="1" kern="0" cap="none" spc="0" dirty="0" smtClean="0">
                <a:solidFill>
                  <a:srgbClr val="FF0000"/>
                </a:solidFill>
              </a:rPr>
              <a:t>Katedra didaktiky fyziky, MFF UK</a:t>
            </a:r>
            <a:endParaRPr lang="cs-CZ" sz="2400" b="1" i="1" kern="0" cap="none" spc="0" dirty="0">
              <a:solidFill>
                <a:srgbClr val="FF0000"/>
              </a:solidFill>
            </a:endParaRPr>
          </a:p>
        </p:txBody>
      </p:sp>
    </p:spTree>
    <p:extLst>
      <p:ext uri="{BB962C8B-B14F-4D97-AF65-F5344CB8AC3E}">
        <p14:creationId xmlns:p14="http://schemas.microsoft.com/office/powerpoint/2010/main" val="3171767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332656"/>
            <a:ext cx="5791200" cy="1011560"/>
          </a:xfrm>
        </p:spPr>
        <p:txBody>
          <a:bodyPr>
            <a:normAutofit/>
          </a:bodyPr>
          <a:lstStyle/>
          <a:p>
            <a:r>
              <a:rPr lang="cs-CZ" b="1" dirty="0">
                <a:solidFill>
                  <a:schemeClr val="tx1"/>
                </a:solidFill>
              </a:rPr>
              <a:t>Naše pojetí:</a:t>
            </a:r>
          </a:p>
        </p:txBody>
      </p:sp>
      <p:sp>
        <p:nvSpPr>
          <p:cNvPr id="6" name="Zástupný symbol pro obsah 5"/>
          <p:cNvSpPr>
            <a:spLocks noGrp="1"/>
          </p:cNvSpPr>
          <p:nvPr>
            <p:ph idx="1"/>
          </p:nvPr>
        </p:nvSpPr>
        <p:spPr>
          <a:xfrm>
            <a:off x="457200" y="1572498"/>
            <a:ext cx="7620000" cy="4373563"/>
          </a:xfrm>
        </p:spPr>
        <p:txBody>
          <a:bodyPr>
            <a:noAutofit/>
          </a:bodyPr>
          <a:lstStyle/>
          <a:p>
            <a:pPr marL="342900" lvl="0" indent="-342900">
              <a:buFont typeface="Arial" panose="020B0604020202020204" pitchFamily="34" charset="0"/>
              <a:buChar char="•"/>
            </a:pPr>
            <a:r>
              <a:rPr lang="cs-CZ" sz="2400" b="0" dirty="0"/>
              <a:t>Studenti mají být co možná nejvíc aktivní přímo během vyučovacích hodin, protože jsou to jednak oni, kdo se mají něco naučit, jednak přímo při výuce mohou využít </a:t>
            </a:r>
            <a:r>
              <a:rPr lang="cs-CZ" sz="2400" b="0" dirty="0">
                <a:solidFill>
                  <a:srgbClr val="FF0000"/>
                </a:solidFill>
              </a:rPr>
              <a:t>přítomnost spolužáků a vyučujícího</a:t>
            </a:r>
            <a:r>
              <a:rPr lang="cs-CZ" sz="2400" b="0" dirty="0"/>
              <a:t>. Pokud mají studenti výuku „prospat“, tak </a:t>
            </a:r>
            <a:r>
              <a:rPr lang="cs-CZ" sz="2400" b="0" dirty="0" smtClean="0"/>
              <a:t>by </a:t>
            </a:r>
            <a:r>
              <a:rPr lang="cs-CZ" sz="2400" b="0" dirty="0"/>
              <a:t>se </a:t>
            </a:r>
            <a:r>
              <a:rPr lang="cs-CZ" sz="2400" b="0" dirty="0" smtClean="0"/>
              <a:t>ani </a:t>
            </a:r>
            <a:r>
              <a:rPr lang="cs-CZ" sz="2400" b="0" dirty="0"/>
              <a:t>nemusela </a:t>
            </a:r>
            <a:r>
              <a:rPr lang="cs-CZ" sz="2400" b="0" dirty="0" smtClean="0"/>
              <a:t>konat.</a:t>
            </a:r>
          </a:p>
          <a:p>
            <a:pPr marL="342900" lvl="0" indent="-342900">
              <a:buFont typeface="Arial" panose="020B0604020202020204" pitchFamily="34" charset="0"/>
              <a:buChar char="•"/>
            </a:pPr>
            <a:r>
              <a:rPr lang="cs-CZ" sz="2400" b="0" dirty="0" smtClean="0"/>
              <a:t>Velmi </a:t>
            </a:r>
            <a:r>
              <a:rPr lang="cs-CZ" sz="2400" b="0" dirty="0"/>
              <a:t>dobře je schopen s pochopením nového konceptu (zákonu, principu) pomoci studentovi někdo, kdo ho pochopil poměrně nedávno, např. jeho spolužák. Takový člověk si totiž </a:t>
            </a:r>
            <a:r>
              <a:rPr lang="cs-CZ" sz="2400" b="0" dirty="0">
                <a:solidFill>
                  <a:srgbClr val="FF0000"/>
                </a:solidFill>
              </a:rPr>
              <a:t>ještě pamatuje, jaké to bylo dané věci nerozumět, a umí </a:t>
            </a:r>
            <a:r>
              <a:rPr lang="cs-CZ" sz="2400" b="0" dirty="0"/>
              <a:t>volit formulace blízké a srozumitelné pro spolužáky.</a:t>
            </a:r>
          </a:p>
          <a:p>
            <a:endParaRPr lang="cs-CZ" sz="2400" dirty="0"/>
          </a:p>
        </p:txBody>
      </p:sp>
    </p:spTree>
    <p:extLst>
      <p:ext uri="{BB962C8B-B14F-4D97-AF65-F5344CB8AC3E}">
        <p14:creationId xmlns:p14="http://schemas.microsoft.com/office/powerpoint/2010/main" val="193230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foto KDF 2015\vyber\5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04205" y="404664"/>
            <a:ext cx="7456516" cy="559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72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457200" y="404664"/>
            <a:ext cx="7772400" cy="4395935"/>
          </a:xfrm>
        </p:spPr>
        <p:txBody>
          <a:bodyPr/>
          <a:lstStyle/>
          <a:p>
            <a:pPr algn="ctr"/>
            <a:r>
              <a:rPr lang="cs-CZ" sz="9600" b="1" dirty="0" smtClean="0"/>
              <a:t>Pojďme to vyzkoušet</a:t>
            </a:r>
            <a:endParaRPr lang="cs-CZ" sz="9600" b="1" dirty="0"/>
          </a:p>
        </p:txBody>
      </p:sp>
    </p:spTree>
    <p:extLst>
      <p:ext uri="{BB962C8B-B14F-4D97-AF65-F5344CB8AC3E}">
        <p14:creationId xmlns:p14="http://schemas.microsoft.com/office/powerpoint/2010/main" val="3210015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57200" y="980728"/>
            <a:ext cx="7772400" cy="3819871"/>
          </a:xfrm>
        </p:spPr>
        <p:txBody>
          <a:bodyPr/>
          <a:lstStyle/>
          <a:p>
            <a:r>
              <a:rPr lang="cs-CZ" sz="13800" b="1" dirty="0" err="1"/>
              <a:t>JiTT</a:t>
            </a:r>
            <a:r>
              <a:rPr lang="cs-CZ" sz="13800" b="1" dirty="0"/>
              <a:t> + </a:t>
            </a:r>
            <a:r>
              <a:rPr lang="cs-CZ" sz="13800" b="1" dirty="0" err="1"/>
              <a:t>pi</a:t>
            </a:r>
            <a:endParaRPr lang="cs-CZ" sz="13800" b="1" dirty="0"/>
          </a:p>
        </p:txBody>
      </p:sp>
      <p:sp>
        <p:nvSpPr>
          <p:cNvPr id="3" name="Podnadpis 2"/>
          <p:cNvSpPr>
            <a:spLocks noGrp="1"/>
          </p:cNvSpPr>
          <p:nvPr>
            <p:ph type="subTitle" idx="1"/>
          </p:nvPr>
        </p:nvSpPr>
        <p:spPr>
          <a:xfrm>
            <a:off x="4067944" y="4746848"/>
            <a:ext cx="4762872" cy="410344"/>
          </a:xfrm>
        </p:spPr>
        <p:txBody>
          <a:bodyPr>
            <a:normAutofit/>
          </a:bodyPr>
          <a:lstStyle/>
          <a:p>
            <a:pPr algn="r"/>
            <a:r>
              <a:rPr lang="cs-CZ" b="1" kern="0" spc="0" dirty="0">
                <a:solidFill>
                  <a:srgbClr val="FF0000"/>
                </a:solidFill>
              </a:rPr>
              <a:t>Aneb Co tyto dvě zkratky znamenají?</a:t>
            </a:r>
          </a:p>
        </p:txBody>
      </p:sp>
    </p:spTree>
    <p:extLst>
      <p:ext uri="{BB962C8B-B14F-4D97-AF65-F5344CB8AC3E}">
        <p14:creationId xmlns:p14="http://schemas.microsoft.com/office/powerpoint/2010/main" val="3111699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miná&amp;rcaron; Maz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086" y="280189"/>
            <a:ext cx="1747571" cy="176290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323528" y="152718"/>
            <a:ext cx="5791200" cy="1371600"/>
          </a:xfrm>
        </p:spPr>
        <p:txBody>
          <a:bodyPr>
            <a:normAutofit/>
          </a:bodyPr>
          <a:lstStyle/>
          <a:p>
            <a:r>
              <a:rPr lang="cs-CZ" b="1" dirty="0">
                <a:solidFill>
                  <a:schemeClr val="tx1"/>
                </a:solidFill>
              </a:rPr>
              <a:t>Peer </a:t>
            </a:r>
            <a:r>
              <a:rPr lang="cs-CZ" b="1" dirty="0" err="1">
                <a:solidFill>
                  <a:schemeClr val="tx1"/>
                </a:solidFill>
              </a:rPr>
              <a:t>Instruction</a:t>
            </a:r>
            <a:endParaRPr lang="cs-CZ" b="1" dirty="0">
              <a:solidFill>
                <a:schemeClr val="tx1"/>
              </a:solidFill>
            </a:endParaRPr>
          </a:p>
        </p:txBody>
      </p:sp>
      <p:sp>
        <p:nvSpPr>
          <p:cNvPr id="3" name="Zástupný symbol pro obsah 2"/>
          <p:cNvSpPr>
            <a:spLocks noGrp="1"/>
          </p:cNvSpPr>
          <p:nvPr>
            <p:ph idx="1"/>
          </p:nvPr>
        </p:nvSpPr>
        <p:spPr>
          <a:xfrm>
            <a:off x="395536" y="1752600"/>
            <a:ext cx="3744416" cy="4373563"/>
          </a:xfrm>
        </p:spPr>
        <p:txBody>
          <a:bodyPr/>
          <a:lstStyle/>
          <a:p>
            <a:pPr marL="342900" indent="-342900">
              <a:buFont typeface="Arial" panose="020B0604020202020204" pitchFamily="34" charset="0"/>
              <a:buChar char="•"/>
            </a:pPr>
            <a:r>
              <a:rPr lang="cs-CZ" sz="2400" dirty="0" smtClean="0"/>
              <a:t>prof. </a:t>
            </a:r>
            <a:r>
              <a:rPr lang="cs-CZ" sz="2400" dirty="0" err="1" smtClean="0"/>
              <a:t>Eric</a:t>
            </a:r>
            <a:r>
              <a:rPr lang="cs-CZ" sz="2400" dirty="0" smtClean="0"/>
              <a:t> Mazur</a:t>
            </a:r>
            <a:r>
              <a:rPr lang="cs-CZ" sz="2400" dirty="0"/>
              <a:t>, Harvard University, Cambridge, </a:t>
            </a:r>
            <a:r>
              <a:rPr lang="cs-CZ" sz="2400" dirty="0" smtClean="0"/>
              <a:t>USA</a:t>
            </a:r>
          </a:p>
          <a:p>
            <a:pPr marL="342900" indent="-342900">
              <a:buFont typeface="Arial" panose="020B0604020202020204" pitchFamily="34" charset="0"/>
              <a:buChar char="•"/>
            </a:pPr>
            <a:r>
              <a:rPr lang="cs-CZ" sz="2400" dirty="0" smtClean="0"/>
              <a:t>vysvětlení od spolužáka bývá srozumitelnější</a:t>
            </a:r>
          </a:p>
          <a:p>
            <a:pPr marL="342900" indent="-342900">
              <a:buFont typeface="Arial" panose="020B0604020202020204" pitchFamily="34" charset="0"/>
              <a:buChar char="•"/>
            </a:pPr>
            <a:r>
              <a:rPr lang="cs-CZ" sz="2400" dirty="0" smtClean="0"/>
              <a:t>AHA zážitky</a:t>
            </a:r>
          </a:p>
          <a:p>
            <a:pPr marL="342900" indent="-342900">
              <a:buFont typeface="Arial" panose="020B0604020202020204" pitchFamily="34" charset="0"/>
              <a:buChar char="•"/>
            </a:pPr>
            <a:r>
              <a:rPr lang="cs-CZ" sz="2400" dirty="0" smtClean="0"/>
              <a:t>učení probíhá u studentů všech úrovní</a:t>
            </a:r>
          </a:p>
          <a:p>
            <a:pPr marL="342900" indent="-342900">
              <a:buFont typeface="Arial" panose="020B0604020202020204" pitchFamily="34" charset="0"/>
              <a:buChar char="•"/>
            </a:pPr>
            <a:endParaRPr lang="cs-CZ" dirty="0"/>
          </a:p>
        </p:txBody>
      </p:sp>
      <p:pic>
        <p:nvPicPr>
          <p:cNvPr id="5" name="Picture 2" descr="https://peerinstruction.files.wordpress.com/2012/05/screen-shot-2012-05-22-at-7-08-23-pm.png?w=656&amp;h=9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556792"/>
            <a:ext cx="3527147" cy="531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0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erinstruction.files.wordpress.com/2012/07/screen-shot-2012-07-02-at-10-26-03-am.png?w=857&amp;h=6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44624"/>
            <a:ext cx="8965720" cy="67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52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643192" cy="1371600"/>
          </a:xfrm>
        </p:spPr>
        <p:txBody>
          <a:bodyPr>
            <a:normAutofit/>
          </a:bodyPr>
          <a:lstStyle/>
          <a:p>
            <a:r>
              <a:rPr lang="cs-CZ" b="1" dirty="0">
                <a:solidFill>
                  <a:schemeClr val="tx1"/>
                </a:solidFill>
              </a:rPr>
              <a:t>Just-in-TIME </a:t>
            </a:r>
            <a:r>
              <a:rPr lang="cs-CZ" b="1" dirty="0" err="1">
                <a:solidFill>
                  <a:schemeClr val="tx1"/>
                </a:solidFill>
              </a:rPr>
              <a:t>Teaching</a:t>
            </a:r>
            <a:endParaRPr lang="cs-CZ" b="1" dirty="0">
              <a:solidFill>
                <a:schemeClr val="tx1"/>
              </a:solidFill>
            </a:endParaRPr>
          </a:p>
        </p:txBody>
      </p:sp>
      <p:pic>
        <p:nvPicPr>
          <p:cNvPr id="3076" name="Picture 4" descr="http://ecx.images-amazon.com/images/I/41c1Va0v50L._SX33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149" y="1700808"/>
            <a:ext cx="3123771" cy="46809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cx.images-amazon.com/images/I/519CKGBBBCL._SX373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802" y="1700808"/>
            <a:ext cx="3517761" cy="468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03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solidFill>
                  <a:schemeClr val="tx1"/>
                </a:solidFill>
              </a:rPr>
              <a:t>ČASOVé</a:t>
            </a:r>
            <a:r>
              <a:rPr lang="cs-CZ" b="1" dirty="0">
                <a:solidFill>
                  <a:schemeClr val="tx1"/>
                </a:solidFill>
              </a:rPr>
              <a:t> schéma </a:t>
            </a:r>
            <a:r>
              <a:rPr lang="cs-CZ" b="1" dirty="0" err="1">
                <a:solidFill>
                  <a:schemeClr val="tx1"/>
                </a:solidFill>
              </a:rPr>
              <a:t>JiTT</a:t>
            </a:r>
            <a:r>
              <a:rPr lang="cs-CZ" b="1" dirty="0">
                <a:solidFill>
                  <a:schemeClr val="tx1"/>
                </a:solidFill>
              </a:rPr>
              <a:t> + PI</a:t>
            </a:r>
          </a:p>
        </p:txBody>
      </p:sp>
      <p:pic>
        <p:nvPicPr>
          <p:cNvPr id="4098" name="Picture 2" descr="https://peerinstruction.files.wordpress.com/2012/09/screen-shot-2012-09-04-at-6-17-05-pm.png"/>
          <p:cNvPicPr>
            <a:picLocks noChangeAspect="1" noChangeArrowheads="1"/>
          </p:cNvPicPr>
          <p:nvPr/>
        </p:nvPicPr>
        <p:blipFill rotWithShape="1">
          <a:blip r:embed="rId3">
            <a:extLst>
              <a:ext uri="{28A0092B-C50C-407E-A947-70E740481C1C}">
                <a14:useLocalDpi xmlns:a14="http://schemas.microsoft.com/office/drawing/2010/main" val="0"/>
              </a:ext>
            </a:extLst>
          </a:blip>
          <a:srcRect l="3467" r="7376"/>
          <a:stretch/>
        </p:blipFill>
        <p:spPr bwMode="auto">
          <a:xfrm>
            <a:off x="160018" y="1988840"/>
            <a:ext cx="8755381" cy="43529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eerinstruction.files.wordpress.com/2012/09/screen-shot-2012-09-04-at-6-17-05-pm.png"/>
          <p:cNvPicPr>
            <a:picLocks noChangeAspect="1" noChangeArrowheads="1"/>
          </p:cNvPicPr>
          <p:nvPr/>
        </p:nvPicPr>
        <p:blipFill rotWithShape="1">
          <a:blip r:embed="rId3">
            <a:extLst>
              <a:ext uri="{28A0092B-C50C-407E-A947-70E740481C1C}">
                <a14:useLocalDpi xmlns:a14="http://schemas.microsoft.com/office/drawing/2010/main" val="0"/>
              </a:ext>
            </a:extLst>
          </a:blip>
          <a:srcRect l="3341" t="7402" r="46774" b="1981"/>
          <a:stretch/>
        </p:blipFill>
        <p:spPr bwMode="auto">
          <a:xfrm>
            <a:off x="395536" y="71995"/>
            <a:ext cx="8372422" cy="67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4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68742"/>
            <a:ext cx="2602632" cy="972026"/>
          </a:xfrm>
        </p:spPr>
        <p:txBody>
          <a:bodyPr>
            <a:normAutofit/>
          </a:bodyPr>
          <a:lstStyle/>
          <a:p>
            <a:r>
              <a:rPr lang="cs-CZ" b="1" dirty="0">
                <a:solidFill>
                  <a:schemeClr val="tx1"/>
                </a:solidFill>
              </a:rPr>
              <a:t>„naše“ </a:t>
            </a:r>
            <a:r>
              <a:rPr lang="cs-CZ" b="1" dirty="0" err="1">
                <a:solidFill>
                  <a:schemeClr val="tx1"/>
                </a:solidFill>
              </a:rPr>
              <a:t>JiTT</a:t>
            </a:r>
            <a:endParaRPr lang="cs-CZ" b="1" dirty="0">
              <a:solidFill>
                <a:schemeClr val="tx1"/>
              </a:solidFill>
            </a:endParaRPr>
          </a:p>
        </p:txBody>
      </p:sp>
      <p:sp>
        <p:nvSpPr>
          <p:cNvPr id="3" name="Zástupný symbol pro obsah 2"/>
          <p:cNvSpPr>
            <a:spLocks noGrp="1"/>
          </p:cNvSpPr>
          <p:nvPr>
            <p:ph sz="half" idx="1"/>
          </p:nvPr>
        </p:nvSpPr>
        <p:spPr>
          <a:xfrm>
            <a:off x="323528" y="1772816"/>
            <a:ext cx="4032448" cy="4525963"/>
          </a:xfrm>
        </p:spPr>
        <p:txBody>
          <a:bodyPr numCol="1" spcCol="144000">
            <a:noAutofit/>
          </a:bodyPr>
          <a:lstStyle/>
          <a:p>
            <a:pPr marL="342900" indent="-342900">
              <a:buFont typeface="Arial" panose="020B0604020202020204" pitchFamily="34" charset="0"/>
              <a:buChar char="•"/>
            </a:pPr>
            <a:r>
              <a:rPr lang="cs-CZ" sz="2400" b="0" dirty="0" smtClean="0"/>
              <a:t>dvě konceptuální otázky      a jedna </a:t>
            </a:r>
            <a:r>
              <a:rPr lang="cs-CZ" sz="2400" b="0" dirty="0" err="1" smtClean="0"/>
              <a:t>metakognitivní</a:t>
            </a:r>
            <a:endParaRPr lang="cs-CZ" sz="2400" b="0" dirty="0" smtClean="0"/>
          </a:p>
          <a:p>
            <a:pPr marL="342900" indent="-342900">
              <a:buFont typeface="Arial" panose="020B0604020202020204" pitchFamily="34" charset="0"/>
              <a:buChar char="•"/>
            </a:pPr>
            <a:r>
              <a:rPr lang="cs-CZ" sz="2400" b="0" dirty="0"/>
              <a:t>jednou či dvakrát týdně</a:t>
            </a:r>
          </a:p>
          <a:p>
            <a:pPr marL="342900" indent="-342900">
              <a:buFont typeface="Arial" panose="020B0604020202020204" pitchFamily="34" charset="0"/>
              <a:buChar char="•"/>
            </a:pPr>
            <a:r>
              <a:rPr lang="cs-CZ" sz="2400" b="0" dirty="0"/>
              <a:t>bez průběžného </a:t>
            </a:r>
            <a:r>
              <a:rPr lang="cs-CZ" sz="2400" b="0" dirty="0" smtClean="0"/>
              <a:t>připomínání</a:t>
            </a:r>
          </a:p>
          <a:p>
            <a:pPr marL="342900" indent="-342900">
              <a:buFont typeface="Arial" panose="020B0604020202020204" pitchFamily="34" charset="0"/>
              <a:buChar char="•"/>
            </a:pPr>
            <a:r>
              <a:rPr lang="cs-CZ" sz="2400" b="0" dirty="0" smtClean="0"/>
              <a:t>zveřejněny několik dní před hodinou</a:t>
            </a:r>
          </a:p>
          <a:p>
            <a:pPr marL="800100" lvl="1" indent="-342900">
              <a:spcAft>
                <a:spcPts val="600"/>
              </a:spcAft>
            </a:pPr>
            <a:r>
              <a:rPr lang="cs-CZ" dirty="0" err="1" smtClean="0"/>
              <a:t>Moodle</a:t>
            </a:r>
            <a:endParaRPr lang="cs-CZ" dirty="0" smtClean="0"/>
          </a:p>
          <a:p>
            <a:pPr marL="342900" indent="-342900">
              <a:spcBef>
                <a:spcPts val="576"/>
              </a:spcBef>
              <a:buFont typeface="Arial" panose="020B0604020202020204" pitchFamily="34" charset="0"/>
              <a:buChar char="•"/>
            </a:pPr>
            <a:r>
              <a:rPr lang="cs-CZ" sz="2400" b="0" dirty="0"/>
              <a:t>odpovědi</a:t>
            </a:r>
            <a:r>
              <a:rPr lang="cs-CZ" sz="2400" b="0" dirty="0" smtClean="0"/>
              <a:t> nutno vložit večer před výukou</a:t>
            </a:r>
          </a:p>
          <a:p>
            <a:pPr marL="342900" indent="-342900">
              <a:buFont typeface="Arial" panose="020B0604020202020204" pitchFamily="34" charset="0"/>
              <a:buChar char="•"/>
            </a:pPr>
            <a:endParaRPr lang="cs-CZ" sz="2400" dirty="0"/>
          </a:p>
        </p:txBody>
      </p:sp>
      <p:sp>
        <p:nvSpPr>
          <p:cNvPr id="7" name="Zástupný symbol pro obsah 6"/>
          <p:cNvSpPr>
            <a:spLocks noGrp="1"/>
          </p:cNvSpPr>
          <p:nvPr>
            <p:ph sz="half" idx="2"/>
          </p:nvPr>
        </p:nvSpPr>
        <p:spPr>
          <a:xfrm>
            <a:off x="4572000" y="404664"/>
            <a:ext cx="4320480" cy="6192688"/>
          </a:xfrm>
        </p:spPr>
        <p:txBody>
          <a:bodyPr>
            <a:noAutofit/>
          </a:bodyPr>
          <a:lstStyle/>
          <a:p>
            <a:pPr marL="342900" indent="-342900">
              <a:buFont typeface="Arial" panose="020B0604020202020204" pitchFamily="34" charset="0"/>
              <a:buChar char="•"/>
            </a:pPr>
            <a:r>
              <a:rPr lang="cs-CZ" sz="2400" b="0" dirty="0" smtClean="0">
                <a:solidFill>
                  <a:srgbClr val="FF0000"/>
                </a:solidFill>
              </a:rPr>
              <a:t>hodnotí se snaha nikoli správnost</a:t>
            </a:r>
          </a:p>
          <a:p>
            <a:pPr marL="342900" indent="-342900">
              <a:buFont typeface="Arial" panose="020B0604020202020204" pitchFamily="34" charset="0"/>
              <a:buChar char="•"/>
            </a:pPr>
            <a:r>
              <a:rPr lang="cs-CZ" sz="2400" b="0" dirty="0" smtClean="0"/>
              <a:t>individuální slovní </a:t>
            </a:r>
            <a:r>
              <a:rPr lang="cs-CZ" sz="2400" b="0" dirty="0"/>
              <a:t>komentáře </a:t>
            </a:r>
            <a:endParaRPr lang="cs-CZ" sz="2400" b="0" dirty="0" smtClean="0"/>
          </a:p>
          <a:p>
            <a:pPr marL="800100" lvl="1" indent="-342900"/>
            <a:r>
              <a:rPr lang="cs-CZ" dirty="0" smtClean="0"/>
              <a:t>neodhalují </a:t>
            </a:r>
            <a:r>
              <a:rPr lang="cs-CZ" dirty="0"/>
              <a:t>celé </a:t>
            </a:r>
            <a:r>
              <a:rPr lang="cs-CZ" dirty="0" smtClean="0"/>
              <a:t>řešení</a:t>
            </a:r>
          </a:p>
          <a:p>
            <a:pPr marL="800100" lvl="1" indent="-342900"/>
            <a:r>
              <a:rPr lang="cs-CZ" dirty="0" smtClean="0"/>
              <a:t>respektují směr uvažování zvolený studentem</a:t>
            </a:r>
          </a:p>
          <a:p>
            <a:pPr marL="800100" lvl="1" indent="-342900"/>
            <a:r>
              <a:rPr lang="cs-CZ" dirty="0" smtClean="0"/>
              <a:t>u správné odpovědi navrhují, co dále lze ještě promyslet či vzít v úvahu</a:t>
            </a:r>
            <a:endParaRPr lang="cs-CZ" dirty="0"/>
          </a:p>
          <a:p>
            <a:pPr marL="342900" indent="-342900">
              <a:buFont typeface="Arial" panose="020B0604020202020204" pitchFamily="34" charset="0"/>
              <a:buChar char="•"/>
            </a:pPr>
            <a:r>
              <a:rPr lang="cs-CZ" sz="2400" b="0" dirty="0" smtClean="0"/>
              <a:t>odpovědi ovlivňují výuku</a:t>
            </a:r>
          </a:p>
          <a:p>
            <a:pPr marL="800100" lvl="1" indent="-342900"/>
            <a:r>
              <a:rPr lang="cs-CZ" dirty="0"/>
              <a:t>shrnutí správné odpovědi</a:t>
            </a:r>
          </a:p>
          <a:p>
            <a:pPr marL="800100" lvl="1" indent="-342900"/>
            <a:r>
              <a:rPr lang="cs-CZ" dirty="0" smtClean="0"/>
              <a:t>volba otázek, úloh</a:t>
            </a:r>
          </a:p>
          <a:p>
            <a:pPr marL="800100" lvl="1" indent="-342900"/>
            <a:r>
              <a:rPr lang="cs-CZ" dirty="0" smtClean="0"/>
              <a:t>nutnost opakování</a:t>
            </a:r>
          </a:p>
          <a:p>
            <a:pPr marL="800100" lvl="1" indent="-342900"/>
            <a:r>
              <a:rPr lang="cs-CZ" dirty="0" smtClean="0"/>
              <a:t>diskuze ve skupinách</a:t>
            </a:r>
          </a:p>
        </p:txBody>
      </p:sp>
    </p:spTree>
    <p:extLst>
      <p:ext uri="{BB962C8B-B14F-4D97-AF65-F5344CB8AC3E}">
        <p14:creationId xmlns:p14="http://schemas.microsoft.com/office/powerpoint/2010/main" val="15436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972026"/>
          </a:xfrm>
        </p:spPr>
        <p:txBody>
          <a:bodyPr>
            <a:normAutofit/>
          </a:bodyPr>
          <a:lstStyle/>
          <a:p>
            <a:r>
              <a:rPr lang="cs-CZ" b="1" dirty="0">
                <a:solidFill>
                  <a:schemeClr val="tx1"/>
                </a:solidFill>
              </a:rPr>
              <a:t>příklady </a:t>
            </a:r>
            <a:r>
              <a:rPr lang="cs-CZ" b="1" dirty="0" err="1">
                <a:solidFill>
                  <a:schemeClr val="tx1"/>
                </a:solidFill>
              </a:rPr>
              <a:t>JiTT</a:t>
            </a:r>
            <a:endParaRPr lang="cs-CZ" b="1" dirty="0">
              <a:solidFill>
                <a:schemeClr val="tx1"/>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14829"/>
            <a:ext cx="88011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314829"/>
            <a:ext cx="88011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14829"/>
            <a:ext cx="880110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314829"/>
            <a:ext cx="880110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314829"/>
            <a:ext cx="88011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314829"/>
            <a:ext cx="885825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1314829"/>
            <a:ext cx="880110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3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chemeClr val="tx1"/>
                </a:solidFill>
              </a:rPr>
              <a:t>O čem bude řeč?</a:t>
            </a:r>
            <a:endParaRPr lang="cs-CZ" b="1" dirty="0">
              <a:solidFill>
                <a:schemeClr val="tx1"/>
              </a:solidFill>
            </a:endParaRPr>
          </a:p>
        </p:txBody>
      </p:sp>
      <p:sp>
        <p:nvSpPr>
          <p:cNvPr id="3" name="Zástupný symbol pro obsah 2"/>
          <p:cNvSpPr>
            <a:spLocks noGrp="1"/>
          </p:cNvSpPr>
          <p:nvPr>
            <p:ph idx="1"/>
          </p:nvPr>
        </p:nvSpPr>
        <p:spPr>
          <a:xfrm>
            <a:off x="457200" y="1752600"/>
            <a:ext cx="8291264" cy="4373563"/>
          </a:xfrm>
        </p:spPr>
        <p:txBody>
          <a:bodyPr>
            <a:noAutofit/>
          </a:bodyPr>
          <a:lstStyle/>
          <a:p>
            <a:pPr indent="-457200">
              <a:lnSpc>
                <a:spcPct val="150000"/>
              </a:lnSpc>
              <a:spcBef>
                <a:spcPts val="1200"/>
              </a:spcBef>
              <a:spcAft>
                <a:spcPts val="0"/>
              </a:spcAft>
              <a:buFont typeface="+mj-lt"/>
              <a:buAutoNum type="arabicPeriod"/>
            </a:pPr>
            <a:r>
              <a:rPr lang="cs-CZ" sz="2600" dirty="0" smtClean="0"/>
              <a:t> Změna postojů k výuce a proč zrovna </a:t>
            </a:r>
            <a:r>
              <a:rPr lang="cs-CZ" sz="2600" dirty="0" err="1" smtClean="0"/>
              <a:t>Active</a:t>
            </a:r>
            <a:r>
              <a:rPr lang="cs-CZ" sz="2600" dirty="0"/>
              <a:t> </a:t>
            </a:r>
            <a:r>
              <a:rPr lang="cs-CZ" sz="2600" dirty="0" err="1" smtClean="0"/>
              <a:t>learning</a:t>
            </a:r>
            <a:r>
              <a:rPr lang="cs-CZ" sz="2600" dirty="0" smtClean="0"/>
              <a:t>?</a:t>
            </a:r>
          </a:p>
          <a:p>
            <a:pPr indent="-457200">
              <a:lnSpc>
                <a:spcPct val="150000"/>
              </a:lnSpc>
              <a:spcBef>
                <a:spcPts val="1200"/>
              </a:spcBef>
              <a:spcAft>
                <a:spcPts val="0"/>
              </a:spcAft>
              <a:buFont typeface="+mj-lt"/>
              <a:buAutoNum type="arabicPeriod"/>
            </a:pPr>
            <a:r>
              <a:rPr lang="cs-CZ" sz="2600" dirty="0" smtClean="0"/>
              <a:t> Co je </a:t>
            </a:r>
            <a:r>
              <a:rPr lang="cs-CZ" sz="2600" dirty="0"/>
              <a:t>to Student-</a:t>
            </a:r>
            <a:r>
              <a:rPr lang="cs-CZ" sz="2600" dirty="0" err="1"/>
              <a:t>centered</a:t>
            </a:r>
            <a:r>
              <a:rPr lang="cs-CZ" sz="2600" dirty="0"/>
              <a:t> </a:t>
            </a:r>
            <a:r>
              <a:rPr lang="cs-CZ" sz="2600" dirty="0" err="1"/>
              <a:t>learning</a:t>
            </a:r>
            <a:r>
              <a:rPr lang="cs-CZ" sz="2600" dirty="0"/>
              <a:t> </a:t>
            </a:r>
            <a:r>
              <a:rPr lang="cs-CZ" sz="2600" dirty="0" smtClean="0"/>
              <a:t>a </a:t>
            </a:r>
            <a:r>
              <a:rPr lang="cs-CZ" sz="2600" dirty="0" err="1" smtClean="0"/>
              <a:t>Active</a:t>
            </a:r>
            <a:r>
              <a:rPr lang="cs-CZ" sz="2600" dirty="0" smtClean="0"/>
              <a:t> </a:t>
            </a:r>
            <a:r>
              <a:rPr lang="cs-CZ" sz="2600" dirty="0" err="1" smtClean="0"/>
              <a:t>learning</a:t>
            </a:r>
            <a:endParaRPr lang="cs-CZ" sz="2600" dirty="0" smtClean="0"/>
          </a:p>
          <a:p>
            <a:pPr indent="-457200">
              <a:lnSpc>
                <a:spcPct val="150000"/>
              </a:lnSpc>
              <a:spcBef>
                <a:spcPts val="1200"/>
              </a:spcBef>
              <a:spcAft>
                <a:spcPts val="0"/>
              </a:spcAft>
              <a:buFont typeface="+mj-lt"/>
              <a:buAutoNum type="arabicPeriod"/>
            </a:pPr>
            <a:r>
              <a:rPr lang="cs-CZ" sz="2600" dirty="0" smtClean="0"/>
              <a:t> Náš současný přístup = </a:t>
            </a:r>
            <a:r>
              <a:rPr lang="cs-CZ" sz="2600" dirty="0" err="1" smtClean="0"/>
              <a:t>JiTT</a:t>
            </a:r>
            <a:r>
              <a:rPr lang="cs-CZ" sz="2600" dirty="0" smtClean="0"/>
              <a:t> + PI</a:t>
            </a:r>
          </a:p>
          <a:p>
            <a:pPr indent="-457200">
              <a:lnSpc>
                <a:spcPct val="150000"/>
              </a:lnSpc>
              <a:spcBef>
                <a:spcPts val="1200"/>
              </a:spcBef>
              <a:spcAft>
                <a:spcPts val="0"/>
              </a:spcAft>
              <a:buFont typeface="+mj-lt"/>
              <a:buAutoNum type="arabicPeriod"/>
            </a:pPr>
            <a:r>
              <a:rPr lang="cs-CZ" sz="2600" dirty="0" smtClean="0"/>
              <a:t> Technologická podpora</a:t>
            </a:r>
          </a:p>
          <a:p>
            <a:pPr indent="-457200">
              <a:lnSpc>
                <a:spcPct val="150000"/>
              </a:lnSpc>
              <a:spcBef>
                <a:spcPts val="1200"/>
              </a:spcBef>
              <a:spcAft>
                <a:spcPts val="0"/>
              </a:spcAft>
              <a:buFont typeface="+mj-lt"/>
              <a:buAutoNum type="arabicPeriod"/>
            </a:pPr>
            <a:r>
              <a:rPr lang="cs-CZ" sz="2600" dirty="0" smtClean="0"/>
              <a:t> Zkušenosti z vlastní výuky</a:t>
            </a:r>
            <a:endParaRPr lang="cs-CZ" sz="2600" dirty="0"/>
          </a:p>
        </p:txBody>
      </p:sp>
    </p:spTree>
    <p:extLst>
      <p:ext uri="{BB962C8B-B14F-4D97-AF65-F5344CB8AC3E}">
        <p14:creationId xmlns:p14="http://schemas.microsoft.com/office/powerpoint/2010/main" val="4235329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494" t="24019" r="2334"/>
          <a:stretch/>
        </p:blipFill>
        <p:spPr bwMode="auto">
          <a:xfrm>
            <a:off x="255262" y="120837"/>
            <a:ext cx="8637218" cy="8132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95536" y="1412776"/>
            <a:ext cx="806489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0312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lipped Classroom word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81" y="2059309"/>
            <a:ext cx="7533783" cy="30747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flipped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43" y="1130647"/>
            <a:ext cx="7696415" cy="43323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mage result for mazur peer i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47" y="1749676"/>
            <a:ext cx="776291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4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sz="6000" b="1" dirty="0"/>
              <a:t>Technologická podpora</a:t>
            </a:r>
          </a:p>
        </p:txBody>
      </p:sp>
      <p:sp>
        <p:nvSpPr>
          <p:cNvPr id="2" name="Podnadpis 1"/>
          <p:cNvSpPr>
            <a:spLocks noGrp="1"/>
          </p:cNvSpPr>
          <p:nvPr>
            <p:ph type="subTitle" idx="1"/>
          </p:nvPr>
        </p:nvSpPr>
        <p:spPr>
          <a:xfrm>
            <a:off x="1177280" y="4797152"/>
            <a:ext cx="7715200" cy="914400"/>
          </a:xfrm>
        </p:spPr>
        <p:txBody>
          <a:bodyPr>
            <a:normAutofit/>
          </a:bodyPr>
          <a:lstStyle/>
          <a:p>
            <a:pPr algn="r"/>
            <a:r>
              <a:rPr lang="cs-CZ" b="1" kern="0" spc="0" dirty="0">
                <a:solidFill>
                  <a:srgbClr val="FF0000"/>
                </a:solidFill>
              </a:rPr>
              <a:t>co může </a:t>
            </a:r>
            <a:r>
              <a:rPr lang="cs-CZ" b="1" kern="0" spc="0" dirty="0" smtClean="0">
                <a:solidFill>
                  <a:srgbClr val="FF0000"/>
                </a:solidFill>
              </a:rPr>
              <a:t>pomoci při uvádění do praxe</a:t>
            </a:r>
            <a:endParaRPr lang="cs-CZ" b="1" kern="0" spc="0" dirty="0">
              <a:solidFill>
                <a:srgbClr val="FF0000"/>
              </a:solidFill>
            </a:endParaRPr>
          </a:p>
        </p:txBody>
      </p:sp>
    </p:spTree>
    <p:extLst>
      <p:ext uri="{BB962C8B-B14F-4D97-AF65-F5344CB8AC3E}">
        <p14:creationId xmlns:p14="http://schemas.microsoft.com/office/powerpoint/2010/main" val="546330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363272" cy="720080"/>
          </a:xfrm>
        </p:spPr>
        <p:txBody>
          <a:bodyPr>
            <a:normAutofit/>
          </a:bodyPr>
          <a:lstStyle/>
          <a:p>
            <a:r>
              <a:rPr lang="cs-CZ" b="1" dirty="0">
                <a:solidFill>
                  <a:schemeClr val="tx1"/>
                </a:solidFill>
              </a:rPr>
              <a:t>Technologická podpora – přehled</a:t>
            </a:r>
          </a:p>
        </p:txBody>
      </p:sp>
      <p:sp>
        <p:nvSpPr>
          <p:cNvPr id="3" name="Zástupný symbol pro obsah 2"/>
          <p:cNvSpPr>
            <a:spLocks noGrp="1"/>
          </p:cNvSpPr>
          <p:nvPr>
            <p:ph sz="half" idx="1"/>
          </p:nvPr>
        </p:nvSpPr>
        <p:spPr>
          <a:xfrm>
            <a:off x="539552" y="1405309"/>
            <a:ext cx="3600400" cy="3967907"/>
          </a:xfrm>
        </p:spPr>
        <p:txBody>
          <a:bodyPr>
            <a:normAutofit fontScale="92500"/>
          </a:bodyPr>
          <a:lstStyle/>
          <a:p>
            <a:r>
              <a:rPr lang="cs-CZ" dirty="0" smtClean="0">
                <a:solidFill>
                  <a:srgbClr val="FF0000"/>
                </a:solidFill>
              </a:rPr>
              <a:t>Domácí příprava:</a:t>
            </a:r>
          </a:p>
          <a:p>
            <a:pPr marL="342900" indent="-342900">
              <a:buFont typeface="Arial" panose="020B0604020202020204" pitchFamily="34" charset="0"/>
              <a:buChar char="•"/>
            </a:pPr>
            <a:r>
              <a:rPr lang="cs-CZ" dirty="0" smtClean="0">
                <a:solidFill>
                  <a:schemeClr val="bg1">
                    <a:lumMod val="65000"/>
                  </a:schemeClr>
                </a:solidFill>
              </a:rPr>
              <a:t>NB  (MIT)</a:t>
            </a:r>
          </a:p>
          <a:p>
            <a:pPr marL="342900" indent="-342900">
              <a:buFont typeface="Arial" panose="020B0604020202020204" pitchFamily="34" charset="0"/>
              <a:buChar char="•"/>
            </a:pPr>
            <a:r>
              <a:rPr lang="cs-CZ" dirty="0" err="1" smtClean="0"/>
              <a:t>Perusall</a:t>
            </a:r>
            <a:r>
              <a:rPr lang="cs-CZ" dirty="0" smtClean="0"/>
              <a:t> (Harvard)</a:t>
            </a:r>
          </a:p>
          <a:p>
            <a:pPr marL="342900" indent="-342900">
              <a:buFont typeface="Arial" panose="020B0604020202020204" pitchFamily="34" charset="0"/>
              <a:buChar char="•"/>
            </a:pPr>
            <a:r>
              <a:rPr lang="cs-CZ" dirty="0" err="1" smtClean="0"/>
              <a:t>Moodle</a:t>
            </a:r>
            <a:endParaRPr lang="cs-CZ" dirty="0" smtClean="0"/>
          </a:p>
          <a:p>
            <a:endParaRPr lang="cs-CZ" dirty="0"/>
          </a:p>
        </p:txBody>
      </p:sp>
      <p:sp>
        <p:nvSpPr>
          <p:cNvPr id="4" name="Zástupný symbol pro obsah 3"/>
          <p:cNvSpPr>
            <a:spLocks noGrp="1"/>
          </p:cNvSpPr>
          <p:nvPr>
            <p:ph sz="half" idx="2"/>
          </p:nvPr>
        </p:nvSpPr>
        <p:spPr>
          <a:xfrm>
            <a:off x="4572000" y="1405309"/>
            <a:ext cx="3810000" cy="3967907"/>
          </a:xfrm>
        </p:spPr>
        <p:txBody>
          <a:bodyPr>
            <a:normAutofit fontScale="92500"/>
          </a:bodyPr>
          <a:lstStyle/>
          <a:p>
            <a:r>
              <a:rPr lang="cs-CZ" dirty="0">
                <a:solidFill>
                  <a:srgbClr val="FF0000"/>
                </a:solidFill>
              </a:rPr>
              <a:t>V </a:t>
            </a:r>
            <a:r>
              <a:rPr lang="cs-CZ" dirty="0" smtClean="0">
                <a:solidFill>
                  <a:srgbClr val="FF0000"/>
                </a:solidFill>
              </a:rPr>
              <a:t>hodině:</a:t>
            </a:r>
            <a:endParaRPr lang="cs-CZ" dirty="0">
              <a:solidFill>
                <a:srgbClr val="FF0000"/>
              </a:solidFill>
            </a:endParaRPr>
          </a:p>
          <a:p>
            <a:pPr marL="342900" indent="-342900">
              <a:buFont typeface="Arial" panose="020B0604020202020204" pitchFamily="34" charset="0"/>
              <a:buChar char="•"/>
            </a:pPr>
            <a:r>
              <a:rPr lang="cs-CZ" dirty="0"/>
              <a:t>„analogové“ </a:t>
            </a:r>
            <a:r>
              <a:rPr lang="cs-CZ" dirty="0" smtClean="0"/>
              <a:t>hlasování</a:t>
            </a:r>
          </a:p>
          <a:p>
            <a:pPr marL="342900" indent="-342900">
              <a:buFont typeface="Arial" panose="020B0604020202020204" pitchFamily="34" charset="0"/>
              <a:buChar char="•"/>
            </a:pPr>
            <a:r>
              <a:rPr lang="cs-CZ" dirty="0" smtClean="0">
                <a:solidFill>
                  <a:schemeClr val="bg1">
                    <a:lumMod val="65000"/>
                  </a:schemeClr>
                </a:solidFill>
              </a:rPr>
              <a:t>elektronický hlasovací systém</a:t>
            </a:r>
            <a:endParaRPr lang="cs-CZ" dirty="0">
              <a:solidFill>
                <a:schemeClr val="bg1">
                  <a:lumMod val="65000"/>
                </a:schemeClr>
              </a:solidFill>
            </a:endParaRPr>
          </a:p>
          <a:p>
            <a:pPr marL="342900" indent="-342900">
              <a:buFont typeface="Arial" panose="020B0604020202020204" pitchFamily="34" charset="0"/>
              <a:buChar char="•"/>
            </a:pPr>
            <a:r>
              <a:rPr lang="cs-CZ" dirty="0"/>
              <a:t>„</a:t>
            </a:r>
            <a:r>
              <a:rPr lang="cs-CZ" dirty="0" err="1"/>
              <a:t>čmárací</a:t>
            </a:r>
            <a:r>
              <a:rPr lang="cs-CZ" dirty="0"/>
              <a:t>“ desky</a:t>
            </a:r>
          </a:p>
          <a:p>
            <a:pPr marL="342900" indent="-342900">
              <a:buFont typeface="Arial" panose="020B0604020202020204" pitchFamily="34" charset="0"/>
              <a:buChar char="•"/>
            </a:pPr>
            <a:r>
              <a:rPr lang="cs-CZ" dirty="0" err="1" smtClean="0">
                <a:solidFill>
                  <a:schemeClr val="bg1">
                    <a:lumMod val="65000"/>
                  </a:schemeClr>
                </a:solidFill>
              </a:rPr>
              <a:t>Learning</a:t>
            </a:r>
            <a:r>
              <a:rPr lang="cs-CZ" dirty="0" smtClean="0">
                <a:solidFill>
                  <a:schemeClr val="bg1">
                    <a:lumMod val="65000"/>
                  </a:schemeClr>
                </a:solidFill>
              </a:rPr>
              <a:t> </a:t>
            </a:r>
            <a:r>
              <a:rPr lang="cs-CZ" dirty="0" err="1" smtClean="0">
                <a:solidFill>
                  <a:schemeClr val="bg1">
                    <a:lumMod val="65000"/>
                  </a:schemeClr>
                </a:solidFill>
              </a:rPr>
              <a:t>Catalytics</a:t>
            </a:r>
            <a:endParaRPr lang="cs-CZ" dirty="0" smtClean="0">
              <a:solidFill>
                <a:schemeClr val="bg1">
                  <a:lumMod val="65000"/>
                </a:schemeClr>
              </a:solidFill>
            </a:endParaRPr>
          </a:p>
          <a:p>
            <a:pPr marL="342900" indent="-342900">
              <a:buFont typeface="Arial" panose="020B0604020202020204" pitchFamily="34" charset="0"/>
              <a:buChar char="•"/>
            </a:pPr>
            <a:r>
              <a:rPr lang="cs-CZ" dirty="0" err="1" smtClean="0">
                <a:solidFill>
                  <a:schemeClr val="bg1">
                    <a:lumMod val="65000"/>
                  </a:schemeClr>
                </a:solidFill>
              </a:rPr>
              <a:t>Plickers</a:t>
            </a:r>
            <a:endParaRPr lang="cs-CZ" dirty="0" smtClean="0">
              <a:solidFill>
                <a:schemeClr val="bg1">
                  <a:lumMod val="65000"/>
                </a:schemeClr>
              </a:solidFill>
            </a:endParaRPr>
          </a:p>
          <a:p>
            <a:endParaRPr lang="cs-CZ" dirty="0"/>
          </a:p>
        </p:txBody>
      </p:sp>
    </p:spTree>
    <p:extLst>
      <p:ext uri="{BB962C8B-B14F-4D97-AF65-F5344CB8AC3E}">
        <p14:creationId xmlns:p14="http://schemas.microsoft.com/office/powerpoint/2010/main" val="2449802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5791200" cy="1080120"/>
          </a:xfrm>
        </p:spPr>
        <p:txBody>
          <a:bodyPr>
            <a:normAutofit/>
          </a:bodyPr>
          <a:lstStyle/>
          <a:p>
            <a:r>
              <a:rPr lang="cs-CZ" b="1" dirty="0">
                <a:solidFill>
                  <a:schemeClr val="tx1"/>
                </a:solidFill>
              </a:rPr>
              <a:t>NB </a:t>
            </a:r>
            <a:r>
              <a:rPr lang="cs-CZ" b="1" dirty="0" err="1">
                <a:solidFill>
                  <a:schemeClr val="tx1"/>
                </a:solidFill>
              </a:rPr>
              <a:t>system</a:t>
            </a:r>
            <a:endParaRPr lang="cs-CZ" b="1" dirty="0">
              <a:solidFill>
                <a:schemeClr val="tx1"/>
              </a:solidFill>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84784"/>
            <a:ext cx="6798121" cy="512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descr="D:\DokumentyMoje\Clanky\2015\Veletrh\termo_N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57898"/>
            <a:ext cx="8784976" cy="3177452"/>
          </a:xfrm>
          <a:prstGeom prst="rect">
            <a:avLst/>
          </a:prstGeom>
          <a:noFill/>
          <a:ln>
            <a:noFill/>
          </a:ln>
        </p:spPr>
      </p:pic>
      <p:sp>
        <p:nvSpPr>
          <p:cNvPr id="5" name="TextovéPole 4"/>
          <p:cNvSpPr txBox="1"/>
          <p:nvPr/>
        </p:nvSpPr>
        <p:spPr>
          <a:xfrm>
            <a:off x="4059524" y="745540"/>
            <a:ext cx="4616970" cy="523220"/>
          </a:xfrm>
          <a:prstGeom prst="rect">
            <a:avLst/>
          </a:prstGeom>
          <a:noFill/>
        </p:spPr>
        <p:txBody>
          <a:bodyPr wrap="none" rtlCol="0">
            <a:spAutoFit/>
          </a:bodyPr>
          <a:lstStyle/>
          <a:p>
            <a:r>
              <a:rPr lang="cs-CZ" sz="2800" b="1" dirty="0" smtClean="0"/>
              <a:t>http://nb.mit.edu/welcome</a:t>
            </a:r>
            <a:endParaRPr lang="cs-CZ" sz="2800" b="1" dirty="0"/>
          </a:p>
        </p:txBody>
      </p:sp>
    </p:spTree>
    <p:extLst>
      <p:ext uri="{BB962C8B-B14F-4D97-AF65-F5344CB8AC3E}">
        <p14:creationId xmlns:p14="http://schemas.microsoft.com/office/powerpoint/2010/main" val="21423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5791200" cy="1080120"/>
          </a:xfrm>
        </p:spPr>
        <p:txBody>
          <a:bodyPr>
            <a:normAutofit/>
          </a:bodyPr>
          <a:lstStyle/>
          <a:p>
            <a:r>
              <a:rPr lang="cs-CZ" b="1" dirty="0" err="1">
                <a:solidFill>
                  <a:schemeClr val="tx1"/>
                </a:solidFill>
              </a:rPr>
              <a:t>Perusall</a:t>
            </a:r>
            <a:endParaRPr lang="cs-CZ" b="1" dirty="0">
              <a:solidFill>
                <a:schemeClr val="tx1"/>
              </a:solidFill>
            </a:endParaRPr>
          </a:p>
        </p:txBody>
      </p:sp>
      <p:sp>
        <p:nvSpPr>
          <p:cNvPr id="5" name="TextovéPole 4"/>
          <p:cNvSpPr txBox="1"/>
          <p:nvPr/>
        </p:nvSpPr>
        <p:spPr>
          <a:xfrm>
            <a:off x="4059524" y="745540"/>
            <a:ext cx="3499676" cy="523220"/>
          </a:xfrm>
          <a:prstGeom prst="rect">
            <a:avLst/>
          </a:prstGeom>
          <a:noFill/>
        </p:spPr>
        <p:txBody>
          <a:bodyPr wrap="none" rtlCol="0">
            <a:spAutoFit/>
          </a:bodyPr>
          <a:lstStyle/>
          <a:p>
            <a:r>
              <a:rPr lang="cs-CZ" sz="2800" b="1" dirty="0" smtClean="0"/>
              <a:t>http://perusall.com/</a:t>
            </a:r>
            <a:endParaRPr lang="cs-CZ" sz="2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6947640" cy="517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43719"/>
            <a:ext cx="8621595" cy="518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9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457200" y="1556792"/>
            <a:ext cx="7620000" cy="4556720"/>
          </a:xfrm>
        </p:spPr>
        <p:txBody>
          <a:bodyPr>
            <a:noAutofit/>
          </a:bodyPr>
          <a:lstStyle/>
          <a:p>
            <a:pPr>
              <a:spcBef>
                <a:spcPts val="0"/>
              </a:spcBef>
            </a:pPr>
            <a:r>
              <a:rPr lang="cs-CZ" sz="2600" dirty="0" smtClean="0">
                <a:solidFill>
                  <a:srgbClr val="FF0000"/>
                </a:solidFill>
                <a:latin typeface="+mj-lt"/>
              </a:rPr>
              <a:t>Pozitiva</a:t>
            </a:r>
          </a:p>
          <a:p>
            <a:pPr marL="342900" indent="-342900">
              <a:spcBef>
                <a:spcPts val="0"/>
              </a:spcBef>
              <a:buFont typeface="Arial" panose="020B0604020202020204" pitchFamily="34" charset="0"/>
              <a:buChar char="•"/>
            </a:pPr>
            <a:r>
              <a:rPr lang="cs-CZ" sz="2600" b="0" dirty="0" smtClean="0"/>
              <a:t>levné a jednoduché na obsluhu</a:t>
            </a:r>
          </a:p>
          <a:p>
            <a:pPr marL="342900" indent="-342900">
              <a:spcBef>
                <a:spcPts val="0"/>
              </a:spcBef>
              <a:buFont typeface="Arial" panose="020B0604020202020204" pitchFamily="34" charset="0"/>
              <a:buChar char="•"/>
            </a:pPr>
            <a:r>
              <a:rPr lang="cs-CZ" sz="2600" b="0" dirty="0" smtClean="0"/>
              <a:t>výzkumy ukazují stejný efekt na učební „zisk“</a:t>
            </a:r>
          </a:p>
          <a:p>
            <a:pPr marL="342900" indent="-342900">
              <a:spcBef>
                <a:spcPts val="0"/>
              </a:spcBef>
              <a:buFont typeface="Arial" panose="020B0604020202020204" pitchFamily="34" charset="0"/>
              <a:buChar char="•"/>
            </a:pPr>
            <a:r>
              <a:rPr lang="cs-CZ" sz="2600" b="0" dirty="0" smtClean="0"/>
              <a:t>realita, nikoli virtuální realita</a:t>
            </a:r>
          </a:p>
          <a:p>
            <a:pPr marL="342900" indent="-342900">
              <a:spcBef>
                <a:spcPts val="0"/>
              </a:spcBef>
              <a:buFont typeface="Arial" panose="020B0604020202020204" pitchFamily="34" charset="0"/>
              <a:buChar char="•"/>
            </a:pPr>
            <a:r>
              <a:rPr lang="cs-CZ" sz="2600" b="0" dirty="0" smtClean="0"/>
              <a:t>pro studenty lehce realizovatelné v jejich praxi</a:t>
            </a:r>
          </a:p>
          <a:p>
            <a:pPr>
              <a:spcBef>
                <a:spcPts val="0"/>
              </a:spcBef>
            </a:pPr>
            <a:endParaRPr lang="cs-CZ" sz="2600" b="0" dirty="0"/>
          </a:p>
          <a:p>
            <a:pPr>
              <a:spcBef>
                <a:spcPts val="0"/>
              </a:spcBef>
            </a:pPr>
            <a:r>
              <a:rPr lang="cs-CZ" sz="2600" dirty="0">
                <a:solidFill>
                  <a:srgbClr val="FF0000"/>
                </a:solidFill>
                <a:latin typeface="+mj-lt"/>
              </a:rPr>
              <a:t>Negativa</a:t>
            </a:r>
          </a:p>
          <a:p>
            <a:pPr marL="342900" indent="-342900">
              <a:spcBef>
                <a:spcPts val="0"/>
              </a:spcBef>
              <a:buFont typeface="Arial" panose="020B0604020202020204" pitchFamily="34" charset="0"/>
              <a:buChar char="•"/>
            </a:pPr>
            <a:r>
              <a:rPr lang="cs-CZ" sz="2600" b="0" dirty="0" smtClean="0"/>
              <a:t>neumožňují některé typy otázek</a:t>
            </a:r>
          </a:p>
          <a:p>
            <a:pPr marL="342900" indent="-342900">
              <a:spcBef>
                <a:spcPts val="0"/>
              </a:spcBef>
              <a:buFont typeface="Arial" panose="020B0604020202020204" pitchFamily="34" charset="0"/>
              <a:buChar char="•"/>
            </a:pPr>
            <a:r>
              <a:rPr lang="cs-CZ" sz="2600" b="0" dirty="0" smtClean="0"/>
              <a:t>neukládají odpovědi studentů</a:t>
            </a:r>
          </a:p>
          <a:p>
            <a:pPr marL="342900" indent="-342900">
              <a:spcBef>
                <a:spcPts val="0"/>
              </a:spcBef>
              <a:buFont typeface="Arial" panose="020B0604020202020204" pitchFamily="34" charset="0"/>
              <a:buChar char="•"/>
            </a:pPr>
            <a:r>
              <a:rPr lang="cs-CZ" sz="2600" b="0" dirty="0" smtClean="0"/>
              <a:t>nemám vyzkoušeno použití ve větší skupině</a:t>
            </a:r>
            <a:endParaRPr lang="cs-CZ" sz="2600" b="0" dirty="0"/>
          </a:p>
        </p:txBody>
      </p:sp>
      <p:sp>
        <p:nvSpPr>
          <p:cNvPr id="5" name="Nadpis 1"/>
          <p:cNvSpPr txBox="1">
            <a:spLocks/>
          </p:cNvSpPr>
          <p:nvPr/>
        </p:nvSpPr>
        <p:spPr>
          <a:xfrm>
            <a:off x="457200" y="188640"/>
            <a:ext cx="5791200" cy="108012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dirty="0">
                <a:solidFill>
                  <a:schemeClr val="tx1"/>
                </a:solidFill>
              </a:rPr>
              <a:t>„Analogové“ pomůcky</a:t>
            </a:r>
          </a:p>
        </p:txBody>
      </p:sp>
    </p:spTree>
    <p:extLst>
      <p:ext uri="{BB962C8B-B14F-4D97-AF65-F5344CB8AC3E}">
        <p14:creationId xmlns:p14="http://schemas.microsoft.com/office/powerpoint/2010/main" val="3888081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Learning</a:t>
            </a:r>
            <a:r>
              <a:rPr lang="cs-CZ" dirty="0" smtClean="0"/>
              <a:t> </a:t>
            </a:r>
            <a:r>
              <a:rPr lang="cs-CZ" dirty="0" err="1" smtClean="0"/>
              <a:t>catalytics</a:t>
            </a:r>
            <a:endParaRPr lang="cs-CZ" dirty="0"/>
          </a:p>
        </p:txBody>
      </p:sp>
      <p:sp>
        <p:nvSpPr>
          <p:cNvPr id="3" name="Zástupný symbol pro obsah 2"/>
          <p:cNvSpPr>
            <a:spLocks noGrp="1"/>
          </p:cNvSpPr>
          <p:nvPr>
            <p:ph idx="1"/>
          </p:nvPr>
        </p:nvSpPr>
        <p:spPr>
          <a:xfrm>
            <a:off x="307975" y="1752600"/>
            <a:ext cx="3687961" cy="4373563"/>
          </a:xfrm>
        </p:spPr>
        <p:txBody>
          <a:bodyPr>
            <a:normAutofit fontScale="85000" lnSpcReduction="20000"/>
          </a:bodyPr>
          <a:lstStyle/>
          <a:p>
            <a:pPr marL="342900" indent="-342900">
              <a:lnSpc>
                <a:spcPct val="120000"/>
              </a:lnSpc>
              <a:buFont typeface="Arial" panose="020B0604020202020204" pitchFamily="34" charset="0"/>
              <a:buChar char="•"/>
            </a:pPr>
            <a:r>
              <a:rPr lang="en-US" b="0" dirty="0"/>
              <a:t>Engage students with open-ended questions to develop critical thinking skills </a:t>
            </a:r>
          </a:p>
          <a:p>
            <a:pPr marL="342900" indent="-342900">
              <a:lnSpc>
                <a:spcPct val="120000"/>
              </a:lnSpc>
              <a:buFont typeface="Arial" panose="020B0604020202020204" pitchFamily="34" charset="0"/>
              <a:buChar char="•"/>
            </a:pPr>
            <a:r>
              <a:rPr lang="cs-CZ" b="0" dirty="0" err="1"/>
              <a:t>Encourage</a:t>
            </a:r>
            <a:r>
              <a:rPr lang="cs-CZ" b="0" dirty="0"/>
              <a:t> </a:t>
            </a:r>
            <a:r>
              <a:rPr lang="cs-CZ" b="0" dirty="0" err="1"/>
              <a:t>group</a:t>
            </a:r>
            <a:r>
              <a:rPr lang="cs-CZ" b="0" dirty="0"/>
              <a:t> </a:t>
            </a:r>
            <a:r>
              <a:rPr lang="cs-CZ" b="0" dirty="0" err="1"/>
              <a:t>learning</a:t>
            </a:r>
            <a:endParaRPr lang="cs-CZ" b="0" dirty="0"/>
          </a:p>
          <a:p>
            <a:pPr marL="342900" indent="-342900">
              <a:lnSpc>
                <a:spcPct val="120000"/>
              </a:lnSpc>
              <a:buFont typeface="Arial" panose="020B0604020202020204" pitchFamily="34" charset="0"/>
              <a:buChar char="•"/>
            </a:pPr>
            <a:r>
              <a:rPr lang="en-US" b="0" dirty="0"/>
              <a:t>Encourage team-based and collaborative learning for all students </a:t>
            </a:r>
          </a:p>
          <a:p>
            <a:pPr marL="342900" indent="-342900">
              <a:lnSpc>
                <a:spcPct val="120000"/>
              </a:lnSpc>
              <a:buFont typeface="Arial" panose="020B0604020202020204" pitchFamily="34" charset="0"/>
              <a:buChar char="•"/>
            </a:pPr>
            <a:r>
              <a:rPr lang="en-US" b="0" dirty="0"/>
              <a:t>Engage your students in person or online, in a flipped or traditional classroom</a:t>
            </a:r>
          </a:p>
          <a:p>
            <a:pPr marL="342900" indent="-342900">
              <a:lnSpc>
                <a:spcPct val="120000"/>
              </a:lnSpc>
              <a:buFont typeface="Arial" panose="020B0604020202020204" pitchFamily="34" charset="0"/>
              <a:buChar char="•"/>
            </a:pPr>
            <a:r>
              <a:rPr lang="en-US" b="0" dirty="0"/>
              <a:t>Use technology in the classroom to identify misconceptions and monitor responses to find out where students are struggling</a:t>
            </a:r>
          </a:p>
          <a:p>
            <a:pPr marL="342900" indent="-342900">
              <a:lnSpc>
                <a:spcPct val="120000"/>
              </a:lnSpc>
              <a:buFont typeface="Arial" panose="020B0604020202020204" pitchFamily="34" charset="0"/>
              <a:buChar char="•"/>
            </a:pPr>
            <a:endParaRPr lang="cs-CZ" b="0" dirty="0"/>
          </a:p>
        </p:txBody>
      </p:sp>
      <p:sp>
        <p:nvSpPr>
          <p:cNvPr id="4" name="TextovéPole 3"/>
          <p:cNvSpPr txBox="1"/>
          <p:nvPr/>
        </p:nvSpPr>
        <p:spPr>
          <a:xfrm>
            <a:off x="3851920" y="745540"/>
            <a:ext cx="5061001" cy="523220"/>
          </a:xfrm>
          <a:prstGeom prst="rect">
            <a:avLst/>
          </a:prstGeom>
          <a:noFill/>
        </p:spPr>
        <p:txBody>
          <a:bodyPr wrap="none" rtlCol="0">
            <a:spAutoFit/>
          </a:bodyPr>
          <a:lstStyle/>
          <a:p>
            <a:r>
              <a:rPr lang="cs-CZ" sz="2800" b="1" dirty="0" smtClean="0"/>
              <a:t>http://learningcatalytics.com</a:t>
            </a:r>
            <a:endParaRPr lang="cs-CZ" sz="2800" b="1" dirty="0"/>
          </a:p>
        </p:txBody>
      </p:sp>
      <p:sp>
        <p:nvSpPr>
          <p:cNvPr id="5" name="AutoShap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202" name="Picture 10" descr="https://www.pearsonhighered.com/content/dam/region-na/us/higher-ed/en/products-services/learning-catalytics/images/screenshots/learningcatalytics-features-pic4-1140x640.jpg/_jcr_content/renditions/cq5dam.web.1600.960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556792"/>
            <a:ext cx="5483858" cy="307865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www.pearsonhighered.com/content/dam/region-na/us/higher-ed/en/products-services/learning-catalytics/images/screenshots/learningcatalytics-features-pic3-1140x640.jpg/_jcr_content/renditions/cq5dam.web.1600.960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253323"/>
            <a:ext cx="577189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s://www.pearsonhighered.com/content/dam/region-na/us/higher-ed/en/products-services/learning-catalytics/images/screenshots/learningcatalytics-features-pic5-1140x640.jpg/_jcr_content/renditions/cq5dam.web.1600.9600.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111556"/>
            <a:ext cx="5771890" cy="3240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551355" y="6246065"/>
            <a:ext cx="1249060" cy="369332"/>
          </a:xfrm>
          <a:prstGeom prst="rect">
            <a:avLst/>
          </a:prstGeom>
          <a:noFill/>
        </p:spPr>
        <p:txBody>
          <a:bodyPr wrap="none" rtlCol="0">
            <a:spAutoFit/>
          </a:bodyPr>
          <a:lstStyle/>
          <a:p>
            <a:r>
              <a:rPr lang="cs-CZ" b="1" dirty="0" smtClean="0">
                <a:solidFill>
                  <a:srgbClr val="FF0000"/>
                </a:solidFill>
              </a:rPr>
              <a:t>– Placené</a:t>
            </a:r>
            <a:endParaRPr lang="cs-CZ" b="1" dirty="0">
              <a:solidFill>
                <a:srgbClr val="FF0000"/>
              </a:solidFill>
            </a:endParaRPr>
          </a:p>
        </p:txBody>
      </p:sp>
    </p:spTree>
    <p:extLst>
      <p:ext uri="{BB962C8B-B14F-4D97-AF65-F5344CB8AC3E}">
        <p14:creationId xmlns:p14="http://schemas.microsoft.com/office/powerpoint/2010/main" val="138740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sz="6000" b="1" dirty="0"/>
              <a:t>naše Zkušenosti</a:t>
            </a:r>
          </a:p>
        </p:txBody>
      </p:sp>
      <p:sp>
        <p:nvSpPr>
          <p:cNvPr id="2" name="Podnadpis 1"/>
          <p:cNvSpPr>
            <a:spLocks noGrp="1"/>
          </p:cNvSpPr>
          <p:nvPr>
            <p:ph type="subTitle" idx="1"/>
          </p:nvPr>
        </p:nvSpPr>
        <p:spPr>
          <a:xfrm>
            <a:off x="1187624" y="4797152"/>
            <a:ext cx="7715200" cy="914400"/>
          </a:xfrm>
        </p:spPr>
        <p:txBody>
          <a:bodyPr>
            <a:normAutofit/>
          </a:bodyPr>
          <a:lstStyle/>
          <a:p>
            <a:pPr algn="r"/>
            <a:r>
              <a:rPr lang="cs-CZ" b="1" kern="0" spc="0" dirty="0">
                <a:solidFill>
                  <a:srgbClr val="FF0000"/>
                </a:solidFill>
              </a:rPr>
              <a:t>CO A JAK </a:t>
            </a:r>
            <a:r>
              <a:rPr lang="cs-CZ" b="1" kern="0" spc="0" dirty="0" smtClean="0">
                <a:solidFill>
                  <a:srgbClr val="FF0000"/>
                </a:solidFill>
              </a:rPr>
              <a:t>DĚLÁME </a:t>
            </a:r>
            <a:r>
              <a:rPr lang="cs-CZ" b="1" kern="0" spc="0" dirty="0">
                <a:solidFill>
                  <a:srgbClr val="FF0000"/>
                </a:solidFill>
              </a:rPr>
              <a:t>A JAK NÁM TO JDE</a:t>
            </a:r>
          </a:p>
        </p:txBody>
      </p:sp>
    </p:spTree>
    <p:extLst>
      <p:ext uri="{BB962C8B-B14F-4D97-AF65-F5344CB8AC3E}">
        <p14:creationId xmlns:p14="http://schemas.microsoft.com/office/powerpoint/2010/main" val="3166436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29208"/>
            <a:ext cx="7715200" cy="1371600"/>
          </a:xfrm>
        </p:spPr>
        <p:txBody>
          <a:bodyPr>
            <a:normAutofit/>
          </a:bodyPr>
          <a:lstStyle/>
          <a:p>
            <a:r>
              <a:rPr lang="cs-CZ" b="1" dirty="0" err="1">
                <a:solidFill>
                  <a:schemeClr val="tx1"/>
                </a:solidFill>
              </a:rPr>
              <a:t>JiTT</a:t>
            </a:r>
            <a:r>
              <a:rPr lang="cs-CZ" b="1" dirty="0">
                <a:solidFill>
                  <a:schemeClr val="tx1"/>
                </a:solidFill>
              </a:rPr>
              <a:t> + PI jako doplněk ke „klasické“ přednášce</a:t>
            </a:r>
          </a:p>
        </p:txBody>
      </p:sp>
      <p:sp>
        <p:nvSpPr>
          <p:cNvPr id="3" name="Zástupný symbol pro obsah 2"/>
          <p:cNvSpPr>
            <a:spLocks noGrp="1"/>
          </p:cNvSpPr>
          <p:nvPr>
            <p:ph idx="1"/>
          </p:nvPr>
        </p:nvSpPr>
        <p:spPr>
          <a:xfrm>
            <a:off x="457200" y="1752600"/>
            <a:ext cx="7620000" cy="4700736"/>
          </a:xfrm>
        </p:spPr>
        <p:txBody>
          <a:bodyPr>
            <a:normAutofit lnSpcReduction="10000"/>
          </a:bodyPr>
          <a:lstStyle/>
          <a:p>
            <a:r>
              <a:rPr lang="cs-CZ" sz="2400" dirty="0" smtClean="0">
                <a:solidFill>
                  <a:srgbClr val="FF0000"/>
                </a:solidFill>
              </a:rPr>
              <a:t>Elektřina a magnetismus, 1. ročník, LS2015/2016</a:t>
            </a:r>
          </a:p>
          <a:p>
            <a:pPr marL="342900" indent="-342900">
              <a:buFont typeface="Arial" panose="020B0604020202020204" pitchFamily="34" charset="0"/>
              <a:buChar char="•"/>
            </a:pPr>
            <a:r>
              <a:rPr lang="cs-CZ" sz="2800" b="0" dirty="0" err="1" smtClean="0"/>
              <a:t>JiTT</a:t>
            </a:r>
            <a:r>
              <a:rPr lang="cs-CZ" sz="2800" b="0" dirty="0" smtClean="0"/>
              <a:t> v </a:t>
            </a:r>
            <a:r>
              <a:rPr lang="cs-CZ" sz="2800" b="0" dirty="0" err="1" smtClean="0"/>
              <a:t>Moodle</a:t>
            </a:r>
            <a:r>
              <a:rPr lang="cs-CZ" sz="2800" b="0" dirty="0" smtClean="0"/>
              <a:t> 1x týdně, navazuje na přednášky</a:t>
            </a:r>
          </a:p>
          <a:p>
            <a:pPr marL="342900" indent="-342900">
              <a:buFont typeface="Arial" panose="020B0604020202020204" pitchFamily="34" charset="0"/>
              <a:buChar char="•"/>
            </a:pPr>
            <a:r>
              <a:rPr lang="cs-CZ" sz="2800" b="0" dirty="0" smtClean="0"/>
              <a:t>2+1 otázka</a:t>
            </a:r>
          </a:p>
          <a:p>
            <a:pPr marL="342900" indent="-342900">
              <a:buFont typeface="Arial" panose="020B0604020202020204" pitchFamily="34" charset="0"/>
              <a:buChar char="•"/>
            </a:pPr>
            <a:r>
              <a:rPr lang="cs-CZ" sz="2800" b="0" dirty="0" smtClean="0"/>
              <a:t>individuální komentáře</a:t>
            </a:r>
          </a:p>
          <a:p>
            <a:pPr marL="342900" indent="-342900">
              <a:buFont typeface="Arial" panose="020B0604020202020204" pitchFamily="34" charset="0"/>
              <a:buChar char="•"/>
            </a:pPr>
            <a:r>
              <a:rPr lang="cs-CZ" sz="2800" b="0" dirty="0" smtClean="0"/>
              <a:t>skupinové řešení/shrnutí řešení na přednášce či cvičeních</a:t>
            </a:r>
          </a:p>
          <a:p>
            <a:pPr marL="342900" indent="-342900">
              <a:buFont typeface="Arial" panose="020B0604020202020204" pitchFamily="34" charset="0"/>
              <a:buChar char="•"/>
            </a:pPr>
            <a:r>
              <a:rPr lang="cs-CZ" sz="2800" b="0" dirty="0" smtClean="0"/>
              <a:t>PI metoda v 50-70 % času cvičení</a:t>
            </a:r>
          </a:p>
          <a:p>
            <a:pPr marL="342900" indent="-342900">
              <a:buFont typeface="Arial" panose="020B0604020202020204" pitchFamily="34" charset="0"/>
              <a:buChar char="•"/>
            </a:pPr>
            <a:r>
              <a:rPr lang="cs-CZ" sz="2800" b="0" dirty="0" smtClean="0"/>
              <a:t>větší důraz na konceptuální pochopení než „řemeslnou zručnost“</a:t>
            </a:r>
            <a:endParaRPr lang="cs-CZ" sz="2800" b="0" dirty="0"/>
          </a:p>
        </p:txBody>
      </p:sp>
    </p:spTree>
    <p:extLst>
      <p:ext uri="{BB962C8B-B14F-4D97-AF65-F5344CB8AC3E}">
        <p14:creationId xmlns:p14="http://schemas.microsoft.com/office/powerpoint/2010/main" val="2604773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6000" b="1" dirty="0"/>
              <a:t>Proč učím?</a:t>
            </a:r>
          </a:p>
        </p:txBody>
      </p:sp>
      <p:sp>
        <p:nvSpPr>
          <p:cNvPr id="3" name="Podnadpis 2"/>
          <p:cNvSpPr>
            <a:spLocks noGrp="1"/>
          </p:cNvSpPr>
          <p:nvPr>
            <p:ph type="subTitle" idx="1"/>
          </p:nvPr>
        </p:nvSpPr>
        <p:spPr>
          <a:xfrm>
            <a:off x="1979712" y="4797152"/>
            <a:ext cx="6858000" cy="914400"/>
          </a:xfrm>
        </p:spPr>
        <p:txBody>
          <a:bodyPr/>
          <a:lstStyle/>
          <a:p>
            <a:pPr algn="r"/>
            <a:r>
              <a:rPr lang="cs-CZ" b="1" kern="0" spc="0" dirty="0" smtClean="0">
                <a:solidFill>
                  <a:srgbClr val="FF0000"/>
                </a:solidFill>
              </a:rPr>
              <a:t>Zkusili jste se někdy pořádně zamyslet, proč učíte?</a:t>
            </a:r>
            <a:endParaRPr lang="cs-CZ" b="1" kern="0" spc="0" dirty="0">
              <a:solidFill>
                <a:srgbClr val="FF0000"/>
              </a:solidFill>
            </a:endParaRPr>
          </a:p>
        </p:txBody>
      </p:sp>
    </p:spTree>
    <p:extLst>
      <p:ext uri="{BB962C8B-B14F-4D97-AF65-F5344CB8AC3E}">
        <p14:creationId xmlns:p14="http://schemas.microsoft.com/office/powerpoint/2010/main" val="3354006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900018"/>
          </a:xfrm>
        </p:spPr>
        <p:txBody>
          <a:bodyPr>
            <a:normAutofit/>
          </a:bodyPr>
          <a:lstStyle/>
          <a:p>
            <a:r>
              <a:rPr lang="cs-CZ" b="1" dirty="0">
                <a:solidFill>
                  <a:schemeClr val="tx1"/>
                </a:solidFill>
              </a:rPr>
              <a:t>Co na to studenti</a:t>
            </a:r>
            <a:r>
              <a:rPr lang="cs-CZ" b="1" dirty="0" smtClean="0">
                <a:solidFill>
                  <a:schemeClr val="tx1"/>
                </a:solidFill>
              </a:rPr>
              <a:t>? – </a:t>
            </a:r>
            <a:r>
              <a:rPr lang="cs-CZ" b="1" dirty="0" err="1" smtClean="0">
                <a:solidFill>
                  <a:schemeClr val="tx1"/>
                </a:solidFill>
              </a:rPr>
              <a:t>JiTT</a:t>
            </a:r>
            <a:r>
              <a:rPr lang="cs-CZ" b="1" dirty="0" smtClean="0">
                <a:solidFill>
                  <a:schemeClr val="tx1"/>
                </a:solidFill>
              </a:rPr>
              <a:t>  </a:t>
            </a:r>
            <a:endParaRPr lang="cs-CZ" b="1" dirty="0">
              <a:solidFill>
                <a:schemeClr val="tx1"/>
              </a:solidFill>
            </a:endParaRPr>
          </a:p>
        </p:txBody>
      </p:sp>
      <p:sp>
        <p:nvSpPr>
          <p:cNvPr id="3" name="Zástupný symbol pro obsah 2"/>
          <p:cNvSpPr>
            <a:spLocks noGrp="1"/>
          </p:cNvSpPr>
          <p:nvPr>
            <p:ph sz="half" idx="1"/>
          </p:nvPr>
        </p:nvSpPr>
        <p:spPr>
          <a:xfrm>
            <a:off x="179512" y="1699068"/>
            <a:ext cx="3672408" cy="4401696"/>
          </a:xfrm>
        </p:spPr>
        <p:txBody>
          <a:bodyPr>
            <a:noAutofit/>
          </a:bodyPr>
          <a:lstStyle/>
          <a:p>
            <a:pPr marL="342900" indent="-342900">
              <a:buFont typeface="Arial" panose="020B0604020202020204" pitchFamily="34" charset="0"/>
              <a:buChar char="•"/>
            </a:pPr>
            <a:r>
              <a:rPr lang="cs-CZ" sz="2000" b="0" dirty="0" smtClean="0"/>
              <a:t>Výhody </a:t>
            </a:r>
            <a:r>
              <a:rPr lang="cs-CZ" sz="2000" b="0" dirty="0"/>
              <a:t>jsou určitě průběžné opakování látky a zpětná vazba nakolik jsem pochopil látku.</a:t>
            </a:r>
            <a:endParaRPr lang="cs-CZ" sz="2000" b="0" dirty="0" smtClean="0"/>
          </a:p>
          <a:p>
            <a:pPr marL="342900" indent="-342900">
              <a:buFont typeface="Arial" panose="020B0604020202020204" pitchFamily="34" charset="0"/>
              <a:buChar char="•"/>
            </a:pPr>
            <a:r>
              <a:rPr lang="cs-CZ" sz="2000" b="0" dirty="0" smtClean="0"/>
              <a:t>… přiměje </a:t>
            </a:r>
            <a:r>
              <a:rPr lang="cs-CZ" sz="2000" b="0" dirty="0"/>
              <a:t>podívat se na </a:t>
            </a:r>
            <a:r>
              <a:rPr lang="cs-CZ" sz="2000" b="0" dirty="0" smtClean="0"/>
              <a:t>to </a:t>
            </a:r>
            <a:r>
              <a:rPr lang="cs-CZ" sz="2000" b="0" dirty="0" smtClean="0">
                <a:solidFill>
                  <a:schemeClr val="bg1">
                    <a:lumMod val="50000"/>
                  </a:schemeClr>
                </a:solidFill>
              </a:rPr>
              <a:t>[probíranou látku] </a:t>
            </a:r>
            <a:r>
              <a:rPr lang="cs-CZ" sz="2000" b="0" dirty="0"/>
              <a:t>dřív než před </a:t>
            </a:r>
            <a:r>
              <a:rPr lang="cs-CZ" sz="2000" b="0" dirty="0" smtClean="0"/>
              <a:t>testem</a:t>
            </a:r>
          </a:p>
          <a:p>
            <a:pPr marL="342900" indent="-342900">
              <a:buFont typeface="Arial" panose="020B0604020202020204" pitchFamily="34" charset="0"/>
              <a:buChar char="•"/>
            </a:pPr>
            <a:r>
              <a:rPr lang="cs-CZ" sz="2000" b="0" dirty="0"/>
              <a:t>kdyby se nad učivem nezamýšlel průběžně jindy, tak teď aspoň na chvíli </a:t>
            </a:r>
            <a:r>
              <a:rPr lang="cs-CZ" sz="2000" b="0" dirty="0" smtClean="0"/>
              <a:t>musí.</a:t>
            </a:r>
          </a:p>
          <a:p>
            <a:pPr marL="342900" indent="-342900">
              <a:buFont typeface="Arial" panose="020B0604020202020204" pitchFamily="34" charset="0"/>
              <a:buChar char="•"/>
            </a:pPr>
            <a:r>
              <a:rPr lang="cs-CZ" sz="2000" b="0" dirty="0" smtClean="0">
                <a:solidFill>
                  <a:schemeClr val="accent3">
                    <a:lumMod val="50000"/>
                  </a:schemeClr>
                </a:solidFill>
              </a:rPr>
              <a:t>Učení </a:t>
            </a:r>
            <a:r>
              <a:rPr lang="cs-CZ" sz="2000" b="0" dirty="0">
                <a:solidFill>
                  <a:schemeClr val="accent3">
                    <a:lumMod val="50000"/>
                  </a:schemeClr>
                </a:solidFill>
              </a:rPr>
              <a:t>se </a:t>
            </a:r>
            <a:r>
              <a:rPr lang="cs-CZ" sz="2000" b="0" dirty="0" smtClean="0">
                <a:solidFill>
                  <a:schemeClr val="accent3">
                    <a:lumMod val="50000"/>
                  </a:schemeClr>
                </a:solidFill>
              </a:rPr>
              <a:t>vyjadřovat </a:t>
            </a:r>
            <a:r>
              <a:rPr lang="cs-CZ" sz="2000" b="0" dirty="0">
                <a:solidFill>
                  <a:schemeClr val="accent3">
                    <a:lumMod val="50000"/>
                  </a:schemeClr>
                </a:solidFill>
              </a:rPr>
              <a:t>a </a:t>
            </a:r>
            <a:r>
              <a:rPr lang="cs-CZ" sz="2000" b="0" dirty="0" smtClean="0">
                <a:solidFill>
                  <a:schemeClr val="accent3">
                    <a:lumMod val="50000"/>
                  </a:schemeClr>
                </a:solidFill>
              </a:rPr>
              <a:t>argumentovat</a:t>
            </a:r>
          </a:p>
          <a:p>
            <a:pPr marL="342900" indent="-342900">
              <a:buFont typeface="Arial" panose="020B0604020202020204" pitchFamily="34" charset="0"/>
              <a:buChar char="•"/>
            </a:pPr>
            <a:r>
              <a:rPr lang="cs-CZ" sz="2000" b="0" dirty="0">
                <a:solidFill>
                  <a:schemeClr val="accent3">
                    <a:lumMod val="50000"/>
                  </a:schemeClr>
                </a:solidFill>
              </a:rPr>
              <a:t>Donutí mě to také konzultovat úlohy se spolužáky.</a:t>
            </a:r>
          </a:p>
          <a:p>
            <a:pPr marL="342900" indent="-342900">
              <a:buFont typeface="Arial" panose="020B0604020202020204" pitchFamily="34" charset="0"/>
              <a:buChar char="•"/>
            </a:pPr>
            <a:endParaRPr lang="cs-CZ" sz="1600" dirty="0" smtClean="0"/>
          </a:p>
          <a:p>
            <a:endParaRPr lang="cs-CZ" sz="1600" dirty="0" smtClean="0"/>
          </a:p>
          <a:p>
            <a:endParaRPr lang="cs-CZ" sz="1600" dirty="0"/>
          </a:p>
          <a:p>
            <a:endParaRPr lang="cs-CZ" sz="1600" dirty="0"/>
          </a:p>
        </p:txBody>
      </p:sp>
      <p:sp>
        <p:nvSpPr>
          <p:cNvPr id="4" name="Zástupný symbol pro obsah 3"/>
          <p:cNvSpPr>
            <a:spLocks noGrp="1"/>
          </p:cNvSpPr>
          <p:nvPr>
            <p:ph sz="half" idx="2"/>
          </p:nvPr>
        </p:nvSpPr>
        <p:spPr>
          <a:xfrm>
            <a:off x="3923928" y="1699068"/>
            <a:ext cx="4968552" cy="4401696"/>
          </a:xfrm>
        </p:spPr>
        <p:txBody>
          <a:bodyPr>
            <a:noAutofit/>
          </a:bodyPr>
          <a:lstStyle/>
          <a:p>
            <a:pPr marL="342900" indent="-342900">
              <a:buFont typeface="Arial" panose="020B0604020202020204" pitchFamily="34" charset="0"/>
              <a:buChar char="•"/>
            </a:pPr>
            <a:r>
              <a:rPr lang="cs-CZ" sz="2000" b="0" dirty="0"/>
              <a:t>Takto je to </a:t>
            </a:r>
            <a:r>
              <a:rPr lang="cs-CZ" sz="2000" b="0" dirty="0" err="1"/>
              <a:t>viac</a:t>
            </a:r>
            <a:r>
              <a:rPr lang="cs-CZ" sz="2000" b="0" dirty="0"/>
              <a:t> </a:t>
            </a:r>
            <a:r>
              <a:rPr lang="cs-CZ" sz="2000" b="0" dirty="0" err="1"/>
              <a:t>osobné</a:t>
            </a:r>
            <a:r>
              <a:rPr lang="cs-CZ" sz="2000" b="0" dirty="0"/>
              <a:t> </a:t>
            </a:r>
            <a:r>
              <a:rPr lang="cs-CZ" sz="2000" b="0" dirty="0" err="1"/>
              <a:t>ako</a:t>
            </a:r>
            <a:r>
              <a:rPr lang="cs-CZ" sz="2000" b="0" dirty="0"/>
              <a:t> </a:t>
            </a:r>
            <a:r>
              <a:rPr lang="cs-CZ" sz="2000" b="0" dirty="0" err="1"/>
              <a:t>keď</a:t>
            </a:r>
            <a:r>
              <a:rPr lang="cs-CZ" sz="2000" b="0" dirty="0"/>
              <a:t> </a:t>
            </a:r>
            <a:r>
              <a:rPr lang="cs-CZ" sz="2000" b="0" dirty="0" err="1"/>
              <a:t>riešime</a:t>
            </a:r>
            <a:r>
              <a:rPr lang="cs-CZ" sz="2000" b="0" dirty="0"/>
              <a:t> úlohy na </a:t>
            </a:r>
            <a:r>
              <a:rPr lang="cs-CZ" sz="2000" b="0" dirty="0" err="1"/>
              <a:t>papier</a:t>
            </a:r>
            <a:r>
              <a:rPr lang="cs-CZ" sz="2000" b="0" dirty="0"/>
              <a:t>, potom </a:t>
            </a:r>
            <a:r>
              <a:rPr lang="cs-CZ" sz="2000" b="0" dirty="0" err="1"/>
              <a:t>ich</a:t>
            </a:r>
            <a:r>
              <a:rPr lang="cs-CZ" sz="2000" b="0" dirty="0"/>
              <a:t> </a:t>
            </a:r>
            <a:r>
              <a:rPr lang="cs-CZ" sz="2000" b="0" dirty="0" err="1"/>
              <a:t>odovzdáme</a:t>
            </a:r>
            <a:r>
              <a:rPr lang="cs-CZ" sz="2000" b="0" dirty="0"/>
              <a:t> </a:t>
            </a:r>
            <a:r>
              <a:rPr lang="cs-CZ" sz="2000" b="0" dirty="0" smtClean="0"/>
              <a:t>       a o </a:t>
            </a:r>
            <a:r>
              <a:rPr lang="cs-CZ" sz="2000" b="0" dirty="0" err="1"/>
              <a:t>týždeň</a:t>
            </a:r>
            <a:r>
              <a:rPr lang="cs-CZ" sz="2000" b="0" dirty="0"/>
              <a:t> dostaneme opravené, kde je </a:t>
            </a:r>
            <a:r>
              <a:rPr lang="cs-CZ" sz="2000" b="0" dirty="0" err="1"/>
              <a:t>niečo</a:t>
            </a:r>
            <a:r>
              <a:rPr lang="cs-CZ" sz="2000" b="0" dirty="0"/>
              <a:t> </a:t>
            </a:r>
            <a:r>
              <a:rPr lang="cs-CZ" sz="2000" b="0" dirty="0" err="1"/>
              <a:t>preškrtnuté</a:t>
            </a:r>
            <a:r>
              <a:rPr lang="cs-CZ" sz="2000" b="0" dirty="0"/>
              <a:t>, </a:t>
            </a:r>
            <a:r>
              <a:rPr lang="cs-CZ" sz="2000" b="0" dirty="0" err="1"/>
              <a:t>niečo</a:t>
            </a:r>
            <a:r>
              <a:rPr lang="cs-CZ" sz="2000" b="0" dirty="0"/>
              <a:t> </a:t>
            </a:r>
            <a:r>
              <a:rPr lang="cs-CZ" sz="2000" b="0" dirty="0" err="1"/>
              <a:t>odfajknuté</a:t>
            </a:r>
            <a:r>
              <a:rPr lang="cs-CZ" sz="2000" b="0" dirty="0"/>
              <a:t> </a:t>
            </a:r>
            <a:r>
              <a:rPr lang="cs-CZ" sz="2000" b="0" dirty="0" smtClean="0"/>
              <a:t>           a </a:t>
            </a:r>
            <a:r>
              <a:rPr lang="cs-CZ" sz="2000" b="0" dirty="0"/>
              <a:t>počet </a:t>
            </a:r>
            <a:r>
              <a:rPr lang="cs-CZ" sz="2000" b="0" dirty="0" err="1"/>
              <a:t>bodov</a:t>
            </a:r>
            <a:r>
              <a:rPr lang="cs-CZ" sz="2000" b="0" dirty="0"/>
              <a:t>. </a:t>
            </a:r>
          </a:p>
          <a:p>
            <a:pPr marL="342900" indent="-342900">
              <a:buFont typeface="Arial" panose="020B0604020202020204" pitchFamily="34" charset="0"/>
              <a:buChar char="•"/>
            </a:pPr>
            <a:r>
              <a:rPr lang="cs-CZ" sz="2000" b="0" dirty="0"/>
              <a:t>…mám čas přemýšlet a hledat, když nevím na cvičení, tak mi musí někdo poradit, nebo úlohu nevyřeším..</a:t>
            </a:r>
          </a:p>
          <a:p>
            <a:pPr marL="342900" indent="-342900">
              <a:buFont typeface="Arial" panose="020B0604020202020204" pitchFamily="34" charset="0"/>
              <a:buChar char="•"/>
            </a:pPr>
            <a:r>
              <a:rPr lang="cs-CZ" sz="2000" b="0" dirty="0" err="1" smtClean="0">
                <a:solidFill>
                  <a:schemeClr val="accent3">
                    <a:lumMod val="50000"/>
                  </a:schemeClr>
                </a:solidFill>
              </a:rPr>
              <a:t>Takisto</a:t>
            </a:r>
            <a:r>
              <a:rPr lang="cs-CZ" sz="2000" b="0" dirty="0" smtClean="0">
                <a:solidFill>
                  <a:schemeClr val="accent3">
                    <a:lumMod val="50000"/>
                  </a:schemeClr>
                </a:solidFill>
              </a:rPr>
              <a:t> </a:t>
            </a:r>
            <a:r>
              <a:rPr lang="cs-CZ" sz="2000" b="0" dirty="0">
                <a:solidFill>
                  <a:schemeClr val="accent3">
                    <a:lumMod val="50000"/>
                  </a:schemeClr>
                </a:solidFill>
              </a:rPr>
              <a:t>aj </a:t>
            </a:r>
            <a:r>
              <a:rPr lang="cs-CZ" sz="2000" b="0" dirty="0" err="1">
                <a:solidFill>
                  <a:schemeClr val="accent3">
                    <a:lumMod val="50000"/>
                  </a:schemeClr>
                </a:solidFill>
              </a:rPr>
              <a:t>tie</a:t>
            </a:r>
            <a:r>
              <a:rPr lang="cs-CZ" sz="2000" b="0" dirty="0">
                <a:solidFill>
                  <a:schemeClr val="accent3">
                    <a:lumMod val="50000"/>
                  </a:schemeClr>
                </a:solidFill>
              </a:rPr>
              <a:t> 2 úlohy sú asi </a:t>
            </a:r>
            <a:r>
              <a:rPr lang="cs-CZ" sz="2000" b="0" dirty="0" err="1">
                <a:solidFill>
                  <a:schemeClr val="accent3">
                    <a:lumMod val="50000"/>
                  </a:schemeClr>
                </a:solidFill>
              </a:rPr>
              <a:t>ideálne</a:t>
            </a:r>
            <a:r>
              <a:rPr lang="cs-CZ" sz="2000" b="0" dirty="0">
                <a:solidFill>
                  <a:schemeClr val="accent3">
                    <a:lumMod val="50000"/>
                  </a:schemeClr>
                </a:solidFill>
              </a:rPr>
              <a:t> aj na ten čas, </a:t>
            </a:r>
            <a:r>
              <a:rPr lang="cs-CZ" sz="2000" b="0" dirty="0" err="1">
                <a:solidFill>
                  <a:schemeClr val="accent3">
                    <a:lumMod val="50000"/>
                  </a:schemeClr>
                </a:solidFill>
              </a:rPr>
              <a:t>ktorý</a:t>
            </a:r>
            <a:r>
              <a:rPr lang="cs-CZ" sz="2000" b="0" dirty="0">
                <a:solidFill>
                  <a:schemeClr val="accent3">
                    <a:lumMod val="50000"/>
                  </a:schemeClr>
                </a:solidFill>
              </a:rPr>
              <a:t> tu </a:t>
            </a:r>
            <a:r>
              <a:rPr lang="cs-CZ" sz="2000" b="0" dirty="0" err="1">
                <a:solidFill>
                  <a:schemeClr val="accent3">
                    <a:lumMod val="50000"/>
                  </a:schemeClr>
                </a:solidFill>
              </a:rPr>
              <a:t>strávime</a:t>
            </a:r>
            <a:r>
              <a:rPr lang="cs-CZ" sz="2000" b="0" dirty="0">
                <a:solidFill>
                  <a:schemeClr val="accent3">
                    <a:lumMod val="50000"/>
                  </a:schemeClr>
                </a:solidFill>
              </a:rPr>
              <a:t>. </a:t>
            </a:r>
          </a:p>
          <a:p>
            <a:pPr marL="342900" indent="-342900">
              <a:buFont typeface="Arial" panose="020B0604020202020204" pitchFamily="34" charset="0"/>
              <a:buChar char="•"/>
            </a:pPr>
            <a:r>
              <a:rPr lang="cs-CZ" sz="2000" b="0" dirty="0">
                <a:solidFill>
                  <a:schemeClr val="accent3">
                    <a:lumMod val="50000"/>
                  </a:schemeClr>
                </a:solidFill>
              </a:rPr>
              <a:t>Automatická uzavírka odpovědí mě donutí udělat úkoly do daného termínu.</a:t>
            </a:r>
          </a:p>
          <a:p>
            <a:pPr marL="342900" indent="-342900">
              <a:buFont typeface="Arial" panose="020B0604020202020204" pitchFamily="34" charset="0"/>
              <a:buChar char="•"/>
            </a:pPr>
            <a:r>
              <a:rPr lang="cs-CZ" sz="2000" b="0" dirty="0"/>
              <a:t>N</a:t>
            </a:r>
            <a:r>
              <a:rPr lang="cs-CZ" sz="2000" b="0" dirty="0" smtClean="0"/>
              <a:t>ová </a:t>
            </a:r>
            <a:r>
              <a:rPr lang="cs-CZ" sz="2000" b="0" dirty="0"/>
              <a:t>metodika výuky, jednou třeba budu učitel, tak je fajn si vyzkoušet jak takové pomůcky </a:t>
            </a:r>
            <a:r>
              <a:rPr lang="cs-CZ" sz="2000" b="0" dirty="0" err="1"/>
              <a:t>fungujou</a:t>
            </a:r>
            <a:endParaRPr lang="cs-CZ" sz="2000" b="0" dirty="0"/>
          </a:p>
          <a:p>
            <a:endParaRPr lang="cs-CZ" sz="2000" b="0" dirty="0"/>
          </a:p>
        </p:txBody>
      </p:sp>
      <p:sp>
        <p:nvSpPr>
          <p:cNvPr id="5" name="TextovéPole 4"/>
          <p:cNvSpPr txBox="1"/>
          <p:nvPr/>
        </p:nvSpPr>
        <p:spPr>
          <a:xfrm>
            <a:off x="539552" y="1052736"/>
            <a:ext cx="7571303" cy="738664"/>
          </a:xfrm>
          <a:prstGeom prst="rect">
            <a:avLst/>
          </a:prstGeom>
          <a:noFill/>
        </p:spPr>
        <p:txBody>
          <a:bodyPr wrap="none" rtlCol="0">
            <a:spAutoFit/>
          </a:bodyPr>
          <a:lstStyle/>
          <a:p>
            <a:r>
              <a:rPr lang="cs-CZ" sz="2400" b="1" dirty="0" err="1">
                <a:solidFill>
                  <a:srgbClr val="FF0000"/>
                </a:solidFill>
              </a:rPr>
              <a:t>Prváci</a:t>
            </a:r>
            <a:r>
              <a:rPr lang="cs-CZ" sz="2400" b="1" dirty="0">
                <a:solidFill>
                  <a:srgbClr val="FF0000"/>
                </a:solidFill>
              </a:rPr>
              <a:t>, </a:t>
            </a:r>
            <a:r>
              <a:rPr lang="cs-CZ" sz="2400" b="1" dirty="0" err="1">
                <a:solidFill>
                  <a:srgbClr val="FF0000"/>
                </a:solidFill>
              </a:rPr>
              <a:t>elmag</a:t>
            </a:r>
            <a:r>
              <a:rPr lang="cs-CZ" sz="2400" b="1" dirty="0">
                <a:solidFill>
                  <a:srgbClr val="FF0000"/>
                </a:solidFill>
              </a:rPr>
              <a:t>., v polovině semestru, doplněk k přednášce:</a:t>
            </a:r>
          </a:p>
          <a:p>
            <a:endParaRPr lang="cs-CZ" b="1" dirty="0"/>
          </a:p>
        </p:txBody>
      </p:sp>
    </p:spTree>
    <p:extLst>
      <p:ext uri="{BB962C8B-B14F-4D97-AF65-F5344CB8AC3E}">
        <p14:creationId xmlns:p14="http://schemas.microsoft.com/office/powerpoint/2010/main" val="1791462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003232" cy="900018"/>
          </a:xfrm>
        </p:spPr>
        <p:txBody>
          <a:bodyPr>
            <a:normAutofit/>
          </a:bodyPr>
          <a:lstStyle/>
          <a:p>
            <a:r>
              <a:rPr lang="cs-CZ" b="1" dirty="0">
                <a:solidFill>
                  <a:schemeClr val="tx1"/>
                </a:solidFill>
              </a:rPr>
              <a:t>Co na to studenti</a:t>
            </a:r>
            <a:r>
              <a:rPr lang="cs-CZ" b="1" dirty="0" smtClean="0">
                <a:solidFill>
                  <a:schemeClr val="tx1"/>
                </a:solidFill>
              </a:rPr>
              <a:t>? – přímá výuka</a:t>
            </a:r>
            <a:endParaRPr lang="cs-CZ" b="1" dirty="0">
              <a:solidFill>
                <a:schemeClr val="tx1"/>
              </a:solidFill>
            </a:endParaRPr>
          </a:p>
        </p:txBody>
      </p:sp>
      <p:sp>
        <p:nvSpPr>
          <p:cNvPr id="3" name="Zástupný symbol pro obsah 2"/>
          <p:cNvSpPr>
            <a:spLocks noGrp="1"/>
          </p:cNvSpPr>
          <p:nvPr>
            <p:ph sz="half" idx="1"/>
          </p:nvPr>
        </p:nvSpPr>
        <p:spPr>
          <a:xfrm>
            <a:off x="395536" y="1699068"/>
            <a:ext cx="7992888" cy="4401696"/>
          </a:xfrm>
        </p:spPr>
        <p:txBody>
          <a:bodyPr>
            <a:noAutofit/>
          </a:bodyPr>
          <a:lstStyle/>
          <a:p>
            <a:pPr marL="342900" indent="-342900">
              <a:buFont typeface="Arial" panose="020B0604020202020204" pitchFamily="34" charset="0"/>
              <a:buChar char="•"/>
            </a:pPr>
            <a:r>
              <a:rPr lang="cs-CZ" sz="2400" b="0" dirty="0"/>
              <a:t>Hrozně se mi líbí systém toho, že každý odpoví a pak jsou studenti rozřazeni do skupinek tak, aby tam byl vždy někdo, kdo to má správně a studenti pak debatují o svých řešení a navzájem si je snaží vyvrátit. Dochází tak k výbornému pochopení látky. </a:t>
            </a:r>
            <a:endParaRPr lang="cs-CZ" sz="2400" b="0" dirty="0" smtClean="0"/>
          </a:p>
          <a:p>
            <a:pPr marL="342900" indent="-342900">
              <a:buFont typeface="Arial" panose="020B0604020202020204" pitchFamily="34" charset="0"/>
              <a:buChar char="•"/>
            </a:pPr>
            <a:r>
              <a:rPr lang="cs-CZ" sz="2400" b="0" dirty="0"/>
              <a:t>Oceňuji přizpůsobení cvičení úrovni studentů. </a:t>
            </a:r>
          </a:p>
          <a:p>
            <a:pPr marL="342900" indent="-342900">
              <a:buFont typeface="Arial" panose="020B0604020202020204" pitchFamily="34" charset="0"/>
              <a:buChar char="•"/>
            </a:pPr>
            <a:r>
              <a:rPr lang="cs-CZ" sz="2400" b="0" dirty="0" smtClean="0"/>
              <a:t>Na </a:t>
            </a:r>
            <a:r>
              <a:rPr lang="cs-CZ" sz="2400" b="0" dirty="0" err="1"/>
              <a:t>cvičeniach</a:t>
            </a:r>
            <a:r>
              <a:rPr lang="cs-CZ" sz="2400" b="0" dirty="0"/>
              <a:t> </a:t>
            </a:r>
            <a:r>
              <a:rPr lang="cs-CZ" sz="2400" b="0" dirty="0" err="1"/>
              <a:t>sa</a:t>
            </a:r>
            <a:r>
              <a:rPr lang="cs-CZ" sz="2400" b="0" dirty="0"/>
              <a:t> mi </a:t>
            </a:r>
            <a:r>
              <a:rPr lang="cs-CZ" sz="2400" b="0" dirty="0" err="1"/>
              <a:t>páči</a:t>
            </a:r>
            <a:r>
              <a:rPr lang="cs-CZ" sz="2400" b="0" dirty="0"/>
              <a:t>, že sú stále </a:t>
            </a:r>
            <a:r>
              <a:rPr lang="cs-CZ" sz="2400" b="0" dirty="0" err="1"/>
              <a:t>iné</a:t>
            </a:r>
            <a:r>
              <a:rPr lang="cs-CZ" sz="2400" b="0" dirty="0"/>
              <a:t> a že </a:t>
            </a:r>
            <a:r>
              <a:rPr lang="cs-CZ" sz="2400" b="0" dirty="0" err="1"/>
              <a:t>sa</a:t>
            </a:r>
            <a:r>
              <a:rPr lang="cs-CZ" sz="2400" b="0" dirty="0"/>
              <a:t> </a:t>
            </a:r>
            <a:r>
              <a:rPr lang="cs-CZ" sz="2400" b="0" dirty="0" err="1"/>
              <a:t>zapájame</a:t>
            </a:r>
            <a:r>
              <a:rPr lang="cs-CZ" sz="2400" b="0" dirty="0"/>
              <a:t> do </a:t>
            </a:r>
            <a:r>
              <a:rPr lang="cs-CZ" sz="2400" b="0" dirty="0" err="1"/>
              <a:t>učenia</a:t>
            </a:r>
            <a:r>
              <a:rPr lang="cs-CZ" sz="2400" b="0" dirty="0" smtClean="0"/>
              <a:t>.</a:t>
            </a:r>
          </a:p>
          <a:p>
            <a:pPr marL="342900" indent="-342900">
              <a:buFont typeface="Arial" panose="020B0604020202020204" pitchFamily="34" charset="0"/>
              <a:buChar char="•"/>
            </a:pPr>
            <a:r>
              <a:rPr lang="cs-CZ" sz="2400" b="0" dirty="0"/>
              <a:t>… desky a fixy jsou dobré, že si člověk každý nesmysl nemusí psát do sešitu a může si lépe srovnat myšlenky a vyřadit špatné postupy, než si udělá zápis ….</a:t>
            </a:r>
          </a:p>
          <a:p>
            <a:endParaRPr lang="cs-CZ" sz="2400" b="0" dirty="0" smtClean="0"/>
          </a:p>
          <a:p>
            <a:endParaRPr lang="cs-CZ" sz="2400" b="0" dirty="0" smtClean="0"/>
          </a:p>
          <a:p>
            <a:endParaRPr lang="cs-CZ" sz="2400" b="0" dirty="0"/>
          </a:p>
          <a:p>
            <a:endParaRPr lang="cs-CZ" sz="2400" b="0" dirty="0"/>
          </a:p>
        </p:txBody>
      </p:sp>
      <p:sp>
        <p:nvSpPr>
          <p:cNvPr id="5" name="TextovéPole 4"/>
          <p:cNvSpPr txBox="1"/>
          <p:nvPr/>
        </p:nvSpPr>
        <p:spPr>
          <a:xfrm>
            <a:off x="539552" y="1052736"/>
            <a:ext cx="7571303" cy="738664"/>
          </a:xfrm>
          <a:prstGeom prst="rect">
            <a:avLst/>
          </a:prstGeom>
          <a:noFill/>
        </p:spPr>
        <p:txBody>
          <a:bodyPr wrap="none" rtlCol="0">
            <a:spAutoFit/>
          </a:bodyPr>
          <a:lstStyle/>
          <a:p>
            <a:r>
              <a:rPr lang="cs-CZ" sz="2400" b="1" dirty="0" err="1">
                <a:solidFill>
                  <a:srgbClr val="FF0000"/>
                </a:solidFill>
              </a:rPr>
              <a:t>Prváci</a:t>
            </a:r>
            <a:r>
              <a:rPr lang="cs-CZ" sz="2400" b="1" dirty="0">
                <a:solidFill>
                  <a:srgbClr val="FF0000"/>
                </a:solidFill>
              </a:rPr>
              <a:t>, </a:t>
            </a:r>
            <a:r>
              <a:rPr lang="cs-CZ" sz="2400" b="1" dirty="0" err="1">
                <a:solidFill>
                  <a:srgbClr val="FF0000"/>
                </a:solidFill>
              </a:rPr>
              <a:t>elmag</a:t>
            </a:r>
            <a:r>
              <a:rPr lang="cs-CZ" sz="2400" b="1" dirty="0">
                <a:solidFill>
                  <a:srgbClr val="FF0000"/>
                </a:solidFill>
              </a:rPr>
              <a:t>., v polovině semestru, doplněk k přednášce:</a:t>
            </a:r>
          </a:p>
          <a:p>
            <a:endParaRPr lang="cs-CZ" b="1" dirty="0"/>
          </a:p>
        </p:txBody>
      </p:sp>
    </p:spTree>
    <p:extLst>
      <p:ext uri="{BB962C8B-B14F-4D97-AF65-F5344CB8AC3E}">
        <p14:creationId xmlns:p14="http://schemas.microsoft.com/office/powerpoint/2010/main" val="2180007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199" y="152718"/>
            <a:ext cx="7653655" cy="900018"/>
          </a:xfrm>
        </p:spPr>
        <p:txBody>
          <a:bodyPr>
            <a:normAutofit/>
          </a:bodyPr>
          <a:lstStyle/>
          <a:p>
            <a:r>
              <a:rPr lang="cs-CZ" b="1" dirty="0">
                <a:solidFill>
                  <a:schemeClr val="tx1"/>
                </a:solidFill>
              </a:rPr>
              <a:t>Co na to studenti</a:t>
            </a:r>
            <a:r>
              <a:rPr lang="cs-CZ" b="1" dirty="0" smtClean="0">
                <a:solidFill>
                  <a:schemeClr val="tx1"/>
                </a:solidFill>
              </a:rPr>
              <a:t>? – přímá výuka</a:t>
            </a:r>
            <a:endParaRPr lang="cs-CZ" b="1" dirty="0">
              <a:solidFill>
                <a:schemeClr val="tx1"/>
              </a:solidFill>
            </a:endParaRPr>
          </a:p>
        </p:txBody>
      </p:sp>
      <p:sp>
        <p:nvSpPr>
          <p:cNvPr id="3" name="Zástupný symbol pro obsah 2"/>
          <p:cNvSpPr>
            <a:spLocks noGrp="1"/>
          </p:cNvSpPr>
          <p:nvPr>
            <p:ph sz="half" idx="1"/>
          </p:nvPr>
        </p:nvSpPr>
        <p:spPr>
          <a:xfrm>
            <a:off x="395536" y="1844824"/>
            <a:ext cx="7992888" cy="4255940"/>
          </a:xfrm>
        </p:spPr>
        <p:txBody>
          <a:bodyPr>
            <a:noAutofit/>
          </a:bodyPr>
          <a:lstStyle/>
          <a:p>
            <a:pPr marL="342900" indent="-342900">
              <a:buFont typeface="Arial" panose="020B0604020202020204" pitchFamily="34" charset="0"/>
              <a:buChar char="•"/>
            </a:pPr>
            <a:r>
              <a:rPr lang="cs-CZ" sz="2400" b="0" dirty="0"/>
              <a:t>Len to </a:t>
            </a:r>
            <a:r>
              <a:rPr lang="cs-CZ" sz="2400" b="0" dirty="0" err="1"/>
              <a:t>vysvetľovanie</a:t>
            </a:r>
            <a:r>
              <a:rPr lang="cs-CZ" sz="2400" b="0" dirty="0"/>
              <a:t> si </a:t>
            </a:r>
            <a:r>
              <a:rPr lang="cs-CZ" sz="2400" b="0" dirty="0" err="1"/>
              <a:t>vecí</a:t>
            </a:r>
            <a:r>
              <a:rPr lang="cs-CZ" sz="2400" b="0" dirty="0"/>
              <a:t> </a:t>
            </a:r>
            <a:r>
              <a:rPr lang="cs-CZ" sz="2400" b="0" dirty="0" err="1"/>
              <a:t>navzájom</a:t>
            </a:r>
            <a:r>
              <a:rPr lang="cs-CZ" sz="2400" b="0" dirty="0"/>
              <a:t> (</a:t>
            </a:r>
            <a:r>
              <a:rPr lang="cs-CZ" sz="2400" b="0" dirty="0" err="1"/>
              <a:t>medzi</a:t>
            </a:r>
            <a:r>
              <a:rPr lang="cs-CZ" sz="2400" b="0" dirty="0"/>
              <a:t> </a:t>
            </a:r>
            <a:r>
              <a:rPr lang="cs-CZ" sz="2400" b="0" dirty="0" err="1"/>
              <a:t>spolužiakmi</a:t>
            </a:r>
            <a:r>
              <a:rPr lang="cs-CZ" sz="2400" b="0" dirty="0"/>
              <a:t>) je </a:t>
            </a:r>
            <a:r>
              <a:rPr lang="cs-CZ" sz="2400" b="0" dirty="0" err="1"/>
              <a:t>niekedy</a:t>
            </a:r>
            <a:r>
              <a:rPr lang="cs-CZ" sz="2400" b="0" dirty="0"/>
              <a:t> </a:t>
            </a:r>
            <a:r>
              <a:rPr lang="cs-CZ" sz="2400" b="0" dirty="0" err="1"/>
              <a:t>celkom</a:t>
            </a:r>
            <a:r>
              <a:rPr lang="cs-CZ" sz="2400" b="0" dirty="0"/>
              <a:t> </a:t>
            </a:r>
            <a:r>
              <a:rPr lang="cs-CZ" sz="2400" b="0" dirty="0" err="1"/>
              <a:t>zbytočné</a:t>
            </a:r>
            <a:r>
              <a:rPr lang="cs-CZ" sz="2400" b="0" dirty="0"/>
              <a:t>, </a:t>
            </a:r>
            <a:r>
              <a:rPr lang="cs-CZ" sz="2400" b="0" dirty="0" err="1"/>
              <a:t>lebo</a:t>
            </a:r>
            <a:r>
              <a:rPr lang="cs-CZ" sz="2400" b="0" dirty="0"/>
              <a:t> už párkrát </a:t>
            </a:r>
            <a:r>
              <a:rPr lang="cs-CZ" sz="2400" b="0" dirty="0" err="1"/>
              <a:t>sa</a:t>
            </a:r>
            <a:r>
              <a:rPr lang="cs-CZ" sz="2400" b="0" dirty="0"/>
              <a:t> mi stalo, že mi to </a:t>
            </a:r>
            <a:r>
              <a:rPr lang="cs-CZ" sz="2400" b="0" dirty="0" err="1"/>
              <a:t>spolužiak</a:t>
            </a:r>
            <a:r>
              <a:rPr lang="cs-CZ" sz="2400" b="0" dirty="0"/>
              <a:t> </a:t>
            </a:r>
            <a:r>
              <a:rPr lang="cs-CZ" sz="2400" b="0" dirty="0" err="1"/>
              <a:t>jednoducho</a:t>
            </a:r>
            <a:r>
              <a:rPr lang="cs-CZ" sz="2400" b="0" dirty="0"/>
              <a:t> </a:t>
            </a:r>
            <a:r>
              <a:rPr lang="cs-CZ" sz="2400" b="0" dirty="0" err="1"/>
              <a:t>vysvetliť</a:t>
            </a:r>
            <a:r>
              <a:rPr lang="cs-CZ" sz="2400" b="0" dirty="0"/>
              <a:t> </a:t>
            </a:r>
            <a:r>
              <a:rPr lang="cs-CZ" sz="2400" b="0" dirty="0" err="1" smtClean="0"/>
              <a:t>nevedel</a:t>
            </a:r>
            <a:endParaRPr lang="cs-CZ" sz="2400" b="0" dirty="0" smtClean="0"/>
          </a:p>
          <a:p>
            <a:pPr marL="342900" indent="-342900">
              <a:buFont typeface="Arial" panose="020B0604020202020204" pitchFamily="34" charset="0"/>
              <a:buChar char="•"/>
            </a:pPr>
            <a:endParaRPr lang="cs-CZ" sz="2400" b="0" dirty="0"/>
          </a:p>
          <a:p>
            <a:pPr marL="342900" indent="-342900">
              <a:buFont typeface="Arial" panose="020B0604020202020204" pitchFamily="34" charset="0"/>
              <a:buChar char="•"/>
            </a:pPr>
            <a:r>
              <a:rPr lang="cs-CZ" sz="2400" b="0" dirty="0" smtClean="0"/>
              <a:t>Sice </a:t>
            </a:r>
            <a:r>
              <a:rPr lang="cs-CZ" sz="2400" b="0" dirty="0"/>
              <a:t>je dobré, když to pořádně pochopíme rovnou na cvičeních, ale byla bych radši, kdybych měla spočítaných víc příkladů a pak si je doma znovu prošla sama, než když mám jeden, který sice chápu, ale když mám pak spočítat sama nějaké další, většinou vůbec nevím, jak začít, když se liší od těch na cvičeních</a:t>
            </a:r>
            <a:r>
              <a:rPr lang="cs-CZ" sz="2400" b="0" dirty="0" smtClean="0"/>
              <a:t>.</a:t>
            </a:r>
          </a:p>
          <a:p>
            <a:endParaRPr lang="cs-CZ" sz="2400" b="0" dirty="0" smtClean="0"/>
          </a:p>
          <a:p>
            <a:endParaRPr lang="cs-CZ" sz="2400" b="0" dirty="0"/>
          </a:p>
          <a:p>
            <a:endParaRPr lang="cs-CZ" sz="2400" b="0" dirty="0"/>
          </a:p>
        </p:txBody>
      </p:sp>
      <p:sp>
        <p:nvSpPr>
          <p:cNvPr id="5" name="TextovéPole 4"/>
          <p:cNvSpPr txBox="1"/>
          <p:nvPr/>
        </p:nvSpPr>
        <p:spPr>
          <a:xfrm>
            <a:off x="539552" y="1052736"/>
            <a:ext cx="7571303" cy="738664"/>
          </a:xfrm>
          <a:prstGeom prst="rect">
            <a:avLst/>
          </a:prstGeom>
          <a:noFill/>
        </p:spPr>
        <p:txBody>
          <a:bodyPr wrap="none" rtlCol="0">
            <a:spAutoFit/>
          </a:bodyPr>
          <a:lstStyle/>
          <a:p>
            <a:r>
              <a:rPr lang="cs-CZ" sz="2400" b="1" dirty="0" err="1">
                <a:solidFill>
                  <a:srgbClr val="FF0000"/>
                </a:solidFill>
              </a:rPr>
              <a:t>Prváci</a:t>
            </a:r>
            <a:r>
              <a:rPr lang="cs-CZ" sz="2400" b="1" dirty="0">
                <a:solidFill>
                  <a:srgbClr val="FF0000"/>
                </a:solidFill>
              </a:rPr>
              <a:t>, </a:t>
            </a:r>
            <a:r>
              <a:rPr lang="cs-CZ" sz="2400" b="1" dirty="0" err="1">
                <a:solidFill>
                  <a:srgbClr val="FF0000"/>
                </a:solidFill>
              </a:rPr>
              <a:t>elmag</a:t>
            </a:r>
            <a:r>
              <a:rPr lang="cs-CZ" sz="2400" b="1" dirty="0">
                <a:solidFill>
                  <a:srgbClr val="FF0000"/>
                </a:solidFill>
              </a:rPr>
              <a:t>., v polovině semestru, doplněk k přednášce:</a:t>
            </a:r>
          </a:p>
          <a:p>
            <a:endParaRPr lang="cs-CZ" b="1" dirty="0"/>
          </a:p>
        </p:txBody>
      </p:sp>
    </p:spTree>
    <p:extLst>
      <p:ext uri="{BB962C8B-B14F-4D97-AF65-F5344CB8AC3E}">
        <p14:creationId xmlns:p14="http://schemas.microsoft.com/office/powerpoint/2010/main" val="2136628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9" t="19631" r="20824" b="1694"/>
          <a:stretch/>
        </p:blipFill>
        <p:spPr bwMode="auto">
          <a:xfrm>
            <a:off x="4716016" y="1124744"/>
            <a:ext cx="4269223" cy="513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a:xfrm>
            <a:off x="457200" y="260648"/>
            <a:ext cx="7643192" cy="1047646"/>
          </a:xfrm>
        </p:spPr>
        <p:txBody>
          <a:bodyPr>
            <a:normAutofit/>
          </a:bodyPr>
          <a:lstStyle/>
          <a:p>
            <a:r>
              <a:rPr lang="cs-CZ" b="1" dirty="0">
                <a:solidFill>
                  <a:schemeClr val="tx1"/>
                </a:solidFill>
              </a:rPr>
              <a:t>Schéma výuky </a:t>
            </a:r>
            <a:r>
              <a:rPr lang="cs-CZ" b="1" dirty="0" smtClean="0">
                <a:solidFill>
                  <a:schemeClr val="tx1"/>
                </a:solidFill>
              </a:rPr>
              <a:t>termodynamiky</a:t>
            </a:r>
            <a:br>
              <a:rPr lang="cs-CZ" b="1" dirty="0" smtClean="0">
                <a:solidFill>
                  <a:schemeClr val="tx1"/>
                </a:solidFill>
              </a:rPr>
            </a:br>
            <a:r>
              <a:rPr lang="cs-CZ" sz="2400" b="1" dirty="0" smtClean="0">
                <a:solidFill>
                  <a:schemeClr val="tx1"/>
                </a:solidFill>
              </a:rPr>
              <a:t>celý </a:t>
            </a:r>
            <a:r>
              <a:rPr lang="cs-CZ" sz="2400" b="1" dirty="0">
                <a:solidFill>
                  <a:schemeClr val="tx1"/>
                </a:solidFill>
              </a:rPr>
              <a:t>předmět založený na AL</a:t>
            </a:r>
          </a:p>
        </p:txBody>
      </p:sp>
      <p:sp>
        <p:nvSpPr>
          <p:cNvPr id="3" name="Zástupný symbol pro obsah 2"/>
          <p:cNvSpPr>
            <a:spLocks noGrp="1"/>
          </p:cNvSpPr>
          <p:nvPr>
            <p:ph idx="1"/>
          </p:nvPr>
        </p:nvSpPr>
        <p:spPr>
          <a:xfrm>
            <a:off x="395536" y="1340768"/>
            <a:ext cx="4752528" cy="5112568"/>
          </a:xfrm>
        </p:spPr>
        <p:txBody>
          <a:bodyPr>
            <a:noAutofit/>
          </a:bodyPr>
          <a:lstStyle/>
          <a:p>
            <a:pPr marL="342900" indent="-342900">
              <a:spcBef>
                <a:spcPts val="0"/>
              </a:spcBef>
              <a:spcAft>
                <a:spcPts val="0"/>
              </a:spcAft>
              <a:buFont typeface="Arial" panose="020B0604020202020204" pitchFamily="34" charset="0"/>
              <a:buChar char="•"/>
            </a:pPr>
            <a:r>
              <a:rPr lang="cs-CZ" sz="2400" dirty="0" smtClean="0"/>
              <a:t>Domácí příprava </a:t>
            </a:r>
          </a:p>
          <a:p>
            <a:pPr marL="800100" lvl="1" indent="-342900">
              <a:spcBef>
                <a:spcPts val="0"/>
              </a:spcBef>
            </a:pPr>
            <a:r>
              <a:rPr lang="cs-CZ" sz="2400" dirty="0" err="1" smtClean="0"/>
              <a:t>JiTT</a:t>
            </a:r>
            <a:r>
              <a:rPr lang="cs-CZ" sz="2400" dirty="0" smtClean="0"/>
              <a:t> v </a:t>
            </a:r>
            <a:r>
              <a:rPr lang="cs-CZ" sz="2400" dirty="0" err="1" smtClean="0"/>
              <a:t>Moodle</a:t>
            </a:r>
            <a:r>
              <a:rPr lang="cs-CZ" sz="2400" dirty="0" smtClean="0"/>
              <a:t> (2x týdně)</a:t>
            </a:r>
          </a:p>
          <a:p>
            <a:pPr marL="800100" lvl="1" indent="-342900">
              <a:spcBef>
                <a:spcPts val="0"/>
              </a:spcBef>
            </a:pPr>
            <a:r>
              <a:rPr lang="cs-CZ" sz="2400" dirty="0" smtClean="0"/>
              <a:t>čtení dobrovolné, doporučené</a:t>
            </a:r>
          </a:p>
          <a:p>
            <a:pPr marL="800100" lvl="1" indent="-342900">
              <a:spcBef>
                <a:spcPts val="0"/>
              </a:spcBef>
            </a:pPr>
            <a:r>
              <a:rPr lang="cs-CZ" sz="2400" dirty="0" smtClean="0"/>
              <a:t>4 individuální projekty</a:t>
            </a:r>
          </a:p>
          <a:p>
            <a:pPr marL="342900" indent="-342900">
              <a:spcBef>
                <a:spcPts val="600"/>
              </a:spcBef>
              <a:spcAft>
                <a:spcPts val="0"/>
              </a:spcAft>
              <a:buFont typeface="Arial" panose="020B0604020202020204" pitchFamily="34" charset="0"/>
              <a:buChar char="•"/>
            </a:pPr>
            <a:r>
              <a:rPr lang="cs-CZ" sz="2400" dirty="0" smtClean="0"/>
              <a:t>Vlastní výuka</a:t>
            </a:r>
          </a:p>
          <a:p>
            <a:pPr marL="800100" lvl="1" indent="-342900">
              <a:spcBef>
                <a:spcPts val="0"/>
              </a:spcBef>
            </a:pPr>
            <a:r>
              <a:rPr lang="cs-CZ" sz="2400" dirty="0" smtClean="0"/>
              <a:t>PI bloky (</a:t>
            </a:r>
            <a:r>
              <a:rPr lang="cs-CZ" sz="2400" dirty="0" err="1" smtClean="0"/>
              <a:t>ConcepTesty</a:t>
            </a:r>
            <a:r>
              <a:rPr lang="cs-CZ" sz="2400" dirty="0" smtClean="0"/>
              <a:t>)</a:t>
            </a:r>
          </a:p>
          <a:p>
            <a:pPr marL="800100" lvl="1" indent="-342900">
              <a:spcBef>
                <a:spcPts val="0"/>
              </a:spcBef>
            </a:pPr>
            <a:r>
              <a:rPr lang="cs-CZ" sz="2400" dirty="0" smtClean="0"/>
              <a:t>diskuze ve skupinách</a:t>
            </a:r>
          </a:p>
          <a:p>
            <a:pPr marL="800100" lvl="1" indent="-342900">
              <a:spcBef>
                <a:spcPts val="0"/>
              </a:spcBef>
            </a:pPr>
            <a:r>
              <a:rPr lang="cs-CZ" sz="2400" dirty="0" smtClean="0"/>
              <a:t>bloky přednášení (20-30 min.)</a:t>
            </a:r>
          </a:p>
          <a:p>
            <a:pPr marL="342900" indent="-342900">
              <a:spcBef>
                <a:spcPts val="600"/>
              </a:spcBef>
              <a:spcAft>
                <a:spcPts val="0"/>
              </a:spcAft>
              <a:buFont typeface="Arial" panose="020B0604020202020204" pitchFamily="34" charset="0"/>
              <a:buChar char="•"/>
            </a:pPr>
            <a:r>
              <a:rPr lang="cs-CZ" sz="2400" dirty="0" smtClean="0"/>
              <a:t>Zápočet</a:t>
            </a:r>
          </a:p>
          <a:p>
            <a:pPr marL="800100" lvl="1" indent="-342900">
              <a:spcBef>
                <a:spcPts val="0"/>
              </a:spcBef>
            </a:pPr>
            <a:r>
              <a:rPr lang="cs-CZ" sz="2400" dirty="0" smtClean="0"/>
              <a:t>dva testy </a:t>
            </a:r>
          </a:p>
          <a:p>
            <a:pPr marL="800100" lvl="1" indent="-342900">
              <a:spcBef>
                <a:spcPts val="0"/>
              </a:spcBef>
            </a:pPr>
            <a:r>
              <a:rPr lang="cs-CZ" sz="2400" dirty="0" smtClean="0"/>
              <a:t>individuální a skupinová část</a:t>
            </a:r>
          </a:p>
          <a:p>
            <a:pPr marL="342900" indent="-342900">
              <a:spcBef>
                <a:spcPts val="600"/>
              </a:spcBef>
              <a:spcAft>
                <a:spcPts val="0"/>
              </a:spcAft>
              <a:buFont typeface="Arial" panose="020B0604020202020204" pitchFamily="34" charset="0"/>
              <a:buChar char="•"/>
            </a:pPr>
            <a:r>
              <a:rPr lang="cs-CZ" sz="2400" dirty="0" smtClean="0"/>
              <a:t>Zkouška</a:t>
            </a:r>
          </a:p>
          <a:p>
            <a:pPr marL="800100" lvl="1" indent="-342900">
              <a:spcBef>
                <a:spcPts val="0"/>
              </a:spcBef>
            </a:pPr>
            <a:r>
              <a:rPr lang="cs-CZ" sz="2400" dirty="0" smtClean="0"/>
              <a:t>skupinová diskuze</a:t>
            </a:r>
          </a:p>
          <a:p>
            <a:pPr marL="800100" lvl="1" indent="-342900">
              <a:spcBef>
                <a:spcPts val="0"/>
              </a:spcBef>
            </a:pPr>
            <a:r>
              <a:rPr lang="cs-CZ" sz="2400" dirty="0" smtClean="0"/>
              <a:t>průřezové otázky</a:t>
            </a:r>
          </a:p>
        </p:txBody>
      </p:sp>
      <p:sp>
        <p:nvSpPr>
          <p:cNvPr id="5" name="TextovéPole 4"/>
          <p:cNvSpPr txBox="1"/>
          <p:nvPr/>
        </p:nvSpPr>
        <p:spPr>
          <a:xfrm>
            <a:off x="7020272" y="6237312"/>
            <a:ext cx="1846788" cy="461665"/>
          </a:xfrm>
          <a:prstGeom prst="rect">
            <a:avLst/>
          </a:prstGeom>
          <a:noFill/>
        </p:spPr>
        <p:txBody>
          <a:bodyPr wrap="none" rtlCol="0">
            <a:spAutoFit/>
          </a:bodyPr>
          <a:lstStyle/>
          <a:p>
            <a:r>
              <a:rPr lang="cs-CZ" sz="1200" i="1" dirty="0" smtClean="0"/>
              <a:t>Na základě přímého </a:t>
            </a:r>
          </a:p>
          <a:p>
            <a:r>
              <a:rPr lang="cs-CZ" sz="1200" i="1" dirty="0" smtClean="0"/>
              <a:t>pozorování 80 % výuky. </a:t>
            </a:r>
            <a:endParaRPr lang="cs-CZ" sz="1200" i="1" dirty="0"/>
          </a:p>
        </p:txBody>
      </p:sp>
    </p:spTree>
    <p:extLst>
      <p:ext uri="{BB962C8B-B14F-4D97-AF65-F5344CB8AC3E}">
        <p14:creationId xmlns:p14="http://schemas.microsoft.com/office/powerpoint/2010/main" val="3004447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ClankyKonference\2016\Katedrak_ActiveLearning\PA145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136904" cy="609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85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134908" cy="756002"/>
          </a:xfrm>
        </p:spPr>
        <p:txBody>
          <a:bodyPr>
            <a:normAutofit/>
          </a:bodyPr>
          <a:lstStyle/>
          <a:p>
            <a:r>
              <a:rPr lang="cs-CZ" b="1" dirty="0" err="1">
                <a:solidFill>
                  <a:schemeClr val="tx1"/>
                </a:solidFill>
              </a:rPr>
              <a:t>active</a:t>
            </a:r>
            <a:r>
              <a:rPr lang="cs-CZ" b="1" dirty="0">
                <a:solidFill>
                  <a:schemeClr val="tx1"/>
                </a:solidFill>
              </a:rPr>
              <a:t> </a:t>
            </a:r>
            <a:r>
              <a:rPr lang="cs-CZ" b="1" dirty="0" err="1">
                <a:solidFill>
                  <a:schemeClr val="tx1"/>
                </a:solidFill>
              </a:rPr>
              <a:t>learning</a:t>
            </a:r>
            <a:r>
              <a:rPr lang="cs-CZ" b="1" dirty="0">
                <a:solidFill>
                  <a:schemeClr val="tx1"/>
                </a:solidFill>
              </a:rPr>
              <a:t> – tepelný stroj</a:t>
            </a:r>
          </a:p>
        </p:txBody>
      </p:sp>
      <p:pic>
        <p:nvPicPr>
          <p:cNvPr id="1638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506266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descr="D:\ClankyKonference\2016\Katedrak_ActiveLearning\Listopad\IMG_02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80976"/>
            <a:ext cx="3804084" cy="2536056"/>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D:\ClankyKonference\2016\Katedrak_ActiveLearning\Listopad\IMG_02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845272"/>
            <a:ext cx="3804084" cy="253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9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ClankyKonference\2016\Katedrak_ActiveLearning\Listopad\IMG_02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268760"/>
            <a:ext cx="486054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D:\ClankyKonference\2016\Katedrak_ActiveLearning\Listopad\IMG_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3192016" cy="478802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a:spLocks noGrp="1"/>
          </p:cNvSpPr>
          <p:nvPr>
            <p:ph type="title"/>
          </p:nvPr>
        </p:nvSpPr>
        <p:spPr>
          <a:xfrm>
            <a:off x="323528" y="188640"/>
            <a:ext cx="8134908" cy="756002"/>
          </a:xfrm>
        </p:spPr>
        <p:txBody>
          <a:bodyPr>
            <a:normAutofit/>
          </a:bodyPr>
          <a:lstStyle/>
          <a:p>
            <a:r>
              <a:rPr lang="cs-CZ" b="1" dirty="0" err="1" smtClean="0">
                <a:solidFill>
                  <a:schemeClr val="tx1"/>
                </a:solidFill>
              </a:rPr>
              <a:t>Active</a:t>
            </a:r>
            <a:r>
              <a:rPr lang="cs-CZ" b="1" dirty="0" smtClean="0">
                <a:solidFill>
                  <a:schemeClr val="tx1"/>
                </a:solidFill>
              </a:rPr>
              <a:t> </a:t>
            </a:r>
            <a:r>
              <a:rPr lang="cs-CZ" b="1" dirty="0" err="1" smtClean="0">
                <a:solidFill>
                  <a:schemeClr val="tx1"/>
                </a:solidFill>
              </a:rPr>
              <a:t>learning</a:t>
            </a:r>
            <a:r>
              <a:rPr lang="cs-CZ" b="1" dirty="0" smtClean="0">
                <a:solidFill>
                  <a:schemeClr val="tx1"/>
                </a:solidFill>
              </a:rPr>
              <a:t> – </a:t>
            </a:r>
            <a:r>
              <a:rPr lang="cs-CZ" b="1" dirty="0" err="1" smtClean="0">
                <a:solidFill>
                  <a:schemeClr val="tx1"/>
                </a:solidFill>
              </a:rPr>
              <a:t>Pfaffovy</a:t>
            </a:r>
            <a:r>
              <a:rPr lang="cs-CZ" b="1" dirty="0" smtClean="0">
                <a:solidFill>
                  <a:schemeClr val="tx1"/>
                </a:solidFill>
              </a:rPr>
              <a:t> formy</a:t>
            </a:r>
            <a:endParaRPr lang="cs-CZ" b="1" dirty="0">
              <a:solidFill>
                <a:schemeClr val="tx1"/>
              </a:solidFill>
            </a:endParaRPr>
          </a:p>
        </p:txBody>
      </p:sp>
    </p:spTree>
    <p:extLst>
      <p:ext uri="{BB962C8B-B14F-4D97-AF65-F5344CB8AC3E}">
        <p14:creationId xmlns:p14="http://schemas.microsoft.com/office/powerpoint/2010/main" val="3271941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C:\Users\koupilova\AppData\Local\Microsoft\Windows\INetCache\Content.Word\S10600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40" y="871945"/>
            <a:ext cx="8352928" cy="4968552"/>
          </a:xfrm>
          <a:prstGeom prst="rect">
            <a:avLst/>
          </a:prstGeom>
          <a:noFill/>
          <a:ln>
            <a:noFill/>
          </a:ln>
        </p:spPr>
      </p:pic>
    </p:spTree>
    <p:extLst>
      <p:ext uri="{BB962C8B-B14F-4D97-AF65-F5344CB8AC3E}">
        <p14:creationId xmlns:p14="http://schemas.microsoft.com/office/powerpoint/2010/main" val="904265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Vyuka\Termodynamika\2015\foto_TD\S106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24744"/>
            <a:ext cx="7776864" cy="437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475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7355160" cy="903630"/>
          </a:xfrm>
        </p:spPr>
        <p:txBody>
          <a:bodyPr>
            <a:normAutofit/>
          </a:bodyPr>
          <a:lstStyle/>
          <a:p>
            <a:r>
              <a:rPr lang="cs-CZ" b="1" dirty="0" smtClean="0">
                <a:solidFill>
                  <a:schemeClr val="tx1"/>
                </a:solidFill>
              </a:rPr>
              <a:t>zkušenosti </a:t>
            </a:r>
            <a:r>
              <a:rPr lang="cs-CZ" b="1" dirty="0">
                <a:solidFill>
                  <a:schemeClr val="tx1"/>
                </a:solidFill>
              </a:rPr>
              <a:t>učitele</a:t>
            </a:r>
          </a:p>
        </p:txBody>
      </p:sp>
      <p:sp>
        <p:nvSpPr>
          <p:cNvPr id="3" name="Zástupný symbol pro obsah 2"/>
          <p:cNvSpPr>
            <a:spLocks noGrp="1"/>
          </p:cNvSpPr>
          <p:nvPr>
            <p:ph idx="1"/>
          </p:nvPr>
        </p:nvSpPr>
        <p:spPr>
          <a:xfrm>
            <a:off x="457200" y="1412776"/>
            <a:ext cx="7620000" cy="4497363"/>
          </a:xfrm>
        </p:spPr>
        <p:txBody>
          <a:bodyPr>
            <a:noAutofit/>
          </a:bodyPr>
          <a:lstStyle/>
          <a:p>
            <a:pPr marL="342900" indent="-342900">
              <a:spcBef>
                <a:spcPts val="0"/>
              </a:spcBef>
              <a:buFont typeface="Arial" panose="020B0604020202020204" pitchFamily="34" charset="0"/>
              <a:buChar char="•"/>
            </a:pPr>
            <a:r>
              <a:rPr lang="cs-CZ" sz="2400" b="0" dirty="0" smtClean="0"/>
              <a:t>časově náročnější příprava </a:t>
            </a:r>
          </a:p>
          <a:p>
            <a:pPr marL="342900" indent="-342900">
              <a:spcBef>
                <a:spcPts val="0"/>
              </a:spcBef>
              <a:buFont typeface="Arial" panose="020B0604020202020204" pitchFamily="34" charset="0"/>
              <a:buChar char="•"/>
            </a:pPr>
            <a:r>
              <a:rPr lang="cs-CZ" sz="2400" b="0" dirty="0" smtClean="0"/>
              <a:t>časově náročné komentování studentských odpovědí       a prací</a:t>
            </a:r>
          </a:p>
          <a:p>
            <a:pPr marL="342900" indent="-342900">
              <a:spcBef>
                <a:spcPts val="0"/>
              </a:spcBef>
              <a:buFont typeface="Arial" panose="020B0604020202020204" pitchFamily="34" charset="0"/>
              <a:buChar char="•"/>
            </a:pPr>
            <a:r>
              <a:rPr lang="cs-CZ" sz="2400" b="0" dirty="0" smtClean="0"/>
              <a:t>nutnost lépe rozumět tématu, schopnost bezprostředně reagovat (analogií, příkladem, aplikací v realitě, …)</a:t>
            </a:r>
          </a:p>
          <a:p>
            <a:pPr marL="342900" indent="-342900">
              <a:spcBef>
                <a:spcPts val="0"/>
              </a:spcBef>
              <a:buFont typeface="Arial" panose="020B0604020202020204" pitchFamily="34" charset="0"/>
              <a:buChar char="•"/>
            </a:pPr>
            <a:r>
              <a:rPr lang="cs-CZ" sz="2400" b="0" dirty="0" smtClean="0"/>
              <a:t>organizování činnosti studentů</a:t>
            </a:r>
          </a:p>
          <a:p>
            <a:pPr marL="342900" indent="-342900">
              <a:spcBef>
                <a:spcPts val="0"/>
              </a:spcBef>
              <a:buFont typeface="Arial" panose="020B0604020202020204" pitchFamily="34" charset="0"/>
              <a:buChar char="•"/>
            </a:pPr>
            <a:r>
              <a:rPr lang="cs-CZ" sz="2400" b="0" dirty="0" smtClean="0"/>
              <a:t>práce s atmosférou ve třídě, mezilidskými vztahy</a:t>
            </a:r>
          </a:p>
          <a:p>
            <a:pPr marL="342900" indent="-342900">
              <a:spcBef>
                <a:spcPts val="0"/>
              </a:spcBef>
              <a:buFont typeface="Arial" panose="020B0604020202020204" pitchFamily="34" charset="0"/>
              <a:buChar char="•"/>
            </a:pPr>
            <a:endParaRPr lang="cs-CZ" sz="2400" b="0" dirty="0"/>
          </a:p>
          <a:p>
            <a:pPr marL="342900" indent="-342900">
              <a:spcBef>
                <a:spcPts val="0"/>
              </a:spcBef>
              <a:buFont typeface="Arial" panose="020B0604020202020204" pitchFamily="34" charset="0"/>
              <a:buChar char="•"/>
            </a:pPr>
            <a:r>
              <a:rPr lang="cs-CZ" sz="2400" b="0" dirty="0" smtClean="0"/>
              <a:t>okamžitá zpětná vazba, čemu rozumí</a:t>
            </a:r>
          </a:p>
          <a:p>
            <a:pPr marL="342900" indent="-342900">
              <a:spcBef>
                <a:spcPts val="0"/>
              </a:spcBef>
              <a:buFont typeface="Arial" panose="020B0604020202020204" pitchFamily="34" charset="0"/>
              <a:buChar char="•"/>
            </a:pPr>
            <a:r>
              <a:rPr lang="cs-CZ" sz="2400" b="0" dirty="0" smtClean="0"/>
              <a:t>prohloubení vlastního pochopení</a:t>
            </a:r>
          </a:p>
          <a:p>
            <a:pPr marL="342900" indent="-342900">
              <a:spcBef>
                <a:spcPts val="0"/>
              </a:spcBef>
              <a:buFont typeface="Arial" panose="020B0604020202020204" pitchFamily="34" charset="0"/>
              <a:buChar char="•"/>
            </a:pPr>
            <a:r>
              <a:rPr lang="cs-CZ" sz="2400" b="0" dirty="0" smtClean="0"/>
              <a:t>dobře využitý čas pro všechny</a:t>
            </a:r>
          </a:p>
          <a:p>
            <a:pPr marL="342900" indent="-342900">
              <a:spcBef>
                <a:spcPts val="0"/>
              </a:spcBef>
              <a:buFont typeface="Arial" panose="020B0604020202020204" pitchFamily="34" charset="0"/>
              <a:buChar char="•"/>
            </a:pPr>
            <a:endParaRPr lang="cs-CZ" sz="2400" b="0" dirty="0" smtClean="0"/>
          </a:p>
          <a:p>
            <a:pPr marL="342900" indent="-342900">
              <a:spcBef>
                <a:spcPts val="0"/>
              </a:spcBef>
              <a:buFont typeface="Arial" panose="020B0604020202020204" pitchFamily="34" charset="0"/>
              <a:buChar char="•"/>
            </a:pPr>
            <a:endParaRPr lang="cs-CZ" sz="2400" b="0" dirty="0"/>
          </a:p>
        </p:txBody>
      </p:sp>
      <p:sp>
        <p:nvSpPr>
          <p:cNvPr id="4" name="TextovéPole 3"/>
          <p:cNvSpPr txBox="1"/>
          <p:nvPr/>
        </p:nvSpPr>
        <p:spPr>
          <a:xfrm>
            <a:off x="3136675" y="6093296"/>
            <a:ext cx="5827813" cy="461665"/>
          </a:xfrm>
          <a:prstGeom prst="rect">
            <a:avLst/>
          </a:prstGeom>
          <a:noFill/>
        </p:spPr>
        <p:txBody>
          <a:bodyPr wrap="none" rtlCol="0">
            <a:spAutoFit/>
          </a:bodyPr>
          <a:lstStyle/>
          <a:p>
            <a:pPr algn="r"/>
            <a:r>
              <a:rPr lang="cs-CZ" sz="2400" b="1" dirty="0" smtClean="0">
                <a:solidFill>
                  <a:srgbClr val="FF0000"/>
                </a:solidFill>
              </a:rPr>
              <a:t>Každý se učí na té úrovni, na které zrovna je.</a:t>
            </a:r>
          </a:p>
        </p:txBody>
      </p:sp>
      <p:sp>
        <p:nvSpPr>
          <p:cNvPr id="5" name="TextovéPole 4"/>
          <p:cNvSpPr txBox="1"/>
          <p:nvPr/>
        </p:nvSpPr>
        <p:spPr>
          <a:xfrm>
            <a:off x="4430042" y="4335487"/>
            <a:ext cx="4534446" cy="461665"/>
          </a:xfrm>
          <a:prstGeom prst="rect">
            <a:avLst/>
          </a:prstGeom>
          <a:noFill/>
        </p:spPr>
        <p:txBody>
          <a:bodyPr wrap="none" rtlCol="0">
            <a:spAutoFit/>
          </a:bodyPr>
          <a:lstStyle/>
          <a:p>
            <a:pPr algn="r"/>
            <a:r>
              <a:rPr lang="cs-CZ" sz="2400" b="1" dirty="0" smtClean="0">
                <a:solidFill>
                  <a:srgbClr val="FF0000"/>
                </a:solidFill>
              </a:rPr>
              <a:t>Hledání vlastního stylu a přístupu.</a:t>
            </a:r>
            <a:endParaRPr lang="cs-CZ" sz="2400" b="1" dirty="0">
              <a:solidFill>
                <a:srgbClr val="FF0000"/>
              </a:solidFill>
            </a:endParaRPr>
          </a:p>
        </p:txBody>
      </p:sp>
    </p:spTree>
    <p:extLst>
      <p:ext uri="{BB962C8B-B14F-4D97-AF65-F5344CB8AC3E}">
        <p14:creationId xmlns:p14="http://schemas.microsoft.com/office/powerpoint/2010/main" val="316786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6000" b="1" dirty="0">
                <a:solidFill>
                  <a:schemeClr val="tx1"/>
                </a:solidFill>
              </a:rPr>
              <a:t>Co je to?</a:t>
            </a:r>
          </a:p>
        </p:txBody>
      </p:sp>
      <p:sp>
        <p:nvSpPr>
          <p:cNvPr id="3" name="Zástupný symbol pro obsah 2"/>
          <p:cNvSpPr>
            <a:spLocks noGrp="1"/>
          </p:cNvSpPr>
          <p:nvPr>
            <p:ph idx="1"/>
          </p:nvPr>
        </p:nvSpPr>
        <p:spPr>
          <a:xfrm>
            <a:off x="457200" y="2348880"/>
            <a:ext cx="7931224" cy="3384377"/>
          </a:xfrm>
        </p:spPr>
        <p:txBody>
          <a:bodyPr>
            <a:normAutofit/>
          </a:bodyPr>
          <a:lstStyle/>
          <a:p>
            <a:pPr marL="457200" indent="-457200">
              <a:buFont typeface="+mj-lt"/>
              <a:buAutoNum type="arabicPeriod"/>
            </a:pPr>
            <a:r>
              <a:rPr lang="cs-CZ" sz="4800" dirty="0" smtClean="0"/>
              <a:t> </a:t>
            </a:r>
            <a:r>
              <a:rPr lang="cs-CZ" sz="4800" dirty="0"/>
              <a:t>Student-</a:t>
            </a:r>
            <a:r>
              <a:rPr lang="cs-CZ" sz="4800" dirty="0" err="1"/>
              <a:t>centered</a:t>
            </a:r>
            <a:r>
              <a:rPr lang="cs-CZ" sz="4800" dirty="0"/>
              <a:t> </a:t>
            </a:r>
            <a:r>
              <a:rPr lang="cs-CZ" sz="4800" dirty="0" err="1" smtClean="0"/>
              <a:t>learning</a:t>
            </a:r>
            <a:endParaRPr lang="cs-CZ" sz="4800" dirty="0"/>
          </a:p>
          <a:p>
            <a:pPr marL="457200" indent="-457200">
              <a:buFont typeface="+mj-lt"/>
              <a:buAutoNum type="arabicPeriod"/>
            </a:pPr>
            <a:r>
              <a:rPr lang="cs-CZ" sz="4800" dirty="0" smtClean="0"/>
              <a:t> </a:t>
            </a:r>
            <a:r>
              <a:rPr lang="cs-CZ" sz="4800" dirty="0" err="1" smtClean="0"/>
              <a:t>Active</a:t>
            </a:r>
            <a:r>
              <a:rPr lang="cs-CZ" sz="4800" dirty="0" smtClean="0"/>
              <a:t> </a:t>
            </a:r>
            <a:r>
              <a:rPr lang="cs-CZ" sz="4800" dirty="0" err="1" smtClean="0"/>
              <a:t>learning</a:t>
            </a:r>
            <a:r>
              <a:rPr lang="cs-CZ" sz="4800" dirty="0" smtClean="0"/>
              <a:t> </a:t>
            </a:r>
            <a:endParaRPr lang="cs-CZ" sz="4800" dirty="0"/>
          </a:p>
        </p:txBody>
      </p:sp>
    </p:spTree>
    <p:extLst>
      <p:ext uri="{BB962C8B-B14F-4D97-AF65-F5344CB8AC3E}">
        <p14:creationId xmlns:p14="http://schemas.microsoft.com/office/powerpoint/2010/main" val="2621933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772816"/>
            <a:ext cx="8147248" cy="4271699"/>
          </a:xfrm>
        </p:spPr>
        <p:txBody>
          <a:bodyPr>
            <a:noAutofit/>
          </a:bodyPr>
          <a:lstStyle/>
          <a:p>
            <a:pPr marL="342900" indent="-342900">
              <a:buFont typeface="Arial" pitchFamily="34" charset="0"/>
              <a:buChar char="•"/>
            </a:pPr>
            <a:r>
              <a:rPr lang="cs-CZ" b="0" dirty="0" smtClean="0"/>
              <a:t>… </a:t>
            </a:r>
            <a:r>
              <a:rPr lang="en-GB" b="0" dirty="0" err="1" smtClean="0"/>
              <a:t>díky</a:t>
            </a:r>
            <a:r>
              <a:rPr lang="en-GB" b="0" dirty="0" smtClean="0"/>
              <a:t> </a:t>
            </a:r>
            <a:r>
              <a:rPr lang="en-GB" b="0" dirty="0" err="1"/>
              <a:t>druhé</a:t>
            </a:r>
            <a:r>
              <a:rPr lang="en-GB" b="0" dirty="0"/>
              <a:t> </a:t>
            </a:r>
            <a:r>
              <a:rPr lang="en-GB" b="0" dirty="0" err="1"/>
              <a:t>společné</a:t>
            </a:r>
            <a:r>
              <a:rPr lang="en-GB" b="0" dirty="0"/>
              <a:t> </a:t>
            </a:r>
            <a:r>
              <a:rPr lang="en-GB" b="0" dirty="0" err="1"/>
              <a:t>části</a:t>
            </a:r>
            <a:r>
              <a:rPr lang="en-GB" b="0" dirty="0"/>
              <a:t> </a:t>
            </a:r>
            <a:r>
              <a:rPr lang="en-GB" b="0" dirty="0" err="1"/>
              <a:t>písemky</a:t>
            </a:r>
            <a:r>
              <a:rPr lang="en-GB" b="0" dirty="0"/>
              <a:t> </a:t>
            </a:r>
            <a:r>
              <a:rPr lang="en-GB" b="0" dirty="0" err="1"/>
              <a:t>jsem</a:t>
            </a:r>
            <a:r>
              <a:rPr lang="en-GB" b="0" dirty="0"/>
              <a:t> se </a:t>
            </a:r>
            <a:r>
              <a:rPr lang="en-GB" b="0" dirty="0" err="1"/>
              <a:t>dozvěděla</a:t>
            </a:r>
            <a:r>
              <a:rPr lang="en-GB" b="0" dirty="0"/>
              <a:t> … </a:t>
            </a:r>
            <a:r>
              <a:rPr lang="en-GB" b="0" dirty="0" err="1"/>
              <a:t>jak</a:t>
            </a:r>
            <a:r>
              <a:rPr lang="en-GB" b="0" dirty="0"/>
              <a:t> </a:t>
            </a:r>
            <a:r>
              <a:rPr lang="en-GB" b="0" dirty="0" err="1"/>
              <a:t>uvažovali</a:t>
            </a:r>
            <a:r>
              <a:rPr lang="en-GB" b="0" dirty="0"/>
              <a:t> </a:t>
            </a:r>
            <a:r>
              <a:rPr lang="en-GB" b="0" dirty="0" err="1"/>
              <a:t>ostatní</a:t>
            </a:r>
            <a:r>
              <a:rPr lang="en-GB" b="0" dirty="0"/>
              <a:t>, aby </a:t>
            </a:r>
            <a:r>
              <a:rPr lang="en-GB" b="0" dirty="0" err="1"/>
              <a:t>došli</a:t>
            </a:r>
            <a:r>
              <a:rPr lang="en-GB" b="0" dirty="0"/>
              <a:t> </a:t>
            </a:r>
            <a:r>
              <a:rPr lang="en-GB" b="0" dirty="0" err="1"/>
              <a:t>ke</a:t>
            </a:r>
            <a:r>
              <a:rPr lang="en-GB" b="0" dirty="0"/>
              <a:t> </a:t>
            </a:r>
            <a:r>
              <a:rPr lang="en-GB" b="0" dirty="0" err="1"/>
              <a:t>správnému</a:t>
            </a:r>
            <a:r>
              <a:rPr lang="en-GB" b="0" dirty="0"/>
              <a:t> </a:t>
            </a:r>
            <a:r>
              <a:rPr lang="en-GB" b="0" dirty="0" err="1"/>
              <a:t>výsledky</a:t>
            </a:r>
            <a:endParaRPr lang="cs-CZ" b="0" dirty="0"/>
          </a:p>
          <a:p>
            <a:pPr marL="342900" lvl="0" indent="-342900">
              <a:buFont typeface="Arial" panose="020B0604020202020204" pitchFamily="34" charset="0"/>
              <a:buChar char="•"/>
            </a:pPr>
            <a:r>
              <a:rPr lang="cs-CZ" b="0" dirty="0" smtClean="0"/>
              <a:t>„[</a:t>
            </a:r>
            <a:r>
              <a:rPr lang="cs-CZ" b="0" dirty="0"/>
              <a:t>Připravit se na zkoušku] bylo úplně jiné. Tím, že jsem věděl, že budu moci mít sebou svoje poznámky, tak jsem se například nemusel zabývat tím, zda si komplikovanější odvození pamatuji, protože jsem věděl, že kouknu na papír, ale zaměřil jsem se na to, zda rozumím každému kroku </a:t>
            </a:r>
            <a:r>
              <a:rPr lang="cs-CZ" b="0" dirty="0" smtClean="0"/>
              <a:t>  a  </a:t>
            </a:r>
            <a:r>
              <a:rPr lang="cs-CZ" b="0" dirty="0"/>
              <a:t>jsem schopen o něm smysluplně hovořit</a:t>
            </a:r>
            <a:r>
              <a:rPr lang="cs-CZ" b="0" dirty="0" smtClean="0"/>
              <a:t>.“</a:t>
            </a:r>
          </a:p>
          <a:p>
            <a:pPr marL="342900" lvl="0" indent="-342900">
              <a:buFont typeface="Arial" panose="020B0604020202020204" pitchFamily="34" charset="0"/>
              <a:buChar char="•"/>
            </a:pPr>
            <a:r>
              <a:rPr lang="cs-CZ" b="0" dirty="0" smtClean="0"/>
              <a:t>„</a:t>
            </a:r>
            <a:r>
              <a:rPr lang="cs-CZ" b="0" dirty="0"/>
              <a:t>Závěrečná zkouška podle mě prokázala, zda se člověk učil zpaměti nebo zda problematiku pochopil. Byla to dlouhá zkouška, ale z žádné jiné jsem si neodnesla tolik, jako z této</a:t>
            </a:r>
            <a:r>
              <a:rPr lang="cs-CZ" b="0" dirty="0" smtClean="0"/>
              <a:t>.“</a:t>
            </a:r>
          </a:p>
          <a:p>
            <a:pPr marL="342900" lvl="0" indent="-342900">
              <a:buFont typeface="Arial" panose="020B0604020202020204" pitchFamily="34" charset="0"/>
              <a:buChar char="•"/>
            </a:pPr>
            <a:r>
              <a:rPr lang="cs-CZ" b="0" dirty="0" smtClean="0"/>
              <a:t>„</a:t>
            </a:r>
            <a:r>
              <a:rPr lang="cs-CZ" b="0" dirty="0"/>
              <a:t>Vůbec jsem si jako na zkoušce nepřipadal. Spíše jako v diskuzním kroužku. To bylo super. Líbilo se mi, že byl během zkoušky kladen důraz (alespoň mně to tak přišlo) na pochopení témat jako součástí celku</a:t>
            </a:r>
            <a:r>
              <a:rPr lang="cs-CZ" b="0" dirty="0" smtClean="0"/>
              <a:t>.“</a:t>
            </a:r>
            <a:endParaRPr lang="cs-CZ" b="0" dirty="0"/>
          </a:p>
        </p:txBody>
      </p:sp>
      <p:sp>
        <p:nvSpPr>
          <p:cNvPr id="5" name="Nadpis 1"/>
          <p:cNvSpPr txBox="1">
            <a:spLocks/>
          </p:cNvSpPr>
          <p:nvPr/>
        </p:nvSpPr>
        <p:spPr>
          <a:xfrm>
            <a:off x="457200" y="548680"/>
            <a:ext cx="6707088" cy="75961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smtClean="0">
                <a:solidFill>
                  <a:schemeClr val="tx1"/>
                </a:solidFill>
              </a:rPr>
              <a:t>Co na to studenti?</a:t>
            </a:r>
            <a:endParaRPr lang="cs-CZ" b="1" dirty="0">
              <a:solidFill>
                <a:schemeClr val="tx1"/>
              </a:solidFill>
            </a:endParaRPr>
          </a:p>
        </p:txBody>
      </p:sp>
      <p:sp>
        <p:nvSpPr>
          <p:cNvPr id="6" name="Nadpis 1"/>
          <p:cNvSpPr txBox="1">
            <a:spLocks/>
          </p:cNvSpPr>
          <p:nvPr/>
        </p:nvSpPr>
        <p:spPr>
          <a:xfrm>
            <a:off x="457200" y="548680"/>
            <a:ext cx="6707088" cy="75961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smtClean="0">
                <a:solidFill>
                  <a:schemeClr val="tx1"/>
                </a:solidFill>
              </a:rPr>
              <a:t>Co na to studenti?</a:t>
            </a:r>
            <a:endParaRPr lang="cs-CZ" b="1" dirty="0">
              <a:solidFill>
                <a:schemeClr val="tx1"/>
              </a:solidFill>
            </a:endParaRPr>
          </a:p>
        </p:txBody>
      </p:sp>
      <p:sp>
        <p:nvSpPr>
          <p:cNvPr id="7" name="TextovéPole 6"/>
          <p:cNvSpPr txBox="1"/>
          <p:nvPr/>
        </p:nvSpPr>
        <p:spPr>
          <a:xfrm>
            <a:off x="467544" y="1268760"/>
            <a:ext cx="7704856" cy="400110"/>
          </a:xfrm>
          <a:prstGeom prst="rect">
            <a:avLst/>
          </a:prstGeom>
          <a:noFill/>
        </p:spPr>
        <p:txBody>
          <a:bodyPr wrap="square" rtlCol="0">
            <a:spAutoFit/>
          </a:bodyPr>
          <a:lstStyle/>
          <a:p>
            <a:r>
              <a:rPr lang="cs-CZ" sz="2000" b="1" dirty="0" smtClean="0">
                <a:solidFill>
                  <a:srgbClr val="FF0000"/>
                </a:solidFill>
              </a:rPr>
              <a:t>Třeťáci</a:t>
            </a:r>
            <a:r>
              <a:rPr lang="cs-CZ" sz="2000" b="1" dirty="0">
                <a:solidFill>
                  <a:srgbClr val="FF0000"/>
                </a:solidFill>
              </a:rPr>
              <a:t> </a:t>
            </a:r>
            <a:r>
              <a:rPr lang="cs-CZ" sz="2000" b="1" dirty="0" smtClean="0">
                <a:solidFill>
                  <a:srgbClr val="FF0000"/>
                </a:solidFill>
              </a:rPr>
              <a:t>o zápočtu a zkoušce:</a:t>
            </a:r>
            <a:endParaRPr lang="cs-CZ" dirty="0"/>
          </a:p>
        </p:txBody>
      </p:sp>
    </p:spTree>
    <p:extLst>
      <p:ext uri="{BB962C8B-B14F-4D97-AF65-F5344CB8AC3E}">
        <p14:creationId xmlns:p14="http://schemas.microsoft.com/office/powerpoint/2010/main" val="4062747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6707088" cy="759614"/>
          </a:xfrm>
        </p:spPr>
        <p:txBody>
          <a:bodyPr>
            <a:normAutofit/>
          </a:bodyPr>
          <a:lstStyle/>
          <a:p>
            <a:r>
              <a:rPr lang="cs-CZ" b="1" dirty="0">
                <a:solidFill>
                  <a:schemeClr val="tx1"/>
                </a:solidFill>
              </a:rPr>
              <a:t>Co na to studenti</a:t>
            </a:r>
            <a:r>
              <a:rPr lang="cs-CZ" b="1" dirty="0" smtClean="0">
                <a:solidFill>
                  <a:schemeClr val="tx1"/>
                </a:solidFill>
              </a:rPr>
              <a:t>?</a:t>
            </a:r>
            <a:endParaRPr lang="cs-CZ" b="1" dirty="0">
              <a:solidFill>
                <a:schemeClr val="tx1"/>
              </a:solidFill>
            </a:endParaRPr>
          </a:p>
        </p:txBody>
      </p:sp>
      <p:sp>
        <p:nvSpPr>
          <p:cNvPr id="3" name="Zástupný symbol pro obsah 2"/>
          <p:cNvSpPr>
            <a:spLocks noGrp="1"/>
          </p:cNvSpPr>
          <p:nvPr>
            <p:ph idx="1"/>
          </p:nvPr>
        </p:nvSpPr>
        <p:spPr>
          <a:xfrm>
            <a:off x="457200" y="2204864"/>
            <a:ext cx="7620000" cy="2304256"/>
          </a:xfrm>
        </p:spPr>
        <p:txBody>
          <a:bodyPr>
            <a:normAutofit/>
          </a:bodyPr>
          <a:lstStyle/>
          <a:p>
            <a:pPr marL="342900" indent="-342900">
              <a:buFont typeface="Arial" panose="020B0604020202020204" pitchFamily="34" charset="0"/>
              <a:buChar char="•"/>
            </a:pPr>
            <a:r>
              <a:rPr lang="en-GB" sz="2600" b="0" dirty="0" err="1" smtClean="0"/>
              <a:t>Díky</a:t>
            </a:r>
            <a:r>
              <a:rPr lang="en-GB" sz="2600" b="0" dirty="0" smtClean="0"/>
              <a:t> </a:t>
            </a:r>
            <a:r>
              <a:rPr lang="en-GB" sz="2600" b="0" dirty="0" err="1"/>
              <a:t>těm</a:t>
            </a:r>
            <a:r>
              <a:rPr lang="en-GB" sz="2600" b="0" dirty="0"/>
              <a:t> </a:t>
            </a:r>
            <a:r>
              <a:rPr lang="en-GB" sz="2600" b="0" dirty="0" err="1"/>
              <a:t>otázkám</a:t>
            </a:r>
            <a:r>
              <a:rPr lang="en-GB" sz="2600" b="0" dirty="0"/>
              <a:t> </a:t>
            </a:r>
            <a:r>
              <a:rPr lang="en-GB" sz="2600" b="0" dirty="0" err="1"/>
              <a:t>jsem</a:t>
            </a:r>
            <a:r>
              <a:rPr lang="en-GB" sz="2600" b="0" dirty="0"/>
              <a:t> </a:t>
            </a:r>
            <a:r>
              <a:rPr lang="en-GB" sz="2600" b="0" dirty="0" err="1"/>
              <a:t>byla</a:t>
            </a:r>
            <a:r>
              <a:rPr lang="en-GB" sz="2600" b="0" dirty="0"/>
              <a:t> </a:t>
            </a:r>
            <a:r>
              <a:rPr lang="en-GB" sz="2600" b="0" dirty="0" err="1"/>
              <a:t>na</a:t>
            </a:r>
            <a:r>
              <a:rPr lang="en-GB" sz="2600" b="0" dirty="0"/>
              <a:t> </a:t>
            </a:r>
            <a:r>
              <a:rPr lang="en-GB" sz="2600" b="0" dirty="0" err="1"/>
              <a:t>každou</a:t>
            </a:r>
            <a:r>
              <a:rPr lang="en-GB" sz="2600" b="0" dirty="0"/>
              <a:t> </a:t>
            </a:r>
            <a:r>
              <a:rPr lang="en-GB" sz="2600" b="0" dirty="0" err="1"/>
              <a:t>hodinu</a:t>
            </a:r>
            <a:r>
              <a:rPr lang="en-GB" sz="2600" b="0" dirty="0"/>
              <a:t> </a:t>
            </a:r>
            <a:r>
              <a:rPr lang="en-GB" sz="2600" b="0" dirty="0" err="1"/>
              <a:t>připravena</a:t>
            </a:r>
            <a:r>
              <a:rPr lang="en-GB" sz="2600" b="0" dirty="0"/>
              <a:t> a </a:t>
            </a:r>
            <a:r>
              <a:rPr lang="en-GB" sz="2600" b="0" dirty="0" err="1"/>
              <a:t>bylo</a:t>
            </a:r>
            <a:r>
              <a:rPr lang="en-GB" sz="2600" b="0" dirty="0"/>
              <a:t> </a:t>
            </a:r>
            <a:r>
              <a:rPr lang="en-GB" sz="2600" b="0" dirty="0" err="1"/>
              <a:t>snadnější</a:t>
            </a:r>
            <a:r>
              <a:rPr lang="en-GB" sz="2600" b="0" dirty="0"/>
              <a:t> </a:t>
            </a:r>
            <a:r>
              <a:rPr lang="en-GB" sz="2600" b="0" dirty="0" err="1"/>
              <a:t>zjistit</a:t>
            </a:r>
            <a:r>
              <a:rPr lang="en-GB" sz="2600" b="0" dirty="0"/>
              <a:t>, </a:t>
            </a:r>
            <a:r>
              <a:rPr lang="en-GB" sz="2600" b="0" dirty="0" err="1"/>
              <a:t>čemu</a:t>
            </a:r>
            <a:r>
              <a:rPr lang="en-GB" sz="2600" b="0" dirty="0"/>
              <a:t> </a:t>
            </a:r>
            <a:r>
              <a:rPr lang="en-GB" sz="2600" b="0" dirty="0" err="1"/>
              <a:t>nerozumím</a:t>
            </a:r>
            <a:r>
              <a:rPr lang="en-GB" sz="2600" b="0" dirty="0" smtClean="0"/>
              <a:t>.</a:t>
            </a:r>
            <a:endParaRPr lang="cs-CZ" sz="2600" b="0" dirty="0" smtClean="0"/>
          </a:p>
          <a:p>
            <a:pPr marL="342900" indent="-342900">
              <a:buFont typeface="Arial" panose="020B0604020202020204" pitchFamily="34" charset="0"/>
              <a:buChar char="•"/>
            </a:pPr>
            <a:r>
              <a:rPr lang="en-GB" sz="2600" b="0" dirty="0" err="1" smtClean="0"/>
              <a:t>Práce</a:t>
            </a:r>
            <a:r>
              <a:rPr lang="en-GB" sz="2600" b="0" dirty="0" smtClean="0"/>
              <a:t> </a:t>
            </a:r>
            <a:r>
              <a:rPr lang="en-GB" sz="2600" b="0" dirty="0" err="1"/>
              <a:t>během</a:t>
            </a:r>
            <a:r>
              <a:rPr lang="en-GB" sz="2600" b="0" dirty="0"/>
              <a:t> </a:t>
            </a:r>
            <a:r>
              <a:rPr lang="en-GB" sz="2600" b="0" dirty="0" err="1"/>
              <a:t>semestru</a:t>
            </a:r>
            <a:r>
              <a:rPr lang="en-GB" sz="2600" b="0" dirty="0"/>
              <a:t> se </a:t>
            </a:r>
            <a:r>
              <a:rPr lang="en-GB" sz="2600" b="0" dirty="0" err="1"/>
              <a:t>vždycky</a:t>
            </a:r>
            <a:r>
              <a:rPr lang="en-GB" sz="2600" b="0" dirty="0"/>
              <a:t> </a:t>
            </a:r>
            <a:r>
              <a:rPr lang="en-GB" sz="2600" b="0" dirty="0" err="1"/>
              <a:t>vyplatí</a:t>
            </a:r>
            <a:r>
              <a:rPr lang="en-GB" sz="2600" b="0" dirty="0"/>
              <a:t>, </a:t>
            </a:r>
            <a:r>
              <a:rPr lang="en-GB" sz="2600" b="0" dirty="0" err="1"/>
              <a:t>teď</a:t>
            </a:r>
            <a:r>
              <a:rPr lang="en-GB" sz="2600" b="0" dirty="0"/>
              <a:t> </a:t>
            </a:r>
            <a:r>
              <a:rPr lang="en-GB" sz="2600" b="0" dirty="0" err="1"/>
              <a:t>jsem</a:t>
            </a:r>
            <a:r>
              <a:rPr lang="en-GB" sz="2600" b="0" dirty="0"/>
              <a:t> to </a:t>
            </a:r>
            <a:r>
              <a:rPr lang="en-GB" sz="2600" b="0" dirty="0" err="1"/>
              <a:t>konečně</a:t>
            </a:r>
            <a:r>
              <a:rPr lang="en-GB" sz="2600" b="0" dirty="0"/>
              <a:t> </a:t>
            </a:r>
            <a:r>
              <a:rPr lang="en-GB" sz="2600" b="0" dirty="0" err="1"/>
              <a:t>zužitkovala</a:t>
            </a:r>
            <a:r>
              <a:rPr lang="en-GB" sz="2600" b="0" dirty="0"/>
              <a:t> </a:t>
            </a:r>
            <a:r>
              <a:rPr lang="en-GB" sz="2600" b="0" dirty="0" err="1"/>
              <a:t>při</a:t>
            </a:r>
            <a:r>
              <a:rPr lang="en-GB" sz="2600" b="0" dirty="0"/>
              <a:t> </a:t>
            </a:r>
            <a:r>
              <a:rPr lang="en-GB" sz="2600" b="0" dirty="0" err="1"/>
              <a:t>učení</a:t>
            </a:r>
            <a:r>
              <a:rPr lang="en-GB" sz="2600" b="0" dirty="0"/>
              <a:t> </a:t>
            </a:r>
            <a:r>
              <a:rPr lang="en-GB" sz="2600" b="0" dirty="0" err="1"/>
              <a:t>na</a:t>
            </a:r>
            <a:r>
              <a:rPr lang="en-GB" sz="2600" b="0" dirty="0"/>
              <a:t> test, </a:t>
            </a:r>
            <a:r>
              <a:rPr lang="en-GB" sz="2600" b="0" dirty="0" err="1"/>
              <a:t>věděla</a:t>
            </a:r>
            <a:r>
              <a:rPr lang="en-GB" sz="2600" b="0" dirty="0"/>
              <a:t> </a:t>
            </a:r>
            <a:r>
              <a:rPr lang="en-GB" sz="2600" b="0" dirty="0" err="1"/>
              <a:t>jsem</a:t>
            </a:r>
            <a:r>
              <a:rPr lang="en-GB" sz="2600" b="0" dirty="0"/>
              <a:t>, </a:t>
            </a:r>
            <a:r>
              <a:rPr lang="en-GB" sz="2600" b="0" dirty="0" err="1"/>
              <a:t>kam</a:t>
            </a:r>
            <a:r>
              <a:rPr lang="en-GB" sz="2600" b="0" dirty="0"/>
              <a:t> </a:t>
            </a:r>
            <a:r>
              <a:rPr lang="en-GB" sz="2600" b="0" dirty="0" smtClean="0"/>
              <a:t>v </a:t>
            </a:r>
            <a:r>
              <a:rPr lang="en-GB" sz="2600" b="0" dirty="0" err="1"/>
              <a:t>sešitě</a:t>
            </a:r>
            <a:r>
              <a:rPr lang="en-GB" sz="2600" b="0" dirty="0"/>
              <a:t> </a:t>
            </a:r>
            <a:r>
              <a:rPr lang="en-GB" sz="2600" b="0" dirty="0" err="1"/>
              <a:t>jít</a:t>
            </a:r>
            <a:r>
              <a:rPr lang="en-GB" sz="2600" b="0" dirty="0"/>
              <a:t>, </a:t>
            </a:r>
            <a:r>
              <a:rPr lang="en-GB" sz="2600" b="0" dirty="0" err="1"/>
              <a:t>měla</a:t>
            </a:r>
            <a:r>
              <a:rPr lang="en-GB" sz="2600" b="0" dirty="0"/>
              <a:t> </a:t>
            </a:r>
            <a:r>
              <a:rPr lang="en-GB" sz="2600" b="0" dirty="0" err="1"/>
              <a:t>jsem</a:t>
            </a:r>
            <a:r>
              <a:rPr lang="en-GB" sz="2600" b="0" dirty="0"/>
              <a:t> </a:t>
            </a:r>
            <a:r>
              <a:rPr lang="en-GB" sz="2600" b="0" dirty="0" err="1"/>
              <a:t>takový</a:t>
            </a:r>
            <a:r>
              <a:rPr lang="en-GB" sz="2600" b="0" dirty="0"/>
              <a:t> </a:t>
            </a:r>
            <a:r>
              <a:rPr lang="en-GB" sz="2600" b="0" dirty="0" err="1"/>
              <a:t>celkový</a:t>
            </a:r>
            <a:r>
              <a:rPr lang="en-GB" sz="2600" b="0" dirty="0"/>
              <a:t> </a:t>
            </a:r>
            <a:r>
              <a:rPr lang="en-GB" sz="2600" b="0" dirty="0" err="1"/>
              <a:t>přehled</a:t>
            </a:r>
            <a:r>
              <a:rPr lang="en-GB" sz="2600" b="0" dirty="0"/>
              <a:t>.</a:t>
            </a:r>
            <a:endParaRPr lang="cs-CZ" sz="2600" b="0" dirty="0"/>
          </a:p>
        </p:txBody>
      </p:sp>
      <p:sp>
        <p:nvSpPr>
          <p:cNvPr id="4" name="TextovéPole 3"/>
          <p:cNvSpPr txBox="1"/>
          <p:nvPr/>
        </p:nvSpPr>
        <p:spPr>
          <a:xfrm>
            <a:off x="467544" y="1340768"/>
            <a:ext cx="7704856" cy="677108"/>
          </a:xfrm>
          <a:prstGeom prst="rect">
            <a:avLst/>
          </a:prstGeom>
          <a:noFill/>
        </p:spPr>
        <p:txBody>
          <a:bodyPr wrap="square" rtlCol="0">
            <a:spAutoFit/>
          </a:bodyPr>
          <a:lstStyle/>
          <a:p>
            <a:r>
              <a:rPr lang="cs-CZ" sz="2000" b="1" dirty="0">
                <a:solidFill>
                  <a:srgbClr val="FF0000"/>
                </a:solidFill>
              </a:rPr>
              <a:t>Třeťáci, dva měsíce po skončení </a:t>
            </a:r>
            <a:r>
              <a:rPr lang="cs-CZ" sz="2000" b="1" dirty="0" smtClean="0">
                <a:solidFill>
                  <a:srgbClr val="FF0000"/>
                </a:solidFill>
              </a:rPr>
              <a:t>semestru.</a:t>
            </a:r>
            <a:endParaRPr lang="cs-CZ" sz="2000" b="1" dirty="0">
              <a:solidFill>
                <a:srgbClr val="FF0000"/>
              </a:solidFill>
            </a:endParaRPr>
          </a:p>
          <a:p>
            <a:endParaRPr lang="cs-CZ" dirty="0"/>
          </a:p>
        </p:txBody>
      </p:sp>
    </p:spTree>
    <p:extLst>
      <p:ext uri="{BB962C8B-B14F-4D97-AF65-F5344CB8AC3E}">
        <p14:creationId xmlns:p14="http://schemas.microsoft.com/office/powerpoint/2010/main" val="286626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539552" y="1844824"/>
            <a:ext cx="7848872" cy="4392488"/>
          </a:xfrm>
        </p:spPr>
        <p:txBody>
          <a:bodyPr>
            <a:noAutofit/>
          </a:bodyPr>
          <a:lstStyle/>
          <a:p>
            <a:pPr marL="252000" indent="-252000">
              <a:buFont typeface="Arial" panose="020B0604020202020204" pitchFamily="34" charset="0"/>
              <a:buChar char="•"/>
            </a:pPr>
            <a:r>
              <a:rPr lang="en-GB" sz="2000" b="0" dirty="0" err="1"/>
              <a:t>Za</a:t>
            </a:r>
            <a:r>
              <a:rPr lang="en-GB" sz="2000" b="0" dirty="0"/>
              <a:t> </a:t>
            </a:r>
            <a:r>
              <a:rPr lang="en-GB" sz="2000" b="0" dirty="0" err="1"/>
              <a:t>prvé</a:t>
            </a:r>
            <a:r>
              <a:rPr lang="en-GB" sz="2000" b="0" dirty="0"/>
              <a:t> to </a:t>
            </a:r>
            <a:r>
              <a:rPr lang="en-GB" sz="2000" b="0" dirty="0" err="1"/>
              <a:t>byl</a:t>
            </a:r>
            <a:r>
              <a:rPr lang="en-GB" sz="2000" b="0" dirty="0"/>
              <a:t> </a:t>
            </a:r>
            <a:r>
              <a:rPr lang="en-GB" sz="2000" b="0" dirty="0" err="1"/>
              <a:t>skvělý</a:t>
            </a:r>
            <a:r>
              <a:rPr lang="en-GB" sz="2000" b="0" dirty="0"/>
              <a:t> </a:t>
            </a:r>
            <a:r>
              <a:rPr lang="en-GB" sz="2000" b="0" dirty="0" err="1"/>
              <a:t>zážitek</a:t>
            </a:r>
            <a:r>
              <a:rPr lang="en-GB" sz="2000" b="0" dirty="0"/>
              <a:t> – </a:t>
            </a:r>
            <a:r>
              <a:rPr lang="en-GB" sz="2000" b="0" dirty="0" err="1"/>
              <a:t>odlišný</a:t>
            </a:r>
            <a:r>
              <a:rPr lang="en-GB" sz="2000" b="0" dirty="0"/>
              <a:t> </a:t>
            </a:r>
            <a:r>
              <a:rPr lang="en-GB" sz="2000" b="0" dirty="0" err="1"/>
              <a:t>způsob</a:t>
            </a:r>
            <a:r>
              <a:rPr lang="en-GB" sz="2000" b="0" dirty="0"/>
              <a:t> </a:t>
            </a:r>
            <a:r>
              <a:rPr lang="en-GB" sz="2000" b="0" dirty="0" err="1"/>
              <a:t>výuky</a:t>
            </a:r>
            <a:r>
              <a:rPr lang="en-GB" sz="2000" b="0" dirty="0"/>
              <a:t> </a:t>
            </a:r>
            <a:r>
              <a:rPr lang="en-GB" sz="2000" b="0" dirty="0" err="1"/>
              <a:t>upoutal</a:t>
            </a:r>
            <a:r>
              <a:rPr lang="en-GB" sz="2000" b="0" dirty="0"/>
              <a:t> </a:t>
            </a:r>
            <a:r>
              <a:rPr lang="en-GB" sz="2000" b="0" dirty="0" err="1"/>
              <a:t>pozornost</a:t>
            </a:r>
            <a:r>
              <a:rPr lang="en-GB" sz="2000" b="0" dirty="0"/>
              <a:t>, ale </a:t>
            </a:r>
            <a:r>
              <a:rPr lang="en-GB" sz="2000" b="0" dirty="0" err="1"/>
              <a:t>hlavně</a:t>
            </a:r>
            <a:r>
              <a:rPr lang="en-GB" sz="2000" b="0" dirty="0"/>
              <a:t> </a:t>
            </a:r>
            <a:r>
              <a:rPr lang="en-GB" sz="2000" b="0" dirty="0" err="1"/>
              <a:t>že</a:t>
            </a:r>
            <a:r>
              <a:rPr lang="en-GB" sz="2000" b="0" dirty="0"/>
              <a:t> </a:t>
            </a:r>
            <a:r>
              <a:rPr lang="en-GB" sz="2000" b="0" dirty="0" err="1"/>
              <a:t>ji</a:t>
            </a:r>
            <a:r>
              <a:rPr lang="en-GB" sz="2000" b="0" dirty="0"/>
              <a:t> v </a:t>
            </a:r>
            <a:r>
              <a:rPr lang="en-GB" sz="2000" b="0" dirty="0" err="1"/>
              <a:t>průběhu</a:t>
            </a:r>
            <a:r>
              <a:rPr lang="en-GB" sz="2000" b="0" dirty="0"/>
              <a:t> </a:t>
            </a:r>
            <a:r>
              <a:rPr lang="en-GB" sz="2000" b="0" dirty="0" err="1"/>
              <a:t>času</a:t>
            </a:r>
            <a:r>
              <a:rPr lang="en-GB" sz="2000" b="0" dirty="0"/>
              <a:t> </a:t>
            </a:r>
            <a:r>
              <a:rPr lang="en-GB" sz="2000" b="0" dirty="0" err="1"/>
              <a:t>neztratil</a:t>
            </a:r>
            <a:endParaRPr lang="cs-CZ" sz="2000" b="0" dirty="0"/>
          </a:p>
          <a:p>
            <a:pPr marL="252000" indent="-252000">
              <a:buFont typeface="Arial" panose="020B0604020202020204" pitchFamily="34" charset="0"/>
              <a:buChar char="•"/>
            </a:pPr>
            <a:r>
              <a:rPr lang="cs-CZ" sz="2000" b="0" dirty="0" smtClean="0"/>
              <a:t>… </a:t>
            </a:r>
            <a:r>
              <a:rPr lang="en-GB" sz="2000" b="0" dirty="0" err="1" smtClean="0"/>
              <a:t>myslím</a:t>
            </a:r>
            <a:r>
              <a:rPr lang="en-GB" sz="2000" b="0" dirty="0" smtClean="0"/>
              <a:t> </a:t>
            </a:r>
            <a:r>
              <a:rPr lang="en-GB" sz="2000" b="0" dirty="0" err="1"/>
              <a:t>si</a:t>
            </a:r>
            <a:r>
              <a:rPr lang="en-GB" sz="2000" b="0" dirty="0"/>
              <a:t>, </a:t>
            </a:r>
            <a:r>
              <a:rPr lang="en-GB" sz="2000" b="0" dirty="0" err="1"/>
              <a:t>že</a:t>
            </a:r>
            <a:r>
              <a:rPr lang="en-GB" sz="2000" b="0" dirty="0"/>
              <a:t> </a:t>
            </a:r>
            <a:r>
              <a:rPr lang="en-GB" sz="2000" b="0" dirty="0" err="1"/>
              <a:t>většina</a:t>
            </a:r>
            <a:r>
              <a:rPr lang="en-GB" sz="2000" b="0" dirty="0"/>
              <a:t> </a:t>
            </a:r>
            <a:r>
              <a:rPr lang="en-GB" sz="2000" b="0" dirty="0" err="1"/>
              <a:t>informací</a:t>
            </a:r>
            <a:r>
              <a:rPr lang="en-GB" sz="2000" b="0" dirty="0"/>
              <a:t> </a:t>
            </a:r>
            <a:r>
              <a:rPr lang="en-GB" sz="2000" b="0" dirty="0" smtClean="0"/>
              <a:t>v </a:t>
            </a:r>
            <a:r>
              <a:rPr lang="en-GB" sz="2000" b="0" dirty="0" err="1"/>
              <a:t>mé</a:t>
            </a:r>
            <a:r>
              <a:rPr lang="en-GB" sz="2000" b="0" dirty="0"/>
              <a:t> </a:t>
            </a:r>
            <a:r>
              <a:rPr lang="en-GB" sz="2000" b="0" dirty="0" err="1"/>
              <a:t>paměti</a:t>
            </a:r>
            <a:r>
              <a:rPr lang="en-GB" sz="2000" b="0" dirty="0"/>
              <a:t> </a:t>
            </a:r>
            <a:r>
              <a:rPr lang="en-GB" sz="2000" b="0" dirty="0" err="1"/>
              <a:t>zakotvila</a:t>
            </a:r>
            <a:r>
              <a:rPr lang="en-GB" sz="2000" b="0" dirty="0"/>
              <a:t>, </a:t>
            </a:r>
            <a:r>
              <a:rPr lang="en-GB" sz="2000" b="0" dirty="0" err="1"/>
              <a:t>když</a:t>
            </a:r>
            <a:r>
              <a:rPr lang="en-GB" sz="2000" b="0" dirty="0"/>
              <a:t> ne </a:t>
            </a:r>
            <a:r>
              <a:rPr lang="en-GB" sz="2000" b="0" dirty="0" err="1"/>
              <a:t>navždy</a:t>
            </a:r>
            <a:r>
              <a:rPr lang="en-GB" sz="2000" b="0" dirty="0"/>
              <a:t>, </a:t>
            </a:r>
            <a:r>
              <a:rPr lang="en-GB" sz="2000" b="0" dirty="0" err="1"/>
              <a:t>tak</a:t>
            </a:r>
            <a:r>
              <a:rPr lang="en-GB" sz="2000" b="0" dirty="0"/>
              <a:t> </a:t>
            </a:r>
            <a:r>
              <a:rPr lang="en-GB" sz="2000" b="0" dirty="0" err="1"/>
              <a:t>aspoň</a:t>
            </a:r>
            <a:r>
              <a:rPr lang="en-GB" sz="2000" b="0" dirty="0"/>
              <a:t> </a:t>
            </a:r>
            <a:r>
              <a:rPr lang="en-GB" sz="2000" b="0" dirty="0" err="1"/>
              <a:t>na</a:t>
            </a:r>
            <a:r>
              <a:rPr lang="en-GB" sz="2000" b="0" dirty="0"/>
              <a:t> dost </a:t>
            </a:r>
            <a:r>
              <a:rPr lang="en-GB" sz="2000" b="0" dirty="0" err="1"/>
              <a:t>dlouhou</a:t>
            </a:r>
            <a:r>
              <a:rPr lang="en-GB" sz="2000" b="0" dirty="0"/>
              <a:t> </a:t>
            </a:r>
            <a:r>
              <a:rPr lang="en-GB" sz="2000" b="0" dirty="0" err="1" smtClean="0"/>
              <a:t>dobu</a:t>
            </a:r>
            <a:r>
              <a:rPr lang="en-GB" sz="2000" b="0" dirty="0" smtClean="0"/>
              <a:t>.</a:t>
            </a:r>
            <a:endParaRPr lang="cs-CZ" sz="2000" b="0" dirty="0"/>
          </a:p>
          <a:p>
            <a:pPr marL="252000" indent="-252000">
              <a:buFont typeface="Arial" panose="020B0604020202020204" pitchFamily="34" charset="0"/>
              <a:buChar char="•"/>
            </a:pPr>
            <a:r>
              <a:rPr lang="en-GB" sz="2000" b="0" dirty="0" err="1" smtClean="0"/>
              <a:t>Největší</a:t>
            </a:r>
            <a:r>
              <a:rPr lang="en-GB" sz="2000" b="0" dirty="0" smtClean="0"/>
              <a:t> </a:t>
            </a:r>
            <a:r>
              <a:rPr lang="en-GB" sz="2000" b="0" dirty="0"/>
              <a:t>plus </a:t>
            </a:r>
            <a:r>
              <a:rPr lang="en-GB" sz="2000" b="0" dirty="0" err="1"/>
              <a:t>vidím</a:t>
            </a:r>
            <a:r>
              <a:rPr lang="en-GB" sz="2000" b="0" dirty="0"/>
              <a:t> v </a:t>
            </a:r>
            <a:r>
              <a:rPr lang="en-GB" sz="2000" b="0" dirty="0" err="1"/>
              <a:t>úkolu</a:t>
            </a:r>
            <a:r>
              <a:rPr lang="en-GB" sz="2000" b="0" dirty="0"/>
              <a:t> </a:t>
            </a:r>
            <a:r>
              <a:rPr lang="en-GB" sz="2000" b="0" dirty="0" err="1"/>
              <a:t>entropie</a:t>
            </a:r>
            <a:r>
              <a:rPr lang="en-GB" sz="2000" b="0" dirty="0"/>
              <a:t>! </a:t>
            </a:r>
            <a:r>
              <a:rPr lang="en-GB" sz="2000" b="0" dirty="0" err="1"/>
              <a:t>Projít</a:t>
            </a:r>
            <a:r>
              <a:rPr lang="en-GB" sz="2000" b="0" dirty="0"/>
              <a:t> se </a:t>
            </a:r>
            <a:r>
              <a:rPr lang="en-GB" sz="2000" b="0" dirty="0" err="1"/>
              <a:t>po</a:t>
            </a:r>
            <a:r>
              <a:rPr lang="en-GB" sz="2000" b="0" dirty="0"/>
              <a:t> </a:t>
            </a:r>
            <a:r>
              <a:rPr lang="en-GB" sz="2000" b="0" dirty="0" err="1"/>
              <a:t>břehu</a:t>
            </a:r>
            <a:r>
              <a:rPr lang="en-GB" sz="2000" b="0" dirty="0"/>
              <a:t> </a:t>
            </a:r>
            <a:r>
              <a:rPr lang="en-GB" sz="2000" b="0" dirty="0" err="1"/>
              <a:t>tak</a:t>
            </a:r>
            <a:r>
              <a:rPr lang="en-GB" sz="2000" b="0" dirty="0"/>
              <a:t> </a:t>
            </a:r>
            <a:r>
              <a:rPr lang="en-GB" sz="2000" b="0" dirty="0" err="1"/>
              <a:t>rozlehlého</a:t>
            </a:r>
            <a:r>
              <a:rPr lang="en-GB" sz="2000" b="0" dirty="0"/>
              <a:t> </a:t>
            </a:r>
            <a:r>
              <a:rPr lang="en-GB" sz="2000" b="0" dirty="0" err="1"/>
              <a:t>pojmu</a:t>
            </a:r>
            <a:r>
              <a:rPr lang="en-GB" sz="2000" b="0" dirty="0"/>
              <a:t> </a:t>
            </a:r>
            <a:r>
              <a:rPr lang="en-GB" sz="2000" b="0" dirty="0" err="1"/>
              <a:t>nejprve</a:t>
            </a:r>
            <a:r>
              <a:rPr lang="en-GB" sz="2000" b="0" dirty="0"/>
              <a:t> </a:t>
            </a:r>
            <a:r>
              <a:rPr lang="en-GB" sz="2000" b="0" dirty="0" err="1"/>
              <a:t>sám</a:t>
            </a:r>
            <a:r>
              <a:rPr lang="en-GB" sz="2000" b="0" dirty="0"/>
              <a:t> a </a:t>
            </a:r>
            <a:r>
              <a:rPr lang="en-GB" sz="2000" b="0" dirty="0" err="1"/>
              <a:t>poté</a:t>
            </a:r>
            <a:r>
              <a:rPr lang="en-GB" sz="2000" b="0" dirty="0"/>
              <a:t> </a:t>
            </a:r>
            <a:r>
              <a:rPr lang="en-GB" sz="2000" b="0" dirty="0" err="1"/>
              <a:t>přizvat</a:t>
            </a:r>
            <a:r>
              <a:rPr lang="en-GB" sz="2000" b="0" dirty="0"/>
              <a:t> </a:t>
            </a:r>
            <a:r>
              <a:rPr lang="en-GB" sz="2000" b="0" dirty="0" err="1"/>
              <a:t>na</a:t>
            </a:r>
            <a:r>
              <a:rPr lang="en-GB" sz="2000" b="0" dirty="0"/>
              <a:t> </a:t>
            </a:r>
            <a:r>
              <a:rPr lang="en-GB" sz="2000" b="0" dirty="0" err="1"/>
              <a:t>plážovou</a:t>
            </a:r>
            <a:r>
              <a:rPr lang="en-GB" sz="2000" b="0" dirty="0"/>
              <a:t> </a:t>
            </a:r>
            <a:r>
              <a:rPr lang="en-GB" sz="2000" b="0" dirty="0" err="1"/>
              <a:t>seanci</a:t>
            </a:r>
            <a:r>
              <a:rPr lang="en-GB" sz="2000" b="0" dirty="0"/>
              <a:t> </a:t>
            </a:r>
            <a:r>
              <a:rPr lang="en-GB" sz="2000" b="0" dirty="0" err="1"/>
              <a:t>ostatní</a:t>
            </a:r>
            <a:r>
              <a:rPr lang="en-GB" sz="2000" b="0" dirty="0"/>
              <a:t> </a:t>
            </a:r>
            <a:r>
              <a:rPr lang="en-GB" sz="2000" b="0" dirty="0" err="1"/>
              <a:t>bezradné</a:t>
            </a:r>
            <a:r>
              <a:rPr lang="en-GB" sz="2000" b="0" dirty="0"/>
              <a:t> </a:t>
            </a:r>
            <a:r>
              <a:rPr lang="en-GB" sz="2000" b="0" dirty="0" err="1" smtClean="0"/>
              <a:t>trosečníky</a:t>
            </a:r>
            <a:r>
              <a:rPr lang="cs-CZ" sz="2000" b="0" dirty="0" smtClean="0"/>
              <a:t> </a:t>
            </a:r>
            <a:r>
              <a:rPr lang="en-GB" sz="2000" b="0" dirty="0" smtClean="0"/>
              <a:t>k </a:t>
            </a:r>
            <a:r>
              <a:rPr lang="en-GB" sz="2000" b="0" dirty="0" err="1"/>
              <a:t>společné</a:t>
            </a:r>
            <a:r>
              <a:rPr lang="en-GB" sz="2000" b="0" dirty="0"/>
              <a:t> </a:t>
            </a:r>
            <a:r>
              <a:rPr lang="en-GB" sz="2000" b="0" dirty="0" err="1" smtClean="0"/>
              <a:t>diskuzi</a:t>
            </a:r>
            <a:r>
              <a:rPr lang="en-GB" sz="2000" b="0" dirty="0" smtClean="0"/>
              <a:t>…</a:t>
            </a:r>
            <a:endParaRPr lang="cs-CZ" sz="2000" b="0" dirty="0" smtClean="0"/>
          </a:p>
          <a:p>
            <a:pPr marL="252000" indent="-252000">
              <a:buFont typeface="Arial" panose="020B0604020202020204" pitchFamily="34" charset="0"/>
              <a:buChar char="•"/>
            </a:pPr>
            <a:r>
              <a:rPr lang="en-GB" sz="2000" b="0" dirty="0" err="1" smtClean="0"/>
              <a:t>Diskuse</a:t>
            </a:r>
            <a:r>
              <a:rPr lang="en-GB" sz="2000" b="0" dirty="0" smtClean="0"/>
              <a:t> </a:t>
            </a:r>
            <a:r>
              <a:rPr lang="en-GB" sz="2000" b="0" dirty="0"/>
              <a:t>v </a:t>
            </a:r>
            <a:r>
              <a:rPr lang="en-GB" sz="2000" b="0" dirty="0" err="1"/>
              <a:t>hodinách</a:t>
            </a:r>
            <a:r>
              <a:rPr lang="en-GB" sz="2000" b="0" dirty="0"/>
              <a:t> </a:t>
            </a:r>
            <a:r>
              <a:rPr lang="en-GB" sz="2000" b="0" dirty="0" err="1"/>
              <a:t>byly</a:t>
            </a:r>
            <a:r>
              <a:rPr lang="en-GB" sz="2000" b="0" dirty="0"/>
              <a:t> super a </a:t>
            </a:r>
            <a:r>
              <a:rPr lang="en-GB" sz="2000" b="0" dirty="0" err="1"/>
              <a:t>bylo</a:t>
            </a:r>
            <a:r>
              <a:rPr lang="en-GB" sz="2000" b="0" dirty="0"/>
              <a:t> super, </a:t>
            </a:r>
            <a:r>
              <a:rPr lang="en-GB" sz="2000" b="0" dirty="0" err="1"/>
              <a:t>že</a:t>
            </a:r>
            <a:r>
              <a:rPr lang="en-GB" sz="2000" b="0" dirty="0"/>
              <a:t> </a:t>
            </a:r>
            <a:r>
              <a:rPr lang="en-GB" sz="2000" b="0" dirty="0" err="1"/>
              <a:t>jsme</a:t>
            </a:r>
            <a:r>
              <a:rPr lang="en-GB" sz="2000" b="0" dirty="0"/>
              <a:t> se </a:t>
            </a:r>
            <a:r>
              <a:rPr lang="en-GB" sz="2000" b="0" dirty="0" err="1"/>
              <a:t>nebáli</a:t>
            </a:r>
            <a:r>
              <a:rPr lang="en-GB" sz="2000" b="0" dirty="0"/>
              <a:t> </a:t>
            </a:r>
            <a:r>
              <a:rPr lang="en-GB" sz="2000" b="0" dirty="0" err="1"/>
              <a:t>ptát</a:t>
            </a:r>
            <a:r>
              <a:rPr lang="en-GB" sz="2000" b="0" dirty="0"/>
              <a:t> </a:t>
            </a:r>
            <a:r>
              <a:rPr lang="en-GB" sz="2000" b="0" dirty="0" err="1"/>
              <a:t>i</a:t>
            </a:r>
            <a:r>
              <a:rPr lang="en-GB" sz="2000" b="0" dirty="0"/>
              <a:t> </a:t>
            </a:r>
            <a:r>
              <a:rPr lang="en-GB" sz="2000" b="0" dirty="0" err="1"/>
              <a:t>na</a:t>
            </a:r>
            <a:r>
              <a:rPr lang="en-GB" sz="2000" b="0" dirty="0"/>
              <a:t> </a:t>
            </a:r>
            <a:r>
              <a:rPr lang="en-GB" sz="2000" b="0" dirty="0" err="1"/>
              <a:t>totální</a:t>
            </a:r>
            <a:r>
              <a:rPr lang="en-GB" sz="2000" b="0" dirty="0"/>
              <a:t> </a:t>
            </a:r>
            <a:r>
              <a:rPr lang="en-GB" sz="2000" b="0" dirty="0" err="1" smtClean="0"/>
              <a:t>ptákoviny</a:t>
            </a:r>
            <a:r>
              <a:rPr lang="en-GB" sz="2000" b="0" dirty="0" smtClean="0"/>
              <a:t>.</a:t>
            </a:r>
            <a:endParaRPr lang="cs-CZ" sz="2000" b="0" dirty="0" smtClean="0"/>
          </a:p>
          <a:p>
            <a:pPr marL="252000" indent="-252000">
              <a:buFont typeface="Arial" panose="020B0604020202020204" pitchFamily="34" charset="0"/>
              <a:buChar char="•"/>
            </a:pPr>
            <a:r>
              <a:rPr lang="en-GB" sz="2000" b="0" dirty="0" err="1" smtClean="0"/>
              <a:t>Musím</a:t>
            </a:r>
            <a:r>
              <a:rPr lang="en-GB" sz="2000" b="0" dirty="0" smtClean="0"/>
              <a:t> </a:t>
            </a:r>
            <a:r>
              <a:rPr lang="en-GB" sz="2000" b="0" dirty="0" err="1"/>
              <a:t>přiznat</a:t>
            </a:r>
            <a:r>
              <a:rPr lang="en-GB" sz="2000" b="0" dirty="0"/>
              <a:t>, </a:t>
            </a:r>
            <a:r>
              <a:rPr lang="en-GB" sz="2000" b="0" dirty="0" err="1"/>
              <a:t>že</a:t>
            </a:r>
            <a:r>
              <a:rPr lang="en-GB" sz="2000" b="0" dirty="0"/>
              <a:t> </a:t>
            </a:r>
            <a:r>
              <a:rPr lang="en-GB" sz="2000" b="0" dirty="0" err="1"/>
              <a:t>během</a:t>
            </a:r>
            <a:r>
              <a:rPr lang="en-GB" sz="2000" b="0" dirty="0"/>
              <a:t> </a:t>
            </a:r>
            <a:r>
              <a:rPr lang="en-GB" sz="2000" b="0" dirty="0" err="1"/>
              <a:t>semestru</a:t>
            </a:r>
            <a:r>
              <a:rPr lang="en-GB" sz="2000" b="0" dirty="0"/>
              <a:t> se mi </a:t>
            </a:r>
            <a:r>
              <a:rPr lang="en-GB" sz="2000" b="0" dirty="0" err="1"/>
              <a:t>množství</a:t>
            </a:r>
            <a:r>
              <a:rPr lang="en-GB" sz="2000" b="0" dirty="0"/>
              <a:t> </a:t>
            </a:r>
            <a:r>
              <a:rPr lang="en-GB" sz="2000" b="0" dirty="0" err="1"/>
              <a:t>úkolů</a:t>
            </a:r>
            <a:r>
              <a:rPr lang="en-GB" sz="2000" b="0" dirty="0"/>
              <a:t> </a:t>
            </a:r>
            <a:r>
              <a:rPr lang="en-GB" sz="2000" b="0" dirty="0" err="1"/>
              <a:t>vůbec</a:t>
            </a:r>
            <a:r>
              <a:rPr lang="en-GB" sz="2000" b="0" dirty="0"/>
              <a:t> </a:t>
            </a:r>
            <a:r>
              <a:rPr lang="en-GB" sz="2000" b="0" dirty="0" err="1"/>
              <a:t>nezamlouvalo</a:t>
            </a:r>
            <a:r>
              <a:rPr lang="en-GB" sz="2000" b="0" dirty="0"/>
              <a:t>. Ale </a:t>
            </a:r>
            <a:r>
              <a:rPr lang="en-GB" sz="2000" b="0" dirty="0" err="1"/>
              <a:t>opravdu</a:t>
            </a:r>
            <a:r>
              <a:rPr lang="en-GB" sz="2000" b="0" dirty="0"/>
              <a:t> mi to dost </a:t>
            </a:r>
            <a:r>
              <a:rPr lang="en-GB" sz="2000" b="0" dirty="0" err="1"/>
              <a:t>usnadnilo</a:t>
            </a:r>
            <a:r>
              <a:rPr lang="en-GB" sz="2000" b="0" dirty="0"/>
              <a:t> </a:t>
            </a:r>
            <a:r>
              <a:rPr lang="en-GB" sz="2000" b="0" dirty="0" err="1"/>
              <a:t>přípravu</a:t>
            </a:r>
            <a:r>
              <a:rPr lang="en-GB" sz="2000" b="0" dirty="0"/>
              <a:t> </a:t>
            </a:r>
            <a:r>
              <a:rPr lang="en-GB" sz="2000" b="0" dirty="0" err="1"/>
              <a:t>na</a:t>
            </a:r>
            <a:r>
              <a:rPr lang="en-GB" sz="2000" b="0" dirty="0"/>
              <a:t> </a:t>
            </a:r>
            <a:r>
              <a:rPr lang="en-GB" sz="2000" b="0" dirty="0" err="1"/>
              <a:t>zkoušku</a:t>
            </a:r>
            <a:r>
              <a:rPr lang="en-GB" sz="2000" b="0" dirty="0"/>
              <a:t>, </a:t>
            </a:r>
            <a:r>
              <a:rPr lang="en-GB" sz="2000" b="0" dirty="0" err="1"/>
              <a:t>takže</a:t>
            </a:r>
            <a:r>
              <a:rPr lang="en-GB" sz="2000" b="0" dirty="0"/>
              <a:t> </a:t>
            </a:r>
            <a:r>
              <a:rPr lang="en-GB" sz="2000" b="0" dirty="0" err="1"/>
              <a:t>nakonec</a:t>
            </a:r>
            <a:r>
              <a:rPr lang="en-GB" sz="2000" b="0" dirty="0"/>
              <a:t> to </a:t>
            </a:r>
            <a:r>
              <a:rPr lang="en-GB" sz="2000" b="0" dirty="0" err="1"/>
              <a:t>bylo</a:t>
            </a:r>
            <a:r>
              <a:rPr lang="en-GB" sz="2000" b="0" dirty="0"/>
              <a:t> </a:t>
            </a:r>
            <a:r>
              <a:rPr lang="en-GB" sz="2000" b="0" dirty="0" err="1"/>
              <a:t>nejspíš</a:t>
            </a:r>
            <a:r>
              <a:rPr lang="en-GB" sz="2000" b="0" dirty="0"/>
              <a:t> </a:t>
            </a:r>
            <a:r>
              <a:rPr lang="en-GB" sz="2000" b="0" dirty="0" err="1"/>
              <a:t>výhodné</a:t>
            </a:r>
            <a:r>
              <a:rPr lang="en-GB" sz="2000" b="0" dirty="0"/>
              <a:t> </a:t>
            </a:r>
            <a:r>
              <a:rPr lang="en-GB" sz="2000" b="0" dirty="0" smtClean="0"/>
              <a:t>:)</a:t>
            </a:r>
            <a:endParaRPr lang="cs-CZ" sz="2000" b="0" dirty="0"/>
          </a:p>
        </p:txBody>
      </p:sp>
      <p:sp>
        <p:nvSpPr>
          <p:cNvPr id="6" name="Nadpis 1"/>
          <p:cNvSpPr txBox="1">
            <a:spLocks/>
          </p:cNvSpPr>
          <p:nvPr/>
        </p:nvSpPr>
        <p:spPr>
          <a:xfrm>
            <a:off x="457200" y="548680"/>
            <a:ext cx="6707088" cy="75961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smtClean="0">
                <a:solidFill>
                  <a:schemeClr val="tx1"/>
                </a:solidFill>
              </a:rPr>
              <a:t>Co na to studenti?</a:t>
            </a:r>
            <a:endParaRPr lang="cs-CZ" b="1" dirty="0">
              <a:solidFill>
                <a:schemeClr val="tx1"/>
              </a:solidFill>
            </a:endParaRPr>
          </a:p>
        </p:txBody>
      </p:sp>
      <p:sp>
        <p:nvSpPr>
          <p:cNvPr id="8" name="Nadpis 1"/>
          <p:cNvSpPr txBox="1">
            <a:spLocks/>
          </p:cNvSpPr>
          <p:nvPr/>
        </p:nvSpPr>
        <p:spPr>
          <a:xfrm>
            <a:off x="457200" y="548680"/>
            <a:ext cx="6707088" cy="75961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smtClean="0">
                <a:solidFill>
                  <a:schemeClr val="tx1"/>
                </a:solidFill>
              </a:rPr>
              <a:t>Co na to studenti?</a:t>
            </a:r>
            <a:endParaRPr lang="cs-CZ" b="1" dirty="0">
              <a:solidFill>
                <a:schemeClr val="tx1"/>
              </a:solidFill>
            </a:endParaRPr>
          </a:p>
        </p:txBody>
      </p:sp>
      <p:sp>
        <p:nvSpPr>
          <p:cNvPr id="9" name="TextovéPole 8"/>
          <p:cNvSpPr txBox="1"/>
          <p:nvPr/>
        </p:nvSpPr>
        <p:spPr>
          <a:xfrm>
            <a:off x="467544" y="1311732"/>
            <a:ext cx="7704856" cy="677108"/>
          </a:xfrm>
          <a:prstGeom prst="rect">
            <a:avLst/>
          </a:prstGeom>
          <a:noFill/>
        </p:spPr>
        <p:txBody>
          <a:bodyPr wrap="square" rtlCol="0">
            <a:spAutoFit/>
          </a:bodyPr>
          <a:lstStyle/>
          <a:p>
            <a:r>
              <a:rPr lang="cs-CZ" sz="2000" b="1" dirty="0">
                <a:solidFill>
                  <a:srgbClr val="FF0000"/>
                </a:solidFill>
              </a:rPr>
              <a:t>Třeťáci, dva měsíce po skončení </a:t>
            </a:r>
            <a:r>
              <a:rPr lang="cs-CZ" sz="2000" b="1" dirty="0" smtClean="0">
                <a:solidFill>
                  <a:srgbClr val="FF0000"/>
                </a:solidFill>
              </a:rPr>
              <a:t>semestru.</a:t>
            </a:r>
            <a:endParaRPr lang="cs-CZ" sz="2000" b="1" dirty="0">
              <a:solidFill>
                <a:srgbClr val="FF0000"/>
              </a:solidFill>
            </a:endParaRPr>
          </a:p>
          <a:p>
            <a:endParaRPr lang="cs-CZ" dirty="0"/>
          </a:p>
        </p:txBody>
      </p:sp>
    </p:spTree>
    <p:extLst>
      <p:ext uri="{BB962C8B-B14F-4D97-AF65-F5344CB8AC3E}">
        <p14:creationId xmlns:p14="http://schemas.microsoft.com/office/powerpoint/2010/main" val="1131454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D:\DokumentyMoje\Clanky\2015\Veletrh\termo_graf_Z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013270"/>
            <a:ext cx="7128792" cy="2728098"/>
          </a:xfrm>
          <a:prstGeom prst="rect">
            <a:avLst/>
          </a:prstGeom>
          <a:noFill/>
          <a:ln>
            <a:noFill/>
          </a:ln>
        </p:spPr>
      </p:pic>
      <p:sp>
        <p:nvSpPr>
          <p:cNvPr id="5" name="Zástupný symbol pro obsah 4"/>
          <p:cNvSpPr>
            <a:spLocks noGrp="1"/>
          </p:cNvSpPr>
          <p:nvPr>
            <p:ph idx="1"/>
          </p:nvPr>
        </p:nvSpPr>
        <p:spPr>
          <a:xfrm>
            <a:off x="457200" y="1739949"/>
            <a:ext cx="8435280" cy="4713387"/>
          </a:xfrm>
        </p:spPr>
        <p:txBody>
          <a:bodyPr>
            <a:normAutofit/>
          </a:bodyPr>
          <a:lstStyle/>
          <a:p>
            <a:pPr marL="342900" indent="-342900">
              <a:buFont typeface="Arial" panose="020B0604020202020204" pitchFamily="34" charset="0"/>
              <a:buChar char="•"/>
            </a:pPr>
            <a:r>
              <a:rPr lang="en-GB" b="0" dirty="0" err="1" smtClean="0"/>
              <a:t>Velkým</a:t>
            </a:r>
            <a:r>
              <a:rPr lang="en-GB" b="0" dirty="0" smtClean="0"/>
              <a:t> </a:t>
            </a:r>
            <a:r>
              <a:rPr lang="en-GB" b="0" dirty="0" err="1"/>
              <a:t>přínosem</a:t>
            </a:r>
            <a:r>
              <a:rPr lang="en-GB" b="0" dirty="0"/>
              <a:t> </a:t>
            </a:r>
            <a:r>
              <a:rPr lang="en-GB" b="0" dirty="0" err="1"/>
              <a:t>bylo</a:t>
            </a:r>
            <a:r>
              <a:rPr lang="en-GB" b="0" dirty="0"/>
              <a:t>, </a:t>
            </a:r>
            <a:r>
              <a:rPr lang="en-GB" b="0" dirty="0" err="1"/>
              <a:t>že</a:t>
            </a:r>
            <a:r>
              <a:rPr lang="en-GB" b="0" dirty="0"/>
              <a:t> </a:t>
            </a:r>
            <a:r>
              <a:rPr lang="en-GB" b="0" dirty="0" err="1"/>
              <a:t>jsem</a:t>
            </a:r>
            <a:r>
              <a:rPr lang="en-GB" b="0" dirty="0"/>
              <a:t> </a:t>
            </a:r>
            <a:r>
              <a:rPr lang="en-GB" b="0" dirty="0" err="1"/>
              <a:t>si</a:t>
            </a:r>
            <a:r>
              <a:rPr lang="en-GB" b="0" dirty="0"/>
              <a:t> </a:t>
            </a:r>
            <a:r>
              <a:rPr lang="en-GB" b="0" dirty="0" err="1"/>
              <a:t>našla</a:t>
            </a:r>
            <a:r>
              <a:rPr lang="en-GB" b="0" dirty="0"/>
              <a:t> </a:t>
            </a:r>
            <a:r>
              <a:rPr lang="en-GB" b="0" dirty="0" err="1"/>
              <a:t>další</a:t>
            </a:r>
            <a:r>
              <a:rPr lang="en-GB" b="0" dirty="0"/>
              <a:t> </a:t>
            </a:r>
            <a:r>
              <a:rPr lang="en-GB" b="0" dirty="0" err="1"/>
              <a:t>metodu</a:t>
            </a:r>
            <a:r>
              <a:rPr lang="en-GB" b="0" dirty="0"/>
              <a:t> </a:t>
            </a:r>
            <a:r>
              <a:rPr lang="en-GB" b="0" dirty="0" err="1"/>
              <a:t>učení</a:t>
            </a:r>
            <a:r>
              <a:rPr lang="en-GB" b="0" dirty="0"/>
              <a:t>, </a:t>
            </a:r>
            <a:r>
              <a:rPr lang="en-GB" b="0" dirty="0" err="1"/>
              <a:t>kterou</a:t>
            </a:r>
            <a:r>
              <a:rPr lang="en-GB" b="0" dirty="0"/>
              <a:t> </a:t>
            </a:r>
            <a:r>
              <a:rPr lang="en-GB" b="0" dirty="0" err="1"/>
              <a:t>jsem</a:t>
            </a:r>
            <a:r>
              <a:rPr lang="en-GB" b="0" dirty="0"/>
              <a:t> </a:t>
            </a:r>
            <a:r>
              <a:rPr lang="en-GB" b="0" dirty="0" err="1"/>
              <a:t>využívala</a:t>
            </a:r>
            <a:r>
              <a:rPr lang="en-GB" b="0" dirty="0"/>
              <a:t> </a:t>
            </a:r>
            <a:r>
              <a:rPr lang="en-GB" b="0" dirty="0" err="1"/>
              <a:t>i</a:t>
            </a:r>
            <a:r>
              <a:rPr lang="en-GB" b="0" dirty="0"/>
              <a:t> </a:t>
            </a:r>
            <a:r>
              <a:rPr lang="en-GB" b="0" dirty="0" err="1"/>
              <a:t>při</a:t>
            </a:r>
            <a:r>
              <a:rPr lang="en-GB" b="0" dirty="0"/>
              <a:t> </a:t>
            </a:r>
            <a:r>
              <a:rPr lang="en-GB" b="0" dirty="0" err="1"/>
              <a:t>pozdějším</a:t>
            </a:r>
            <a:r>
              <a:rPr lang="en-GB" b="0" dirty="0"/>
              <a:t> </a:t>
            </a:r>
            <a:r>
              <a:rPr lang="en-GB" b="0" dirty="0" err="1"/>
              <a:t>učením</a:t>
            </a:r>
            <a:r>
              <a:rPr lang="en-GB" b="0" dirty="0"/>
              <a:t> </a:t>
            </a:r>
            <a:r>
              <a:rPr lang="en-GB" b="0" dirty="0" err="1"/>
              <a:t>na</a:t>
            </a:r>
            <a:r>
              <a:rPr lang="en-GB" b="0" dirty="0"/>
              <a:t> </a:t>
            </a:r>
            <a:r>
              <a:rPr lang="en-GB" b="0" dirty="0" err="1"/>
              <a:t>státnice</a:t>
            </a:r>
            <a:r>
              <a:rPr lang="en-GB" b="0" dirty="0"/>
              <a:t>. </a:t>
            </a:r>
            <a:r>
              <a:rPr lang="en-GB" b="0" dirty="0" err="1"/>
              <a:t>Navíc</a:t>
            </a:r>
            <a:r>
              <a:rPr lang="en-GB" b="0" dirty="0"/>
              <a:t> </a:t>
            </a:r>
            <a:r>
              <a:rPr lang="en-GB" b="0" dirty="0" err="1"/>
              <a:t>jsem</a:t>
            </a:r>
            <a:r>
              <a:rPr lang="en-GB" b="0" dirty="0"/>
              <a:t> se </a:t>
            </a:r>
            <a:r>
              <a:rPr lang="en-GB" b="0" dirty="0" err="1"/>
              <a:t>zbavila</a:t>
            </a:r>
            <a:r>
              <a:rPr lang="en-GB" b="0" dirty="0"/>
              <a:t> </a:t>
            </a:r>
            <a:r>
              <a:rPr lang="en-GB" b="0" dirty="0" err="1"/>
              <a:t>strachu</a:t>
            </a:r>
            <a:r>
              <a:rPr lang="en-GB" b="0" dirty="0"/>
              <a:t> „</a:t>
            </a:r>
            <a:r>
              <a:rPr lang="en-GB" b="0" dirty="0" err="1"/>
              <a:t>být</a:t>
            </a:r>
            <a:r>
              <a:rPr lang="en-GB" b="0" dirty="0"/>
              <a:t> </a:t>
            </a:r>
            <a:r>
              <a:rPr lang="en-GB" b="0" dirty="0" err="1"/>
              <a:t>za</a:t>
            </a:r>
            <a:r>
              <a:rPr lang="en-GB" b="0" dirty="0"/>
              <a:t> </a:t>
            </a:r>
            <a:r>
              <a:rPr lang="en-GB" b="0" dirty="0" err="1"/>
              <a:t>blbce</a:t>
            </a:r>
            <a:r>
              <a:rPr lang="en-GB" b="0" dirty="0"/>
              <a:t>“, </a:t>
            </a:r>
            <a:r>
              <a:rPr lang="en-GB" b="0" dirty="0" err="1"/>
              <a:t>když</a:t>
            </a:r>
            <a:r>
              <a:rPr lang="en-GB" b="0" dirty="0"/>
              <a:t> </a:t>
            </a:r>
            <a:r>
              <a:rPr lang="en-GB" b="0" dirty="0" err="1"/>
              <a:t>špatně</a:t>
            </a:r>
            <a:r>
              <a:rPr lang="en-GB" b="0" dirty="0"/>
              <a:t> </a:t>
            </a:r>
            <a:r>
              <a:rPr lang="en-GB" b="0" dirty="0" err="1"/>
              <a:t>odpovím</a:t>
            </a:r>
            <a:r>
              <a:rPr lang="en-GB" b="0" dirty="0"/>
              <a:t> </a:t>
            </a:r>
            <a:r>
              <a:rPr lang="en-GB" b="0" dirty="0" err="1"/>
              <a:t>na</a:t>
            </a:r>
            <a:r>
              <a:rPr lang="en-GB" b="0" dirty="0"/>
              <a:t> </a:t>
            </a:r>
            <a:r>
              <a:rPr lang="en-GB" b="0" dirty="0" err="1"/>
              <a:t>položené</a:t>
            </a:r>
            <a:r>
              <a:rPr lang="en-GB" b="0" dirty="0"/>
              <a:t> </a:t>
            </a:r>
            <a:r>
              <a:rPr lang="en-GB" b="0" dirty="0" err="1"/>
              <a:t>otázky</a:t>
            </a:r>
            <a:r>
              <a:rPr lang="en-GB" b="0" dirty="0"/>
              <a:t>.“</a:t>
            </a:r>
            <a:endParaRPr lang="cs-CZ" b="0" dirty="0"/>
          </a:p>
          <a:p>
            <a:pPr marL="342900" indent="-342900">
              <a:buFont typeface="Arial" panose="020B0604020202020204" pitchFamily="34" charset="0"/>
              <a:buChar char="•"/>
            </a:pPr>
            <a:r>
              <a:rPr lang="en-GB" b="0" dirty="0" err="1" smtClean="0"/>
              <a:t>Vyhovovalo</a:t>
            </a:r>
            <a:r>
              <a:rPr lang="en-GB" b="0" dirty="0" smtClean="0"/>
              <a:t> </a:t>
            </a:r>
            <a:r>
              <a:rPr lang="en-GB" b="0" dirty="0"/>
              <a:t>mi, </a:t>
            </a:r>
            <a:r>
              <a:rPr lang="en-GB" b="0" dirty="0" err="1"/>
              <a:t>že</a:t>
            </a:r>
            <a:r>
              <a:rPr lang="en-GB" b="0" dirty="0"/>
              <a:t> </a:t>
            </a:r>
            <a:r>
              <a:rPr lang="en-GB" b="0" dirty="0" err="1"/>
              <a:t>nás</a:t>
            </a:r>
            <a:r>
              <a:rPr lang="en-GB" b="0" dirty="0"/>
              <a:t> </a:t>
            </a:r>
            <a:r>
              <a:rPr lang="en-GB" b="0" dirty="0" err="1"/>
              <a:t>vyučující</a:t>
            </a:r>
            <a:r>
              <a:rPr lang="en-GB" b="0" dirty="0"/>
              <a:t> </a:t>
            </a:r>
            <a:r>
              <a:rPr lang="en-GB" b="0" dirty="0" err="1"/>
              <a:t>nutila</a:t>
            </a:r>
            <a:r>
              <a:rPr lang="en-GB" b="0" dirty="0"/>
              <a:t>, </a:t>
            </a:r>
            <a:r>
              <a:rPr lang="en-GB" b="0" dirty="0" err="1"/>
              <a:t>abychom</a:t>
            </a:r>
            <a:r>
              <a:rPr lang="en-GB" b="0" dirty="0"/>
              <a:t> se </a:t>
            </a:r>
            <a:r>
              <a:rPr lang="en-GB" b="0" dirty="0" err="1"/>
              <a:t>učili</a:t>
            </a:r>
            <a:r>
              <a:rPr lang="en-GB" b="0" dirty="0"/>
              <a:t> </a:t>
            </a:r>
            <a:r>
              <a:rPr lang="en-GB" b="0" dirty="0" smtClean="0"/>
              <a:t>s </a:t>
            </a:r>
            <a:r>
              <a:rPr lang="en-GB" b="0" dirty="0" err="1"/>
              <a:t>porozuměním</a:t>
            </a:r>
            <a:r>
              <a:rPr lang="en-GB" b="0" dirty="0"/>
              <a:t> </a:t>
            </a:r>
            <a:r>
              <a:rPr lang="cs-CZ" b="0" dirty="0" smtClean="0"/>
              <a:t>          </a:t>
            </a:r>
            <a:r>
              <a:rPr lang="en-GB" b="0" dirty="0" smtClean="0"/>
              <a:t>a </a:t>
            </a:r>
            <a:r>
              <a:rPr lang="en-GB" b="0" dirty="0" err="1"/>
              <a:t>byla</a:t>
            </a:r>
            <a:r>
              <a:rPr lang="en-GB" b="0" dirty="0"/>
              <a:t> tam </a:t>
            </a:r>
            <a:r>
              <a:rPr lang="en-GB" b="0" dirty="0" err="1"/>
              <a:t>i</a:t>
            </a:r>
            <a:r>
              <a:rPr lang="en-GB" b="0" dirty="0"/>
              <a:t> </a:t>
            </a:r>
            <a:r>
              <a:rPr lang="en-GB" b="0" dirty="0" err="1"/>
              <a:t>provázanost</a:t>
            </a:r>
            <a:r>
              <a:rPr lang="en-GB" b="0" dirty="0"/>
              <a:t> s </a:t>
            </a:r>
            <a:r>
              <a:rPr lang="en-GB" b="0" dirty="0" err="1"/>
              <a:t>učivem</a:t>
            </a:r>
            <a:r>
              <a:rPr lang="en-GB" b="0" dirty="0"/>
              <a:t> </a:t>
            </a:r>
            <a:r>
              <a:rPr lang="en-GB" b="0" dirty="0" err="1"/>
              <a:t>střední</a:t>
            </a:r>
            <a:r>
              <a:rPr lang="en-GB" b="0" dirty="0"/>
              <a:t> </a:t>
            </a:r>
            <a:r>
              <a:rPr lang="en-GB" b="0" dirty="0" err="1"/>
              <a:t>školy</a:t>
            </a:r>
            <a:r>
              <a:rPr lang="en-GB" b="0" dirty="0"/>
              <a:t> </a:t>
            </a:r>
            <a:r>
              <a:rPr lang="en-GB" b="0" dirty="0" smtClean="0"/>
              <a:t>a </a:t>
            </a:r>
            <a:r>
              <a:rPr lang="en-GB" b="0" dirty="0" err="1"/>
              <a:t>běžným</a:t>
            </a:r>
            <a:r>
              <a:rPr lang="en-GB" b="0" dirty="0"/>
              <a:t> </a:t>
            </a:r>
            <a:r>
              <a:rPr lang="en-GB" b="0" dirty="0" err="1"/>
              <a:t>životem</a:t>
            </a:r>
            <a:r>
              <a:rPr lang="en-GB" b="0" dirty="0"/>
              <a:t>.</a:t>
            </a:r>
            <a:endParaRPr lang="cs-CZ" b="0" dirty="0"/>
          </a:p>
          <a:p>
            <a:pPr marL="342900" indent="-342900">
              <a:buFont typeface="Arial" panose="020B0604020202020204" pitchFamily="34" charset="0"/>
              <a:buChar char="•"/>
            </a:pPr>
            <a:r>
              <a:rPr lang="en-GB" b="0" dirty="0" err="1" smtClean="0"/>
              <a:t>Nejlépe</a:t>
            </a:r>
            <a:r>
              <a:rPr lang="en-GB" b="0" dirty="0" smtClean="0"/>
              <a:t> </a:t>
            </a:r>
            <a:r>
              <a:rPr lang="en-GB" b="0" dirty="0"/>
              <a:t>to </a:t>
            </a:r>
            <a:r>
              <a:rPr lang="en-GB" b="0" dirty="0" err="1"/>
              <a:t>lze</a:t>
            </a:r>
            <a:r>
              <a:rPr lang="en-GB" b="0" dirty="0"/>
              <a:t> </a:t>
            </a:r>
            <a:r>
              <a:rPr lang="en-GB" b="0" dirty="0" err="1"/>
              <a:t>vyjádřit</a:t>
            </a:r>
            <a:r>
              <a:rPr lang="en-GB" b="0" dirty="0"/>
              <a:t> </a:t>
            </a:r>
            <a:r>
              <a:rPr lang="en-GB" b="0" dirty="0" err="1" smtClean="0"/>
              <a:t>beze</a:t>
            </a:r>
            <a:r>
              <a:rPr lang="en-GB" b="0" dirty="0" smtClean="0"/>
              <a:t> </a:t>
            </a:r>
            <a:r>
              <a:rPr lang="en-GB" b="0" dirty="0" err="1"/>
              <a:t>slov</a:t>
            </a:r>
            <a:r>
              <a:rPr lang="en-GB" b="0" dirty="0"/>
              <a:t> </a:t>
            </a:r>
            <a:r>
              <a:rPr lang="en-GB" b="0" dirty="0" err="1"/>
              <a:t>následujícím</a:t>
            </a:r>
            <a:r>
              <a:rPr lang="en-GB" b="0" dirty="0"/>
              <a:t> </a:t>
            </a:r>
            <a:r>
              <a:rPr lang="en-GB" b="0" dirty="0" err="1" smtClean="0"/>
              <a:t>grafem</a:t>
            </a:r>
            <a:r>
              <a:rPr lang="cs-CZ" b="0" dirty="0"/>
              <a:t>:</a:t>
            </a:r>
          </a:p>
        </p:txBody>
      </p:sp>
      <p:sp>
        <p:nvSpPr>
          <p:cNvPr id="7" name="Nadpis 1"/>
          <p:cNvSpPr txBox="1">
            <a:spLocks/>
          </p:cNvSpPr>
          <p:nvPr/>
        </p:nvSpPr>
        <p:spPr>
          <a:xfrm>
            <a:off x="457200" y="548680"/>
            <a:ext cx="6707088" cy="75961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smtClean="0">
                <a:solidFill>
                  <a:schemeClr val="tx1"/>
                </a:solidFill>
              </a:rPr>
              <a:t>Co na to studenti?</a:t>
            </a:r>
            <a:endParaRPr lang="cs-CZ" b="1" dirty="0">
              <a:solidFill>
                <a:schemeClr val="tx1"/>
              </a:solidFill>
            </a:endParaRPr>
          </a:p>
        </p:txBody>
      </p:sp>
      <p:sp>
        <p:nvSpPr>
          <p:cNvPr id="8" name="Nadpis 1"/>
          <p:cNvSpPr txBox="1">
            <a:spLocks/>
          </p:cNvSpPr>
          <p:nvPr/>
        </p:nvSpPr>
        <p:spPr>
          <a:xfrm>
            <a:off x="457200" y="548680"/>
            <a:ext cx="6707088" cy="75961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b="1" dirty="0" smtClean="0">
                <a:solidFill>
                  <a:schemeClr val="tx1"/>
                </a:solidFill>
              </a:rPr>
              <a:t>Co na to studenti?</a:t>
            </a:r>
            <a:endParaRPr lang="cs-CZ" b="1" dirty="0">
              <a:solidFill>
                <a:schemeClr val="tx1"/>
              </a:solidFill>
            </a:endParaRPr>
          </a:p>
        </p:txBody>
      </p:sp>
      <p:sp>
        <p:nvSpPr>
          <p:cNvPr id="10" name="TextovéPole 9"/>
          <p:cNvSpPr txBox="1"/>
          <p:nvPr/>
        </p:nvSpPr>
        <p:spPr>
          <a:xfrm>
            <a:off x="467544" y="1340768"/>
            <a:ext cx="7704856" cy="677108"/>
          </a:xfrm>
          <a:prstGeom prst="rect">
            <a:avLst/>
          </a:prstGeom>
          <a:noFill/>
        </p:spPr>
        <p:txBody>
          <a:bodyPr wrap="square" rtlCol="0">
            <a:spAutoFit/>
          </a:bodyPr>
          <a:lstStyle/>
          <a:p>
            <a:r>
              <a:rPr lang="cs-CZ" sz="2000" b="1" dirty="0">
                <a:solidFill>
                  <a:srgbClr val="FF0000"/>
                </a:solidFill>
              </a:rPr>
              <a:t>Třeťáci, </a:t>
            </a:r>
            <a:r>
              <a:rPr lang="cs-CZ" sz="2000" b="1" dirty="0" smtClean="0">
                <a:solidFill>
                  <a:srgbClr val="FF0000"/>
                </a:solidFill>
              </a:rPr>
              <a:t>půl roku po </a:t>
            </a:r>
            <a:r>
              <a:rPr lang="cs-CZ" sz="2000" b="1" dirty="0">
                <a:solidFill>
                  <a:srgbClr val="FF0000"/>
                </a:solidFill>
              </a:rPr>
              <a:t>skončení </a:t>
            </a:r>
            <a:r>
              <a:rPr lang="cs-CZ" sz="2000" b="1" dirty="0" smtClean="0">
                <a:solidFill>
                  <a:srgbClr val="FF0000"/>
                </a:solidFill>
              </a:rPr>
              <a:t>semestru (po bakalářských státnicích).</a:t>
            </a:r>
            <a:endParaRPr lang="cs-CZ" sz="2000" b="1" dirty="0">
              <a:solidFill>
                <a:srgbClr val="FF0000"/>
              </a:solidFill>
            </a:endParaRPr>
          </a:p>
          <a:p>
            <a:endParaRPr lang="cs-CZ" dirty="0"/>
          </a:p>
        </p:txBody>
      </p:sp>
    </p:spTree>
    <p:extLst>
      <p:ext uri="{BB962C8B-B14F-4D97-AF65-F5344CB8AC3E}">
        <p14:creationId xmlns:p14="http://schemas.microsoft.com/office/powerpoint/2010/main" val="2669147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ClankyKonference\2016\Katedrak_ActiveLearning\S102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07" y="980728"/>
            <a:ext cx="8645634" cy="485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01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ClankyKonference\2016\Katedrak_ActiveLearning\P1010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35" y="404664"/>
            <a:ext cx="8003389" cy="600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75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ClankyKonference\2016\Katedrak_ActiveLearning\P1010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9202"/>
            <a:ext cx="7965513" cy="597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88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sz="6000" dirty="0" smtClean="0"/>
              <a:t>Děkujeme </a:t>
            </a:r>
            <a:br>
              <a:rPr lang="cs-CZ" sz="6000" dirty="0" smtClean="0"/>
            </a:br>
            <a:r>
              <a:rPr lang="cs-CZ" sz="6000" dirty="0" smtClean="0"/>
              <a:t>za pozornost</a:t>
            </a:r>
            <a:endParaRPr lang="cs-CZ" sz="6000" dirty="0"/>
          </a:p>
        </p:txBody>
      </p:sp>
    </p:spTree>
    <p:extLst>
      <p:ext uri="{BB962C8B-B14F-4D97-AF65-F5344CB8AC3E}">
        <p14:creationId xmlns:p14="http://schemas.microsoft.com/office/powerpoint/2010/main" val="3275225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499176" cy="1371600"/>
          </a:xfrm>
        </p:spPr>
        <p:txBody>
          <a:bodyPr>
            <a:normAutofit/>
          </a:bodyPr>
          <a:lstStyle/>
          <a:p>
            <a:r>
              <a:rPr lang="cs-CZ" dirty="0" smtClean="0"/>
              <a:t>Reakce na diskuzi:</a:t>
            </a:r>
            <a:br>
              <a:rPr lang="cs-CZ" dirty="0" smtClean="0"/>
            </a:br>
            <a:r>
              <a:rPr lang="cs-CZ" sz="2000" cap="none" dirty="0" smtClean="0"/>
              <a:t>Dobré výsledky standardního testu, nemusí znamenají pochopení</a:t>
            </a:r>
            <a:endParaRPr lang="cs-CZ" cap="none" dirty="0"/>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7159154" cy="4842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rot="16200000">
            <a:off x="5327213" y="3185235"/>
            <a:ext cx="6192689" cy="646331"/>
          </a:xfrm>
          <a:prstGeom prst="rect">
            <a:avLst/>
          </a:prstGeom>
          <a:noFill/>
        </p:spPr>
        <p:txBody>
          <a:bodyPr wrap="square" rtlCol="0">
            <a:spAutoFit/>
          </a:bodyPr>
          <a:lstStyle/>
          <a:p>
            <a:r>
              <a:rPr lang="en-GB" dirty="0"/>
              <a:t>Mazur E 1997 </a:t>
            </a:r>
            <a:r>
              <a:rPr lang="en-GB" i="1" dirty="0"/>
              <a:t>Peer instruction: a user’s manual</a:t>
            </a:r>
            <a:r>
              <a:rPr lang="en-GB" dirty="0"/>
              <a:t> (Upper Saddle River: Prentice Hall, Inc</a:t>
            </a:r>
            <a:r>
              <a:rPr lang="en-GB" dirty="0" smtClean="0"/>
              <a:t>.)</a:t>
            </a:r>
            <a:r>
              <a:rPr lang="cs-CZ" dirty="0" smtClean="0"/>
              <a:t>, p. 7</a:t>
            </a:r>
            <a:endParaRPr lang="cs-CZ" dirty="0"/>
          </a:p>
        </p:txBody>
      </p:sp>
    </p:spTree>
    <p:extLst>
      <p:ext uri="{BB962C8B-B14F-4D97-AF65-F5344CB8AC3E}">
        <p14:creationId xmlns:p14="http://schemas.microsoft.com/office/powerpoint/2010/main" val="2584508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499176" cy="1371600"/>
          </a:xfrm>
        </p:spPr>
        <p:txBody>
          <a:bodyPr>
            <a:normAutofit/>
          </a:bodyPr>
          <a:lstStyle/>
          <a:p>
            <a:r>
              <a:rPr lang="cs-CZ" dirty="0" smtClean="0"/>
              <a:t>Reakce na diskuzi:</a:t>
            </a:r>
            <a:br>
              <a:rPr lang="cs-CZ" dirty="0" smtClean="0"/>
            </a:br>
            <a:r>
              <a:rPr lang="cs-CZ" sz="2000" cap="none" dirty="0" smtClean="0"/>
              <a:t>PI zlepší i výsledky „běžného“ testu</a:t>
            </a:r>
            <a:endParaRPr lang="cs-CZ" cap="none" dirty="0"/>
          </a:p>
        </p:txBody>
      </p:sp>
      <p:sp>
        <p:nvSpPr>
          <p:cNvPr id="4" name="TextovéPole 3"/>
          <p:cNvSpPr txBox="1"/>
          <p:nvPr/>
        </p:nvSpPr>
        <p:spPr>
          <a:xfrm rot="16200000">
            <a:off x="5327213" y="3185235"/>
            <a:ext cx="6192689" cy="646331"/>
          </a:xfrm>
          <a:prstGeom prst="rect">
            <a:avLst/>
          </a:prstGeom>
          <a:noFill/>
        </p:spPr>
        <p:txBody>
          <a:bodyPr wrap="square" rtlCol="0">
            <a:spAutoFit/>
          </a:bodyPr>
          <a:lstStyle/>
          <a:p>
            <a:r>
              <a:rPr lang="en-GB" dirty="0"/>
              <a:t>Mazur E 1997 </a:t>
            </a:r>
            <a:r>
              <a:rPr lang="en-GB" i="1" dirty="0"/>
              <a:t>Peer instruction: a user’s manual</a:t>
            </a:r>
            <a:r>
              <a:rPr lang="en-GB" dirty="0"/>
              <a:t> (Upper Saddle River: Prentice Hall, Inc</a:t>
            </a:r>
            <a:r>
              <a:rPr lang="en-GB" dirty="0" smtClean="0"/>
              <a:t>.)</a:t>
            </a:r>
            <a:r>
              <a:rPr lang="cs-CZ" dirty="0" smtClean="0"/>
              <a:t>, p. 7</a:t>
            </a:r>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56" y="1772816"/>
            <a:ext cx="7616435" cy="432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33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643192" cy="1371600"/>
          </a:xfrm>
        </p:spPr>
        <p:txBody>
          <a:bodyPr>
            <a:normAutofit/>
          </a:bodyPr>
          <a:lstStyle/>
          <a:p>
            <a:r>
              <a:rPr lang="cs-CZ" b="1" dirty="0">
                <a:solidFill>
                  <a:schemeClr val="tx1"/>
                </a:solidFill>
              </a:rPr>
              <a:t>Student-</a:t>
            </a:r>
            <a:r>
              <a:rPr lang="cs-CZ" b="1" dirty="0" err="1">
                <a:solidFill>
                  <a:schemeClr val="tx1"/>
                </a:solidFill>
              </a:rPr>
              <a:t>centered</a:t>
            </a:r>
            <a:r>
              <a:rPr lang="cs-CZ" b="1" dirty="0">
                <a:solidFill>
                  <a:schemeClr val="tx1"/>
                </a:solidFill>
              </a:rPr>
              <a:t> </a:t>
            </a:r>
            <a:r>
              <a:rPr lang="cs-CZ" b="1" dirty="0" err="1">
                <a:solidFill>
                  <a:schemeClr val="tx1"/>
                </a:solidFill>
              </a:rPr>
              <a:t>learning</a:t>
            </a:r>
            <a:r>
              <a:rPr lang="cs-CZ" b="1" dirty="0">
                <a:solidFill>
                  <a:schemeClr val="tx1"/>
                </a:solidFill>
              </a:rPr>
              <a:t> (SCL)</a:t>
            </a:r>
          </a:p>
        </p:txBody>
      </p:sp>
      <p:sp>
        <p:nvSpPr>
          <p:cNvPr id="3" name="Zástupný symbol pro obsah 2"/>
          <p:cNvSpPr>
            <a:spLocks noGrp="1"/>
          </p:cNvSpPr>
          <p:nvPr>
            <p:ph idx="1"/>
          </p:nvPr>
        </p:nvSpPr>
        <p:spPr>
          <a:xfrm>
            <a:off x="457200" y="1955973"/>
            <a:ext cx="7620000" cy="4353347"/>
          </a:xfrm>
        </p:spPr>
        <p:txBody>
          <a:bodyPr>
            <a:normAutofit/>
          </a:bodyPr>
          <a:lstStyle/>
          <a:p>
            <a:pPr marL="342900" indent="-342900">
              <a:buFont typeface="Arial" panose="020B0604020202020204" pitchFamily="34" charset="0"/>
              <a:buChar char="•"/>
            </a:pPr>
            <a:r>
              <a:rPr lang="en-US" sz="2400" dirty="0" smtClean="0"/>
              <a:t>a</a:t>
            </a:r>
            <a:r>
              <a:rPr lang="cs-CZ" sz="2400" dirty="0" smtClean="0"/>
              <a:t> </a:t>
            </a:r>
            <a:r>
              <a:rPr lang="en-US" sz="2400" dirty="0" err="1" smtClean="0"/>
              <a:t>construc</a:t>
            </a:r>
            <a:r>
              <a:rPr lang="cs-CZ" sz="2400" dirty="0" smtClean="0"/>
              <a:t>ti</a:t>
            </a:r>
            <a:r>
              <a:rPr lang="en-US" sz="2400" dirty="0" err="1" smtClean="0"/>
              <a:t>vist</a:t>
            </a:r>
            <a:r>
              <a:rPr lang="cs-CZ" sz="2400" dirty="0" smtClean="0"/>
              <a:t> </a:t>
            </a:r>
            <a:r>
              <a:rPr lang="en-US" sz="2400" dirty="0" smtClean="0"/>
              <a:t>view</a:t>
            </a:r>
            <a:r>
              <a:rPr lang="cs-CZ" sz="2400" dirty="0" smtClean="0"/>
              <a:t> </a:t>
            </a:r>
            <a:r>
              <a:rPr lang="en-US" sz="2400" dirty="0" smtClean="0"/>
              <a:t>of</a:t>
            </a:r>
            <a:r>
              <a:rPr lang="cs-CZ" sz="2400" dirty="0" smtClean="0"/>
              <a:t> </a:t>
            </a:r>
            <a:r>
              <a:rPr lang="en-US" sz="2400" dirty="0" smtClean="0"/>
              <a:t>learning</a:t>
            </a:r>
            <a:r>
              <a:rPr lang="cs-CZ" sz="2400" dirty="0" smtClean="0"/>
              <a:t>  </a:t>
            </a:r>
          </a:p>
          <a:p>
            <a:pPr marL="342900" indent="-342900">
              <a:buFont typeface="Arial" panose="020B0604020202020204" pitchFamily="34" charset="0"/>
              <a:buChar char="•"/>
            </a:pPr>
            <a:r>
              <a:rPr lang="en-US" sz="2400" dirty="0" err="1" smtClean="0"/>
              <a:t>instruc</a:t>
            </a:r>
            <a:r>
              <a:rPr lang="cs-CZ" sz="2400" dirty="0" smtClean="0"/>
              <a:t>ti</a:t>
            </a:r>
            <a:r>
              <a:rPr lang="en-US" sz="2400" dirty="0" smtClean="0"/>
              <a:t>on</a:t>
            </a:r>
            <a:r>
              <a:rPr lang="cs-CZ" sz="2400" dirty="0" smtClean="0"/>
              <a:t> </a:t>
            </a:r>
            <a:r>
              <a:rPr lang="en-US" sz="2400" dirty="0" smtClean="0"/>
              <a:t>that</a:t>
            </a:r>
            <a:r>
              <a:rPr lang="cs-CZ" sz="2400" dirty="0" smtClean="0"/>
              <a:t> </a:t>
            </a:r>
            <a:r>
              <a:rPr lang="en-US" sz="2400" dirty="0">
                <a:solidFill>
                  <a:srgbClr val="FF0000"/>
                </a:solidFill>
              </a:rPr>
              <a:t>puts</a:t>
            </a:r>
            <a:r>
              <a:rPr lang="cs-CZ" sz="2400" dirty="0">
                <a:solidFill>
                  <a:srgbClr val="FF0000"/>
                </a:solidFill>
              </a:rPr>
              <a:t> </a:t>
            </a:r>
            <a:r>
              <a:rPr lang="en-US" sz="2400" dirty="0">
                <a:solidFill>
                  <a:srgbClr val="FF0000"/>
                </a:solidFill>
              </a:rPr>
              <a:t>the</a:t>
            </a:r>
            <a:r>
              <a:rPr lang="cs-CZ" sz="2400" dirty="0">
                <a:solidFill>
                  <a:srgbClr val="FF0000"/>
                </a:solidFill>
              </a:rPr>
              <a:t> </a:t>
            </a:r>
            <a:r>
              <a:rPr lang="en-US" sz="2400" dirty="0">
                <a:solidFill>
                  <a:srgbClr val="FF0000"/>
                </a:solidFill>
              </a:rPr>
              <a:t>student</a:t>
            </a:r>
            <a:r>
              <a:rPr lang="cs-CZ" sz="2400" dirty="0">
                <a:solidFill>
                  <a:srgbClr val="FF0000"/>
                </a:solidFill>
              </a:rPr>
              <a:t> </a:t>
            </a:r>
            <a:r>
              <a:rPr lang="en-US" sz="2400" dirty="0" smtClean="0">
                <a:solidFill>
                  <a:srgbClr val="FF0000"/>
                </a:solidFill>
              </a:rPr>
              <a:t>at</a:t>
            </a:r>
            <a:r>
              <a:rPr lang="cs-CZ" sz="2400" dirty="0" smtClean="0">
                <a:solidFill>
                  <a:srgbClr val="FF0000"/>
                </a:solidFill>
              </a:rPr>
              <a:t> </a:t>
            </a:r>
            <a:r>
              <a:rPr lang="en-US" sz="2400" dirty="0" smtClean="0">
                <a:solidFill>
                  <a:srgbClr val="FF0000"/>
                </a:solidFill>
              </a:rPr>
              <a:t>the</a:t>
            </a:r>
            <a:r>
              <a:rPr lang="cs-CZ" sz="2400" dirty="0" smtClean="0">
                <a:solidFill>
                  <a:srgbClr val="FF0000"/>
                </a:solidFill>
              </a:rPr>
              <a:t> </a:t>
            </a:r>
            <a:r>
              <a:rPr lang="en-US" sz="2400" dirty="0" smtClean="0">
                <a:solidFill>
                  <a:srgbClr val="FF0000"/>
                </a:solidFill>
              </a:rPr>
              <a:t>heart</a:t>
            </a:r>
            <a:r>
              <a:rPr lang="cs-CZ" sz="2400" dirty="0" smtClean="0">
                <a:solidFill>
                  <a:srgbClr val="FF0000"/>
                </a:solidFill>
              </a:rPr>
              <a:t> </a:t>
            </a:r>
            <a:r>
              <a:rPr lang="en-US" sz="2400" dirty="0" smtClean="0"/>
              <a:t>of</a:t>
            </a:r>
            <a:r>
              <a:rPr lang="cs-CZ" sz="2400" dirty="0" smtClean="0"/>
              <a:t> </a:t>
            </a:r>
            <a:r>
              <a:rPr lang="en-US" sz="2400" dirty="0" smtClean="0"/>
              <a:t>the</a:t>
            </a:r>
            <a:r>
              <a:rPr lang="cs-CZ" sz="2400" dirty="0" smtClean="0"/>
              <a:t> </a:t>
            </a:r>
            <a:r>
              <a:rPr lang="en-US" sz="2400" dirty="0" smtClean="0"/>
              <a:t>learning</a:t>
            </a:r>
            <a:r>
              <a:rPr lang="cs-CZ" sz="2400" dirty="0" smtClean="0"/>
              <a:t> </a:t>
            </a:r>
            <a:r>
              <a:rPr lang="en-US" sz="2400" dirty="0" smtClean="0"/>
              <a:t>process</a:t>
            </a:r>
            <a:endParaRPr lang="en-US" sz="2400" dirty="0"/>
          </a:p>
          <a:p>
            <a:pPr marL="342900" indent="-342900">
              <a:buFont typeface="Arial" panose="020B0604020202020204" pitchFamily="34" charset="0"/>
              <a:buChar char="•"/>
            </a:pPr>
            <a:r>
              <a:rPr lang="en-US" sz="2400" dirty="0" smtClean="0"/>
              <a:t>a</a:t>
            </a:r>
            <a:r>
              <a:rPr lang="cs-CZ" sz="2400" dirty="0" smtClean="0"/>
              <a:t> </a:t>
            </a:r>
            <a:r>
              <a:rPr lang="en-US" sz="2400" dirty="0" smtClean="0"/>
              <a:t>broad</a:t>
            </a:r>
            <a:r>
              <a:rPr lang="cs-CZ" sz="2400" dirty="0" smtClean="0"/>
              <a:t> </a:t>
            </a:r>
            <a:r>
              <a:rPr lang="en-US" sz="2400" dirty="0" smtClean="0"/>
              <a:t>spectrum</a:t>
            </a:r>
            <a:r>
              <a:rPr lang="cs-CZ" sz="2400" dirty="0" smtClean="0"/>
              <a:t> </a:t>
            </a:r>
            <a:r>
              <a:rPr lang="en-US" sz="2400" dirty="0" smtClean="0"/>
              <a:t>of</a:t>
            </a:r>
            <a:r>
              <a:rPr lang="cs-CZ" sz="2400" dirty="0" smtClean="0"/>
              <a:t> </a:t>
            </a:r>
            <a:r>
              <a:rPr lang="en-US" sz="2400" dirty="0" smtClean="0">
                <a:solidFill>
                  <a:srgbClr val="FF0000"/>
                </a:solidFill>
              </a:rPr>
              <a:t>par</a:t>
            </a:r>
            <a:r>
              <a:rPr lang="cs-CZ" sz="2400" dirty="0" smtClean="0">
                <a:solidFill>
                  <a:srgbClr val="FF0000"/>
                </a:solidFill>
              </a:rPr>
              <a:t>ti</a:t>
            </a:r>
            <a:r>
              <a:rPr lang="en-US" sz="2400" dirty="0" err="1" smtClean="0">
                <a:solidFill>
                  <a:srgbClr val="FF0000"/>
                </a:solidFill>
              </a:rPr>
              <a:t>cipa</a:t>
            </a:r>
            <a:r>
              <a:rPr lang="cs-CZ" sz="2400" dirty="0" smtClean="0">
                <a:solidFill>
                  <a:srgbClr val="FF0000"/>
                </a:solidFill>
              </a:rPr>
              <a:t>ti</a:t>
            </a:r>
            <a:r>
              <a:rPr lang="en-US" sz="2400" dirty="0" smtClean="0">
                <a:solidFill>
                  <a:srgbClr val="FF0000"/>
                </a:solidFill>
              </a:rPr>
              <a:t>on</a:t>
            </a:r>
            <a:r>
              <a:rPr lang="cs-CZ" sz="2400" dirty="0" smtClean="0">
                <a:solidFill>
                  <a:srgbClr val="FF0000"/>
                </a:solidFill>
              </a:rPr>
              <a:t>-</a:t>
            </a:r>
            <a:r>
              <a:rPr lang="en-US" sz="2400" dirty="0">
                <a:solidFill>
                  <a:srgbClr val="FF0000"/>
                </a:solidFill>
              </a:rPr>
              <a:t>oriented</a:t>
            </a:r>
            <a:r>
              <a:rPr lang="cs-CZ" sz="2400" dirty="0">
                <a:solidFill>
                  <a:srgbClr val="FF0000"/>
                </a:solidFill>
              </a:rPr>
              <a:t> </a:t>
            </a:r>
            <a:r>
              <a:rPr lang="en-US" sz="2400" dirty="0">
                <a:solidFill>
                  <a:srgbClr val="FF0000"/>
                </a:solidFill>
              </a:rPr>
              <a:t>learning</a:t>
            </a:r>
            <a:r>
              <a:rPr lang="cs-CZ" sz="2400" dirty="0" smtClean="0"/>
              <a:t> </a:t>
            </a:r>
            <a:r>
              <a:rPr lang="en-US" sz="2400" dirty="0" smtClean="0"/>
              <a:t>and</a:t>
            </a:r>
            <a:r>
              <a:rPr lang="cs-CZ" sz="2400" dirty="0" smtClean="0"/>
              <a:t> </a:t>
            </a:r>
            <a:r>
              <a:rPr lang="en-US" sz="2400" dirty="0" smtClean="0"/>
              <a:t>teaching</a:t>
            </a:r>
            <a:r>
              <a:rPr lang="cs-CZ" sz="2400" dirty="0" smtClean="0"/>
              <a:t> </a:t>
            </a:r>
            <a:r>
              <a:rPr lang="en-US" sz="2400" dirty="0" err="1" smtClean="0"/>
              <a:t>prac</a:t>
            </a:r>
            <a:r>
              <a:rPr lang="cs-CZ" sz="2400" dirty="0" smtClean="0"/>
              <a:t>ti</a:t>
            </a:r>
            <a:r>
              <a:rPr lang="en-US" sz="2400" dirty="0" err="1" smtClean="0"/>
              <a:t>ces</a:t>
            </a:r>
            <a:r>
              <a:rPr lang="cs-CZ" sz="2400" dirty="0" smtClean="0"/>
              <a:t> </a:t>
            </a:r>
          </a:p>
          <a:p>
            <a:pPr marL="342900" indent="-342900">
              <a:buFont typeface="Arial" panose="020B0604020202020204" pitchFamily="34" charset="0"/>
              <a:buChar char="•"/>
            </a:pPr>
            <a:r>
              <a:rPr lang="en-US" sz="2400" dirty="0" err="1" smtClean="0"/>
              <a:t>suppo</a:t>
            </a:r>
            <a:r>
              <a:rPr lang="cs-CZ" sz="2400" dirty="0" smtClean="0"/>
              <a:t>r</a:t>
            </a:r>
            <a:r>
              <a:rPr lang="en-US" sz="2400" dirty="0" smtClean="0"/>
              <a:t>t</a:t>
            </a:r>
            <a:r>
              <a:rPr lang="cs-CZ" sz="2400" dirty="0" err="1" smtClean="0"/>
              <a:t>ing</a:t>
            </a:r>
            <a:r>
              <a:rPr lang="cs-CZ" sz="2400" dirty="0" smtClean="0"/>
              <a:t> </a:t>
            </a:r>
            <a:r>
              <a:rPr lang="en-US" sz="2400" dirty="0" smtClean="0">
                <a:solidFill>
                  <a:srgbClr val="FF0000"/>
                </a:solidFill>
              </a:rPr>
              <a:t>deep</a:t>
            </a:r>
            <a:r>
              <a:rPr lang="cs-CZ" sz="2400" dirty="0" smtClean="0">
                <a:solidFill>
                  <a:srgbClr val="FF0000"/>
                </a:solidFill>
              </a:rPr>
              <a:t> </a:t>
            </a:r>
            <a:r>
              <a:rPr lang="en-US" sz="2400" dirty="0" smtClean="0">
                <a:solidFill>
                  <a:srgbClr val="FF0000"/>
                </a:solidFill>
              </a:rPr>
              <a:t>conceptual</a:t>
            </a:r>
            <a:r>
              <a:rPr lang="cs-CZ" sz="2400" dirty="0" smtClean="0">
                <a:solidFill>
                  <a:srgbClr val="FF0000"/>
                </a:solidFill>
              </a:rPr>
              <a:t> </a:t>
            </a:r>
            <a:r>
              <a:rPr lang="en-US" sz="2400" dirty="0" smtClean="0">
                <a:solidFill>
                  <a:srgbClr val="FF0000"/>
                </a:solidFill>
              </a:rPr>
              <a:t>understanding</a:t>
            </a:r>
            <a:endParaRPr lang="cs-CZ" sz="2400" dirty="0" smtClean="0"/>
          </a:p>
          <a:p>
            <a:pPr marL="342900" indent="-342900">
              <a:buFont typeface="Arial" panose="020B0604020202020204" pitchFamily="34" charset="0"/>
              <a:buChar char="•"/>
            </a:pPr>
            <a:endParaRPr lang="cs-CZ" sz="2400" dirty="0"/>
          </a:p>
        </p:txBody>
      </p:sp>
      <p:sp>
        <p:nvSpPr>
          <p:cNvPr id="4" name="TextovéPole 3"/>
          <p:cNvSpPr txBox="1"/>
          <p:nvPr/>
        </p:nvSpPr>
        <p:spPr>
          <a:xfrm>
            <a:off x="467544" y="1412776"/>
            <a:ext cx="8173416" cy="369332"/>
          </a:xfrm>
          <a:prstGeom prst="rect">
            <a:avLst/>
          </a:prstGeom>
          <a:noFill/>
        </p:spPr>
        <p:txBody>
          <a:bodyPr wrap="square" rtlCol="0">
            <a:spAutoFit/>
          </a:bodyPr>
          <a:lstStyle/>
          <a:p>
            <a:r>
              <a:rPr lang="cs-CZ" i="1" dirty="0" smtClean="0"/>
              <a:t>Sabine </a:t>
            </a:r>
            <a:r>
              <a:rPr lang="cs-CZ" i="1" dirty="0" err="1" smtClean="0"/>
              <a:t>Hoidn</a:t>
            </a:r>
            <a:r>
              <a:rPr lang="cs-CZ" i="1" dirty="0" smtClean="0"/>
              <a:t>, University </a:t>
            </a:r>
            <a:r>
              <a:rPr lang="cs-CZ" i="1" dirty="0" err="1" smtClean="0"/>
              <a:t>of</a:t>
            </a:r>
            <a:r>
              <a:rPr lang="cs-CZ" i="1" dirty="0" smtClean="0"/>
              <a:t> St. </a:t>
            </a:r>
            <a:r>
              <a:rPr lang="cs-CZ" i="1" dirty="0" err="1" smtClean="0"/>
              <a:t>Gallen</a:t>
            </a:r>
            <a:r>
              <a:rPr lang="cs-CZ" i="1" dirty="0" smtClean="0"/>
              <a:t>, </a:t>
            </a:r>
            <a:r>
              <a:rPr lang="cs-CZ" i="1" dirty="0" err="1" smtClean="0"/>
              <a:t>Switzerland</a:t>
            </a:r>
            <a:endParaRPr lang="cs-CZ" i="1" dirty="0"/>
          </a:p>
        </p:txBody>
      </p:sp>
      <p:sp>
        <p:nvSpPr>
          <p:cNvPr id="7" name="Čárový popisek 1 (se zvýrazněním) 6"/>
          <p:cNvSpPr/>
          <p:nvPr/>
        </p:nvSpPr>
        <p:spPr>
          <a:xfrm>
            <a:off x="4318248" y="4905164"/>
            <a:ext cx="3744416" cy="936104"/>
          </a:xfrm>
          <a:prstGeom prst="accentCallout1">
            <a:avLst>
              <a:gd name="adj1" fmla="val 53142"/>
              <a:gd name="adj2" fmla="val -4140"/>
              <a:gd name="adj3" fmla="val -11569"/>
              <a:gd name="adj4" fmla="val -24355"/>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cs-CZ" sz="2000" b="1" dirty="0" smtClean="0">
              <a:solidFill>
                <a:schemeClr val="tx1"/>
              </a:solidFill>
            </a:endParaRPr>
          </a:p>
          <a:p>
            <a:pPr marL="342900" indent="-342900">
              <a:buFont typeface="Arial" panose="020B0604020202020204" pitchFamily="34" charset="0"/>
              <a:buChar char="•"/>
            </a:pPr>
            <a:r>
              <a:rPr lang="en-GB" sz="2000" b="1" dirty="0" smtClean="0">
                <a:solidFill>
                  <a:schemeClr val="tx1"/>
                </a:solidFill>
              </a:rPr>
              <a:t>focuses on sense making</a:t>
            </a:r>
          </a:p>
          <a:p>
            <a:pPr marL="342900" indent="-342900">
              <a:buFont typeface="Arial" panose="020B0604020202020204" pitchFamily="34" charset="0"/>
              <a:buChar char="•"/>
            </a:pPr>
            <a:r>
              <a:rPr lang="en-GB" sz="2000" b="1" dirty="0" smtClean="0">
                <a:solidFill>
                  <a:schemeClr val="tx1"/>
                </a:solidFill>
              </a:rPr>
              <a:t>involves both knowing and doing</a:t>
            </a:r>
            <a:endParaRPr lang="en-GB" sz="2000" b="1" dirty="0">
              <a:solidFill>
                <a:schemeClr val="tx1"/>
              </a:solidFill>
            </a:endParaRPr>
          </a:p>
        </p:txBody>
      </p:sp>
    </p:spTree>
    <p:extLst>
      <p:ext uri="{BB962C8B-B14F-4D97-AF65-F5344CB8AC3E}">
        <p14:creationId xmlns:p14="http://schemas.microsoft.com/office/powerpoint/2010/main" val="3340943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499176" cy="1371600"/>
          </a:xfrm>
        </p:spPr>
        <p:txBody>
          <a:bodyPr>
            <a:normAutofit/>
          </a:bodyPr>
          <a:lstStyle/>
          <a:p>
            <a:r>
              <a:rPr lang="cs-CZ" dirty="0" smtClean="0"/>
              <a:t>reakce na diskuzi:</a:t>
            </a:r>
            <a:br>
              <a:rPr lang="cs-CZ" dirty="0" smtClean="0"/>
            </a:br>
            <a:r>
              <a:rPr lang="cs-CZ" sz="2400" cap="none" dirty="0"/>
              <a:t>Č</a:t>
            </a:r>
            <a:r>
              <a:rPr lang="cs-CZ" sz="2400" cap="none" dirty="0" smtClean="0"/>
              <a:t>lánky porovnávající interaktivní a „klasickou“ výuku</a:t>
            </a:r>
            <a:endParaRPr lang="cs-CZ" cap="none" dirty="0"/>
          </a:p>
        </p:txBody>
      </p:sp>
      <p:sp>
        <p:nvSpPr>
          <p:cNvPr id="3" name="Zástupný symbol pro obsah 2"/>
          <p:cNvSpPr>
            <a:spLocks noGrp="1"/>
          </p:cNvSpPr>
          <p:nvPr>
            <p:ph idx="1"/>
          </p:nvPr>
        </p:nvSpPr>
        <p:spPr>
          <a:xfrm>
            <a:off x="457200" y="1628800"/>
            <a:ext cx="7620000" cy="4680520"/>
          </a:xfrm>
        </p:spPr>
        <p:txBody>
          <a:bodyPr>
            <a:noAutofit/>
          </a:bodyPr>
          <a:lstStyle/>
          <a:p>
            <a:r>
              <a:rPr lang="cs-CZ" sz="1600" b="0" i="1" dirty="0" err="1" smtClean="0">
                <a:solidFill>
                  <a:srgbClr val="FF0000"/>
                </a:solidFill>
              </a:rPr>
              <a:t>Metastudie</a:t>
            </a:r>
            <a:r>
              <a:rPr lang="cs-CZ" sz="1600" b="0" i="1" dirty="0" smtClean="0">
                <a:solidFill>
                  <a:srgbClr val="FF0000"/>
                </a:solidFill>
              </a:rPr>
              <a:t>  porovnávající 62 kurzů fyziky </a:t>
            </a:r>
            <a:r>
              <a:rPr lang="cs-CZ" sz="1600" b="0" i="1" dirty="0" smtClean="0"/>
              <a:t>(6542 studentů)</a:t>
            </a:r>
            <a:r>
              <a:rPr lang="cs-CZ" sz="1600" b="0" dirty="0" smtClean="0"/>
              <a:t>:</a:t>
            </a:r>
          </a:p>
          <a:p>
            <a:r>
              <a:rPr lang="en-GB" sz="1600" b="0" dirty="0"/>
              <a:t>Hake R </a:t>
            </a:r>
            <a:r>
              <a:rPr lang="en-GB" sz="1600" b="0" dirty="0" err="1"/>
              <a:t>R</a:t>
            </a:r>
            <a:r>
              <a:rPr lang="en-GB" sz="1600" b="0" dirty="0"/>
              <a:t> 1998 Interactive-engagement versus traditional methods: A six-thousand-student survey of mechanics test data for introductory physics </a:t>
            </a:r>
            <a:r>
              <a:rPr lang="en-GB" sz="1600" b="0" dirty="0" smtClean="0"/>
              <a:t>courses </a:t>
            </a:r>
            <a:r>
              <a:rPr lang="en-GB" sz="1600" b="0" i="1" dirty="0"/>
              <a:t>Am. J. Phys.</a:t>
            </a:r>
            <a:r>
              <a:rPr lang="en-GB" sz="1600" b="0" dirty="0"/>
              <a:t> 66 </a:t>
            </a:r>
            <a:r>
              <a:rPr lang="en-GB" sz="1600" b="0" i="1" dirty="0"/>
              <a:t>1</a:t>
            </a:r>
            <a:r>
              <a:rPr lang="en-GB" sz="1600" b="0" dirty="0"/>
              <a:t> pp </a:t>
            </a:r>
            <a:r>
              <a:rPr lang="en-GB" sz="1600" b="0" dirty="0" smtClean="0"/>
              <a:t>64-74</a:t>
            </a:r>
            <a:endParaRPr lang="cs-CZ" sz="1600" b="0" dirty="0" smtClean="0"/>
          </a:p>
          <a:p>
            <a:pPr algn="r"/>
            <a:r>
              <a:rPr lang="cs-CZ" sz="1100" dirty="0">
                <a:hlinkClick r:id="rId3"/>
              </a:rPr>
              <a:t>http://dx.doi.org/10.1119/1.18809</a:t>
            </a:r>
            <a:endParaRPr lang="cs-CZ" sz="1100" b="0" dirty="0"/>
          </a:p>
          <a:p>
            <a:r>
              <a:rPr lang="cs-CZ" sz="1600" b="0" i="1" dirty="0" smtClean="0">
                <a:solidFill>
                  <a:srgbClr val="FF0000"/>
                </a:solidFill>
              </a:rPr>
              <a:t>Novější </a:t>
            </a:r>
            <a:r>
              <a:rPr lang="cs-CZ" sz="1600" b="0" i="1" dirty="0" err="1" smtClean="0">
                <a:solidFill>
                  <a:srgbClr val="FF0000"/>
                </a:solidFill>
              </a:rPr>
              <a:t>metastudie</a:t>
            </a:r>
            <a:r>
              <a:rPr lang="cs-CZ" sz="1600" b="0" i="1" dirty="0" smtClean="0">
                <a:solidFill>
                  <a:srgbClr val="FF0000"/>
                </a:solidFill>
              </a:rPr>
              <a:t>  shrnující 225 výzkumů (přírodovědné, technické a matematické kurzy) </a:t>
            </a:r>
          </a:p>
          <a:p>
            <a:r>
              <a:rPr lang="en-US" sz="1600" b="0" dirty="0" smtClean="0"/>
              <a:t>Freeman </a:t>
            </a:r>
            <a:r>
              <a:rPr lang="en-US" sz="1600" b="0" dirty="0"/>
              <a:t>S, Eddy S L, McDonough M, Smith M K, </a:t>
            </a:r>
            <a:r>
              <a:rPr lang="en-US" sz="1600" b="0" dirty="0" err="1"/>
              <a:t>Okoroafor</a:t>
            </a:r>
            <a:r>
              <a:rPr lang="en-US" sz="1600" b="0" dirty="0"/>
              <a:t> N, </a:t>
            </a:r>
            <a:r>
              <a:rPr lang="en-US" sz="1600" b="0" dirty="0" err="1"/>
              <a:t>Jordt</a:t>
            </a:r>
            <a:r>
              <a:rPr lang="en-US" sz="1600" b="0" dirty="0"/>
              <a:t> H and </a:t>
            </a:r>
            <a:r>
              <a:rPr lang="en-US" sz="1600" b="0" dirty="0" err="1"/>
              <a:t>Wenderoth</a:t>
            </a:r>
            <a:r>
              <a:rPr lang="en-US" sz="1600" b="0" dirty="0"/>
              <a:t> M P 2014 Active learning increases student performance in science, engineering, and mathematics </a:t>
            </a:r>
            <a:r>
              <a:rPr lang="en-US" sz="1600" b="0" i="1" dirty="0"/>
              <a:t>Proceedings of the National Academy of Sciences of the United States of America </a:t>
            </a:r>
            <a:r>
              <a:rPr lang="en-US" sz="1600" b="0" dirty="0"/>
              <a:t>111 23 pp </a:t>
            </a:r>
            <a:r>
              <a:rPr lang="en-US" sz="1600" b="0" dirty="0" smtClean="0"/>
              <a:t>8410-8415</a:t>
            </a:r>
            <a:endParaRPr lang="cs-CZ" sz="1600" b="0" dirty="0" smtClean="0"/>
          </a:p>
          <a:p>
            <a:pPr algn="r"/>
            <a:r>
              <a:rPr lang="cs-CZ" sz="1100" dirty="0" err="1"/>
              <a:t>doi</a:t>
            </a:r>
            <a:r>
              <a:rPr lang="cs-CZ" sz="1100" dirty="0"/>
              <a:t>: 10.1073/pnas.1319030111</a:t>
            </a:r>
          </a:p>
          <a:p>
            <a:r>
              <a:rPr lang="cs-CZ" sz="1600" b="0" i="1" dirty="0" smtClean="0"/>
              <a:t>Z opravdu nedávné doby – </a:t>
            </a:r>
            <a:r>
              <a:rPr lang="cs-CZ" sz="1600" b="0" i="1" dirty="0" smtClean="0">
                <a:solidFill>
                  <a:srgbClr val="FF0000"/>
                </a:solidFill>
              </a:rPr>
              <a:t>vliv na postoje studentů</a:t>
            </a:r>
            <a:r>
              <a:rPr lang="cs-CZ" sz="1600" b="0" dirty="0" smtClean="0"/>
              <a:t>:</a:t>
            </a:r>
          </a:p>
          <a:p>
            <a:r>
              <a:rPr lang="en-US" sz="1600" b="0" dirty="0" smtClean="0"/>
              <a:t>Zhang</a:t>
            </a:r>
            <a:r>
              <a:rPr lang="cs-CZ" sz="1600" b="0" dirty="0" smtClean="0"/>
              <a:t> P</a:t>
            </a:r>
            <a:r>
              <a:rPr lang="en-US" sz="1600" b="0" dirty="0" smtClean="0"/>
              <a:t>, Ding</a:t>
            </a:r>
            <a:r>
              <a:rPr lang="cs-CZ" sz="1600" b="0" dirty="0" smtClean="0"/>
              <a:t> L</a:t>
            </a:r>
            <a:r>
              <a:rPr lang="en-US" sz="1600" b="0" dirty="0" smtClean="0"/>
              <a:t>, Mazur</a:t>
            </a:r>
            <a:r>
              <a:rPr lang="cs-CZ" sz="1600" b="0" dirty="0" smtClean="0"/>
              <a:t> E 2017 </a:t>
            </a:r>
            <a:r>
              <a:rPr lang="en-US" sz="1600" b="0" dirty="0"/>
              <a:t>Peer Instruction in introductory physics: A method to bring about positive changes in students’ attitudes and </a:t>
            </a:r>
            <a:r>
              <a:rPr lang="en-US" sz="1600" b="0" dirty="0" smtClean="0"/>
              <a:t>beliefs</a:t>
            </a:r>
            <a:r>
              <a:rPr lang="cs-CZ" sz="1600" b="0" dirty="0" smtClean="0"/>
              <a:t> </a:t>
            </a:r>
            <a:r>
              <a:rPr lang="en-US" sz="1600" b="0" i="1" dirty="0" smtClean="0"/>
              <a:t>Phys</a:t>
            </a:r>
            <a:r>
              <a:rPr lang="en-US" sz="1600" b="0" i="1" dirty="0"/>
              <a:t>. Rev. Phys. Educ. Res.</a:t>
            </a:r>
            <a:r>
              <a:rPr lang="en-US" sz="1600" b="0" dirty="0"/>
              <a:t> 13, 010104 </a:t>
            </a:r>
            <a:r>
              <a:rPr lang="en-US" sz="1400" b="0" i="1" dirty="0" smtClean="0"/>
              <a:t>– </a:t>
            </a:r>
            <a:r>
              <a:rPr lang="en-US" sz="1400" b="0" i="1" dirty="0"/>
              <a:t>Published 17 January </a:t>
            </a:r>
            <a:r>
              <a:rPr lang="en-US" sz="1400" b="0" i="1" dirty="0" smtClean="0"/>
              <a:t>2017</a:t>
            </a:r>
            <a:endParaRPr lang="cs-CZ" sz="1400" b="0" i="1" dirty="0" smtClean="0"/>
          </a:p>
          <a:p>
            <a:pPr algn="r"/>
            <a:r>
              <a:rPr lang="cs-CZ" sz="1100" dirty="0">
                <a:hlinkClick r:id="rId4"/>
              </a:rPr>
              <a:t>https://</a:t>
            </a:r>
            <a:r>
              <a:rPr lang="cs-CZ" sz="1100" dirty="0" smtClean="0">
                <a:hlinkClick r:id="rId4"/>
              </a:rPr>
              <a:t>doi.org/10.1103/PhysRevPhysEducRes.13.010104</a:t>
            </a:r>
            <a:r>
              <a:rPr lang="cs-CZ" sz="1100" dirty="0" smtClean="0"/>
              <a:t> </a:t>
            </a:r>
            <a:endParaRPr lang="cs-CZ" sz="1100" b="0" i="1" dirty="0"/>
          </a:p>
          <a:p>
            <a:r>
              <a:rPr lang="cs-CZ" sz="1400" b="0" i="1" dirty="0" smtClean="0"/>
              <a:t>a mnoho dalších …</a:t>
            </a:r>
            <a:endParaRPr lang="cs-CZ" sz="1400" b="0" i="1" dirty="0"/>
          </a:p>
        </p:txBody>
      </p:sp>
    </p:spTree>
    <p:extLst>
      <p:ext uri="{BB962C8B-B14F-4D97-AF65-F5344CB8AC3E}">
        <p14:creationId xmlns:p14="http://schemas.microsoft.com/office/powerpoint/2010/main" val="4230271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499176" cy="1371600"/>
          </a:xfrm>
        </p:spPr>
        <p:txBody>
          <a:bodyPr>
            <a:normAutofit/>
          </a:bodyPr>
          <a:lstStyle/>
          <a:p>
            <a:r>
              <a:rPr lang="cs-CZ" dirty="0" smtClean="0"/>
              <a:t>reakce na diskuzi:</a:t>
            </a:r>
            <a:br>
              <a:rPr lang="cs-CZ" dirty="0" smtClean="0"/>
            </a:br>
            <a:r>
              <a:rPr lang="cs-CZ" sz="2400" cap="none" dirty="0" smtClean="0"/>
              <a:t>Zdroje inspirace pro PI otázky z vyšší matematiky</a:t>
            </a:r>
            <a:endParaRPr lang="cs-CZ" cap="none" dirty="0"/>
          </a:p>
        </p:txBody>
      </p:sp>
      <p:sp>
        <p:nvSpPr>
          <p:cNvPr id="3" name="Zástupný symbol pro obsah 2"/>
          <p:cNvSpPr>
            <a:spLocks noGrp="1"/>
          </p:cNvSpPr>
          <p:nvPr>
            <p:ph idx="1"/>
          </p:nvPr>
        </p:nvSpPr>
        <p:spPr>
          <a:xfrm>
            <a:off x="457200" y="1752600"/>
            <a:ext cx="7620000" cy="4556720"/>
          </a:xfrm>
        </p:spPr>
        <p:txBody>
          <a:bodyPr>
            <a:noAutofit/>
          </a:bodyPr>
          <a:lstStyle/>
          <a:p>
            <a:r>
              <a:rPr lang="cs-CZ" b="0" dirty="0" smtClean="0"/>
              <a:t>Otázky použité při Povídání byly vybrány </a:t>
            </a:r>
            <a:br>
              <a:rPr lang="cs-CZ" b="0" dirty="0" smtClean="0"/>
            </a:br>
            <a:r>
              <a:rPr lang="cs-CZ" b="0" dirty="0" smtClean="0"/>
              <a:t>(kalkulus více proměnných, přes 300 otázek):</a:t>
            </a:r>
            <a:endParaRPr lang="cs-CZ" b="0" dirty="0"/>
          </a:p>
          <a:p>
            <a:r>
              <a:rPr lang="cs-CZ" dirty="0"/>
              <a:t>http://www.cpp.edu/~conceptests/question-library/index.shtml</a:t>
            </a:r>
          </a:p>
          <a:p>
            <a:endParaRPr lang="cs-CZ" b="0" dirty="0"/>
          </a:p>
          <a:p>
            <a:r>
              <a:rPr lang="cs-CZ" b="0" dirty="0"/>
              <a:t>Další větší </a:t>
            </a:r>
            <a:r>
              <a:rPr lang="cs-CZ" b="0" dirty="0" smtClean="0"/>
              <a:t>sbírka zahrnující více matematických oborů </a:t>
            </a:r>
          </a:p>
          <a:p>
            <a:r>
              <a:rPr lang="cs-CZ" dirty="0" smtClean="0"/>
              <a:t>http</a:t>
            </a:r>
            <a:r>
              <a:rPr lang="cs-CZ" dirty="0"/>
              <a:t>://mathquest.carroll.edu/</a:t>
            </a:r>
          </a:p>
          <a:p>
            <a:r>
              <a:rPr lang="cs-CZ" b="0" dirty="0" smtClean="0"/>
              <a:t>včetně seznamu </a:t>
            </a:r>
            <a:r>
              <a:rPr lang="cs-CZ" b="0" dirty="0"/>
              <a:t>dalších možných zdrojů</a:t>
            </a:r>
          </a:p>
          <a:p>
            <a:r>
              <a:rPr lang="cs-CZ" dirty="0"/>
              <a:t>http://mathquest.carroll.edu/resources.html</a:t>
            </a:r>
          </a:p>
          <a:p>
            <a:endParaRPr lang="cs-CZ" b="0" dirty="0" err="1"/>
          </a:p>
        </p:txBody>
      </p:sp>
    </p:spTree>
    <p:extLst>
      <p:ext uri="{BB962C8B-B14F-4D97-AF65-F5344CB8AC3E}">
        <p14:creationId xmlns:p14="http://schemas.microsoft.com/office/powerpoint/2010/main" val="392279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1216"/>
            <a:ext cx="7931224" cy="1371600"/>
          </a:xfrm>
        </p:spPr>
        <p:txBody>
          <a:bodyPr>
            <a:normAutofit/>
          </a:bodyPr>
          <a:lstStyle/>
          <a:p>
            <a:r>
              <a:rPr lang="cs-CZ" b="1" dirty="0">
                <a:solidFill>
                  <a:schemeClr val="tx1"/>
                </a:solidFill>
              </a:rPr>
              <a:t>Student-</a:t>
            </a:r>
            <a:r>
              <a:rPr lang="cs-CZ" b="1" dirty="0" err="1">
                <a:solidFill>
                  <a:schemeClr val="tx1"/>
                </a:solidFill>
              </a:rPr>
              <a:t>centered</a:t>
            </a:r>
            <a:r>
              <a:rPr lang="cs-CZ" b="1" dirty="0">
                <a:solidFill>
                  <a:schemeClr val="tx1"/>
                </a:solidFill>
              </a:rPr>
              <a:t> </a:t>
            </a:r>
            <a:r>
              <a:rPr lang="cs-CZ" b="1" dirty="0" err="1">
                <a:solidFill>
                  <a:schemeClr val="tx1"/>
                </a:solidFill>
              </a:rPr>
              <a:t>learning</a:t>
            </a:r>
            <a:r>
              <a:rPr lang="cs-CZ" b="1" dirty="0">
                <a:solidFill>
                  <a:schemeClr val="tx1"/>
                </a:solidFill>
              </a:rPr>
              <a:t> </a:t>
            </a:r>
            <a:r>
              <a:rPr lang="cs-CZ" b="1" dirty="0" err="1" smtClean="0">
                <a:solidFill>
                  <a:schemeClr val="tx1"/>
                </a:solidFill>
              </a:rPr>
              <a:t>environments</a:t>
            </a:r>
            <a:r>
              <a:rPr lang="cs-CZ" b="1" dirty="0" smtClean="0">
                <a:solidFill>
                  <a:schemeClr val="tx1"/>
                </a:solidFill>
              </a:rPr>
              <a:t> </a:t>
            </a:r>
            <a:r>
              <a:rPr lang="cs-CZ" b="1" dirty="0">
                <a:solidFill>
                  <a:schemeClr val="tx1"/>
                </a:solidFill>
              </a:rPr>
              <a:t>(</a:t>
            </a:r>
            <a:r>
              <a:rPr lang="cs-CZ" b="1" dirty="0" err="1">
                <a:solidFill>
                  <a:schemeClr val="tx1"/>
                </a:solidFill>
              </a:rPr>
              <a:t>SCLEs</a:t>
            </a:r>
            <a:r>
              <a:rPr lang="cs-CZ" b="1" dirty="0">
                <a:solidFill>
                  <a:schemeClr val="tx1"/>
                </a:solidFill>
              </a:rPr>
              <a:t>)</a:t>
            </a:r>
          </a:p>
        </p:txBody>
      </p:sp>
      <p:sp>
        <p:nvSpPr>
          <p:cNvPr id="3" name="Zástupný symbol pro obsah 2"/>
          <p:cNvSpPr>
            <a:spLocks noGrp="1"/>
          </p:cNvSpPr>
          <p:nvPr>
            <p:ph sz="half" idx="1"/>
          </p:nvPr>
        </p:nvSpPr>
        <p:spPr>
          <a:xfrm>
            <a:off x="539552" y="1988840"/>
            <a:ext cx="4320480" cy="4525963"/>
          </a:xfrm>
        </p:spPr>
        <p:txBody>
          <a:bodyPr>
            <a:normAutofit/>
          </a:bodyPr>
          <a:lstStyle/>
          <a:p>
            <a:r>
              <a:rPr lang="cs-CZ" sz="2600" dirty="0" err="1" smtClean="0">
                <a:solidFill>
                  <a:srgbClr val="FF0000"/>
                </a:solidFill>
              </a:rPr>
              <a:t>Core</a:t>
            </a:r>
            <a:r>
              <a:rPr lang="cs-CZ" sz="2600" dirty="0" smtClean="0">
                <a:solidFill>
                  <a:srgbClr val="FF0000"/>
                </a:solidFill>
              </a:rPr>
              <a:t> </a:t>
            </a:r>
            <a:r>
              <a:rPr lang="cs-CZ" sz="2600" dirty="0" err="1" smtClean="0">
                <a:solidFill>
                  <a:srgbClr val="FF0000"/>
                </a:solidFill>
              </a:rPr>
              <a:t>characteristics</a:t>
            </a:r>
            <a:r>
              <a:rPr lang="cs-CZ" sz="2600" dirty="0">
                <a:solidFill>
                  <a:srgbClr val="FF0000"/>
                </a:solidFill>
              </a:rPr>
              <a:t>:</a:t>
            </a:r>
          </a:p>
          <a:p>
            <a:pPr marL="342900" indent="-342900">
              <a:buFont typeface="Arial" panose="020B0604020202020204" pitchFamily="34" charset="0"/>
              <a:buChar char="•"/>
            </a:pPr>
            <a:r>
              <a:rPr lang="cs-CZ" sz="2400" dirty="0"/>
              <a:t>c</a:t>
            </a:r>
            <a:r>
              <a:rPr lang="cs-CZ" sz="2400" dirty="0" smtClean="0"/>
              <a:t>urriculum </a:t>
            </a:r>
            <a:r>
              <a:rPr lang="cs-CZ" sz="2400" dirty="0" err="1" smtClean="0"/>
              <a:t>for</a:t>
            </a:r>
            <a:r>
              <a:rPr lang="cs-CZ" sz="2400" dirty="0" smtClean="0"/>
              <a:t> </a:t>
            </a:r>
            <a:r>
              <a:rPr lang="cs-CZ" sz="2400" dirty="0" err="1" smtClean="0"/>
              <a:t>understanding</a:t>
            </a:r>
            <a:endParaRPr lang="cs-CZ" sz="2400" dirty="0"/>
          </a:p>
          <a:p>
            <a:pPr marL="342900" indent="-342900">
              <a:buFont typeface="Arial" panose="020B0604020202020204" pitchFamily="34" charset="0"/>
              <a:buChar char="•"/>
            </a:pPr>
            <a:r>
              <a:rPr lang="cs-CZ" sz="2400" dirty="0" err="1"/>
              <a:t>c</a:t>
            </a:r>
            <a:r>
              <a:rPr lang="cs-CZ" sz="2400" dirty="0" err="1" smtClean="0"/>
              <a:t>ustomised</a:t>
            </a:r>
            <a:r>
              <a:rPr lang="cs-CZ" sz="2400" dirty="0" smtClean="0"/>
              <a:t> </a:t>
            </a:r>
            <a:r>
              <a:rPr lang="cs-CZ" sz="2400" dirty="0" err="1" smtClean="0"/>
              <a:t>learning</a:t>
            </a:r>
            <a:endParaRPr lang="cs-CZ" sz="2400" dirty="0"/>
          </a:p>
          <a:p>
            <a:pPr marL="342900" indent="-342900">
              <a:buFont typeface="Arial" panose="020B0604020202020204" pitchFamily="34" charset="0"/>
              <a:buChar char="•"/>
            </a:pPr>
            <a:r>
              <a:rPr lang="cs-CZ" sz="2400" dirty="0" err="1"/>
              <a:t>a</a:t>
            </a:r>
            <a:r>
              <a:rPr lang="cs-CZ" sz="2400" dirty="0" err="1" smtClean="0"/>
              <a:t>daptive</a:t>
            </a:r>
            <a:r>
              <a:rPr lang="cs-CZ" sz="2400" dirty="0" smtClean="0"/>
              <a:t> </a:t>
            </a:r>
            <a:r>
              <a:rPr lang="cs-CZ" sz="2400" dirty="0" err="1"/>
              <a:t>instruction</a:t>
            </a:r>
            <a:endParaRPr lang="cs-CZ" sz="2400" dirty="0"/>
          </a:p>
          <a:p>
            <a:pPr marL="342900" indent="-342900">
              <a:buFont typeface="Arial" panose="020B0604020202020204" pitchFamily="34" charset="0"/>
              <a:buChar char="•"/>
            </a:pPr>
            <a:r>
              <a:rPr lang="cs-CZ" sz="2400" dirty="0" err="1"/>
              <a:t>s</a:t>
            </a:r>
            <a:r>
              <a:rPr lang="cs-CZ" sz="2400" dirty="0" err="1" smtClean="0"/>
              <a:t>upportive</a:t>
            </a:r>
            <a:r>
              <a:rPr lang="cs-CZ" sz="2400" dirty="0" smtClean="0"/>
              <a:t> </a:t>
            </a:r>
            <a:r>
              <a:rPr lang="cs-CZ" sz="2400" dirty="0" err="1" smtClean="0"/>
              <a:t>community</a:t>
            </a:r>
            <a:r>
              <a:rPr lang="cs-CZ" sz="2400" dirty="0" smtClean="0"/>
              <a:t> </a:t>
            </a:r>
            <a:r>
              <a:rPr lang="cs-CZ" sz="2400" dirty="0" err="1" smtClean="0"/>
              <a:t>of</a:t>
            </a:r>
            <a:r>
              <a:rPr lang="cs-CZ" sz="2400" dirty="0" smtClean="0"/>
              <a:t> </a:t>
            </a:r>
            <a:r>
              <a:rPr lang="cs-CZ" sz="2400" dirty="0" err="1" smtClean="0"/>
              <a:t>learners</a:t>
            </a:r>
            <a:endParaRPr lang="cs-CZ" sz="2400" dirty="0"/>
          </a:p>
          <a:p>
            <a:pPr marL="342900" indent="-342900">
              <a:buFont typeface="Arial" panose="020B0604020202020204" pitchFamily="34" charset="0"/>
              <a:buChar char="•"/>
            </a:pPr>
            <a:r>
              <a:rPr lang="cs-CZ" sz="2400" dirty="0" err="1"/>
              <a:t>o</a:t>
            </a:r>
            <a:r>
              <a:rPr lang="cs-CZ" sz="2400" dirty="0" err="1" smtClean="0"/>
              <a:t>ngoing</a:t>
            </a:r>
            <a:r>
              <a:rPr lang="cs-CZ" sz="2400" dirty="0" smtClean="0"/>
              <a:t> </a:t>
            </a:r>
            <a:r>
              <a:rPr lang="cs-CZ" sz="2400" dirty="0" err="1" smtClean="0"/>
              <a:t>assessment</a:t>
            </a:r>
            <a:r>
              <a:rPr lang="cs-CZ" sz="2400" dirty="0" smtClean="0"/>
              <a:t> and feedback</a:t>
            </a:r>
            <a:endParaRPr lang="cs-CZ" sz="2400" dirty="0"/>
          </a:p>
        </p:txBody>
      </p:sp>
      <p:sp>
        <p:nvSpPr>
          <p:cNvPr id="4" name="Zástupný symbol pro obsah 3"/>
          <p:cNvSpPr>
            <a:spLocks noGrp="1"/>
          </p:cNvSpPr>
          <p:nvPr>
            <p:ph sz="half" idx="2"/>
          </p:nvPr>
        </p:nvSpPr>
        <p:spPr>
          <a:xfrm>
            <a:off x="5004048" y="1988840"/>
            <a:ext cx="3744416" cy="4111923"/>
          </a:xfrm>
        </p:spPr>
        <p:txBody>
          <a:bodyPr>
            <a:normAutofit/>
          </a:bodyPr>
          <a:lstStyle/>
          <a:p>
            <a:r>
              <a:rPr lang="cs-CZ" dirty="0" err="1" smtClean="0">
                <a:solidFill>
                  <a:srgbClr val="FF0000"/>
                </a:solidFill>
              </a:rPr>
              <a:t>Examples</a:t>
            </a:r>
            <a:r>
              <a:rPr lang="cs-CZ" dirty="0" smtClean="0">
                <a:solidFill>
                  <a:srgbClr val="FF0000"/>
                </a:solidFill>
              </a:rPr>
              <a:t> </a:t>
            </a:r>
            <a:r>
              <a:rPr lang="cs-CZ" dirty="0" err="1" smtClean="0">
                <a:solidFill>
                  <a:srgbClr val="FF0000"/>
                </a:solidFill>
              </a:rPr>
              <a:t>of</a:t>
            </a:r>
            <a:r>
              <a:rPr lang="cs-CZ" dirty="0" smtClean="0">
                <a:solidFill>
                  <a:srgbClr val="FF0000"/>
                </a:solidFill>
              </a:rPr>
              <a:t> </a:t>
            </a:r>
            <a:r>
              <a:rPr lang="cs-CZ" dirty="0" err="1" smtClean="0">
                <a:solidFill>
                  <a:srgbClr val="FF0000"/>
                </a:solidFill>
              </a:rPr>
              <a:t>SCLEs</a:t>
            </a:r>
            <a:r>
              <a:rPr lang="cs-CZ" dirty="0">
                <a:solidFill>
                  <a:srgbClr val="FF0000"/>
                </a:solidFill>
              </a:rPr>
              <a:t>:</a:t>
            </a:r>
          </a:p>
          <a:p>
            <a:pPr marL="342900" indent="-342900">
              <a:buFont typeface="Arial" panose="020B0604020202020204" pitchFamily="34" charset="0"/>
              <a:buChar char="•"/>
            </a:pPr>
            <a:r>
              <a:rPr lang="cs-CZ" sz="2400" dirty="0" err="1" smtClean="0"/>
              <a:t>problem-based</a:t>
            </a:r>
            <a:r>
              <a:rPr lang="cs-CZ" sz="2400" dirty="0" smtClean="0"/>
              <a:t> </a:t>
            </a:r>
            <a:r>
              <a:rPr lang="cs-CZ" sz="2400" dirty="0" err="1" smtClean="0"/>
              <a:t>learning</a:t>
            </a:r>
            <a:endParaRPr lang="cs-CZ" sz="2400" dirty="0"/>
          </a:p>
          <a:p>
            <a:pPr marL="342900" indent="-342900">
              <a:buFont typeface="Arial" panose="020B0604020202020204" pitchFamily="34" charset="0"/>
              <a:buChar char="•"/>
            </a:pPr>
            <a:r>
              <a:rPr lang="cs-CZ" sz="2400" dirty="0" err="1" smtClean="0"/>
              <a:t>project-based</a:t>
            </a:r>
            <a:r>
              <a:rPr lang="cs-CZ" sz="2400" dirty="0" smtClean="0"/>
              <a:t> </a:t>
            </a:r>
            <a:r>
              <a:rPr lang="cs-CZ" sz="2400" dirty="0" err="1"/>
              <a:t>learning</a:t>
            </a:r>
            <a:endParaRPr lang="cs-CZ" sz="2400" dirty="0"/>
          </a:p>
          <a:p>
            <a:pPr marL="342900" indent="-342900">
              <a:buFont typeface="Arial" panose="020B0604020202020204" pitchFamily="34" charset="0"/>
              <a:buChar char="•"/>
            </a:pPr>
            <a:r>
              <a:rPr lang="cs-CZ" sz="2400" dirty="0" err="1" smtClean="0"/>
              <a:t>learning</a:t>
            </a:r>
            <a:r>
              <a:rPr lang="cs-CZ" sz="2400" dirty="0" smtClean="0"/>
              <a:t> </a:t>
            </a:r>
            <a:r>
              <a:rPr lang="cs-CZ" sz="2400" dirty="0" err="1"/>
              <a:t>communities</a:t>
            </a:r>
            <a:endParaRPr lang="cs-CZ" sz="2400" dirty="0"/>
          </a:p>
          <a:p>
            <a:pPr marL="342900" indent="-342900">
              <a:buFont typeface="Arial" panose="020B0604020202020204" pitchFamily="34" charset="0"/>
              <a:buChar char="•"/>
            </a:pPr>
            <a:r>
              <a:rPr lang="cs-CZ" sz="2400" dirty="0" err="1" smtClean="0"/>
              <a:t>etc</a:t>
            </a:r>
            <a:r>
              <a:rPr lang="cs-CZ" b="0" dirty="0" smtClean="0"/>
              <a:t>.</a:t>
            </a:r>
            <a:endParaRPr lang="cs-CZ" b="0" dirty="0"/>
          </a:p>
        </p:txBody>
      </p:sp>
    </p:spTree>
    <p:extLst>
      <p:ext uri="{BB962C8B-B14F-4D97-AF65-F5344CB8AC3E}">
        <p14:creationId xmlns:p14="http://schemas.microsoft.com/office/powerpoint/2010/main" val="19909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5" y="10486"/>
            <a:ext cx="9158025" cy="6847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29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179512" y="1268759"/>
            <a:ext cx="8640961" cy="4525964"/>
            <a:chOff x="1559978" y="1988839"/>
            <a:chExt cx="7902143" cy="4525964"/>
          </a:xfrm>
        </p:grpSpPr>
        <p:sp>
          <p:nvSpPr>
            <p:cNvPr id="6" name="Zástupný symbol pro obsah 2"/>
            <p:cNvSpPr txBox="1">
              <a:spLocks/>
            </p:cNvSpPr>
            <p:nvPr/>
          </p:nvSpPr>
          <p:spPr>
            <a:xfrm>
              <a:off x="1559978" y="1988839"/>
              <a:ext cx="3672408" cy="4525963"/>
            </a:xfrm>
            <a:prstGeom prst="rect">
              <a:avLst/>
            </a:prstGeom>
          </p:spPr>
          <p:txBody>
            <a:bodyPr vert="horz" lIns="91440" tIns="45720" rIns="91440" bIns="45720" numCol="1" rtlCol="0">
              <a:no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b="0" dirty="0" smtClean="0"/>
                <a:t>“…</a:t>
              </a:r>
              <a:r>
                <a:rPr lang="cs-CZ" sz="2400" b="0" dirty="0" smtClean="0"/>
                <a:t>A</a:t>
              </a:r>
              <a:r>
                <a:rPr lang="en-GB" sz="2400" b="0" dirty="0" err="1" smtClean="0"/>
                <a:t>nything</a:t>
              </a:r>
              <a:r>
                <a:rPr lang="en-GB" sz="2400" b="0" dirty="0" smtClean="0"/>
                <a:t> that </a:t>
              </a:r>
              <a:r>
                <a:rPr lang="en-GB" sz="2400" b="0" dirty="0" smtClean="0">
                  <a:solidFill>
                    <a:srgbClr val="FF0000"/>
                  </a:solidFill>
                </a:rPr>
                <a:t>involves students</a:t>
              </a:r>
              <a:r>
                <a:rPr lang="en-GB" sz="2400" b="0" dirty="0" smtClean="0"/>
                <a:t> in doing things and thinking about the things they are doing”</a:t>
              </a:r>
              <a:r>
                <a:rPr lang="cs-CZ" sz="2400" b="0" dirty="0" smtClean="0"/>
                <a:t>.</a:t>
              </a:r>
              <a:r>
                <a:rPr lang="en-GB" sz="2400" b="0" dirty="0" smtClean="0"/>
                <a:t> </a:t>
              </a:r>
              <a:r>
                <a:rPr lang="en-GB" sz="1800" b="0" i="1" dirty="0" smtClean="0"/>
                <a:t>(</a:t>
              </a:r>
              <a:r>
                <a:rPr lang="en-GB" sz="1800" b="0" i="1" dirty="0" err="1" smtClean="0"/>
                <a:t>Bonwell</a:t>
              </a:r>
              <a:r>
                <a:rPr lang="en-GB" sz="1800" b="0" i="1" dirty="0" smtClean="0"/>
                <a:t>          &amp; </a:t>
              </a:r>
              <a:r>
                <a:rPr lang="en-GB" sz="1800" b="0" i="1" dirty="0" err="1" smtClean="0"/>
                <a:t>Eison</a:t>
              </a:r>
              <a:r>
                <a:rPr lang="cs-CZ" sz="1800" b="0" i="1" dirty="0" smtClean="0"/>
                <a:t>,</a:t>
              </a:r>
              <a:r>
                <a:rPr lang="en-GB" sz="1800" b="0" i="1" dirty="0" smtClean="0"/>
                <a:t> 1991)</a:t>
              </a:r>
              <a:endParaRPr lang="cs-CZ" sz="1800" b="0" dirty="0" smtClean="0"/>
            </a:p>
            <a:p>
              <a:pPr marL="342900" indent="-342900">
                <a:spcBef>
                  <a:spcPts val="1800"/>
                </a:spcBef>
                <a:buFont typeface="Arial" panose="020B0604020202020204" pitchFamily="34" charset="0"/>
                <a:buChar char="•"/>
              </a:pPr>
              <a:r>
                <a:rPr lang="en-GB" sz="2400" b="0" dirty="0" smtClean="0"/>
                <a:t>Active learning “involves providing opportunities for students to </a:t>
              </a:r>
              <a:r>
                <a:rPr lang="en-GB" sz="2400" b="0" dirty="0" smtClean="0">
                  <a:solidFill>
                    <a:srgbClr val="FF0000"/>
                  </a:solidFill>
                </a:rPr>
                <a:t>meaningfully </a:t>
              </a:r>
              <a:r>
                <a:rPr lang="en-GB" sz="2400" b="0" dirty="0" smtClean="0"/>
                <a:t>talk and listen, write, read, and reflect on the content, ideas, issues, and concerns of an academic subject”</a:t>
              </a:r>
              <a:r>
                <a:rPr lang="cs-CZ" sz="2400" b="0" dirty="0" smtClean="0"/>
                <a:t>.</a:t>
              </a:r>
              <a:r>
                <a:rPr lang="en-GB" sz="2400" b="0" dirty="0" smtClean="0"/>
                <a:t> </a:t>
              </a:r>
              <a:r>
                <a:rPr lang="en-GB" sz="1800" b="0" i="1" dirty="0" smtClean="0"/>
                <a:t>(Meyers &amp; Jones</a:t>
              </a:r>
              <a:r>
                <a:rPr lang="cs-CZ" sz="1800" b="0" i="1" dirty="0" smtClean="0"/>
                <a:t>,</a:t>
              </a:r>
              <a:r>
                <a:rPr lang="en-GB" sz="1800" b="0" i="1" dirty="0" smtClean="0"/>
                <a:t> 1993)</a:t>
              </a:r>
              <a:endParaRPr lang="cs-CZ" sz="1800" b="0" i="1" dirty="0" smtClean="0"/>
            </a:p>
            <a:p>
              <a:endParaRPr lang="cs-CZ" sz="1800" b="0" dirty="0"/>
            </a:p>
          </p:txBody>
        </p:sp>
        <p:sp>
          <p:nvSpPr>
            <p:cNvPr id="7" name="Zástupný symbol pro obsah 4"/>
            <p:cNvSpPr txBox="1">
              <a:spLocks/>
            </p:cNvSpPr>
            <p:nvPr/>
          </p:nvSpPr>
          <p:spPr>
            <a:xfrm>
              <a:off x="5379347" y="1988840"/>
              <a:ext cx="4082774" cy="4525963"/>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b="0" dirty="0" smtClean="0"/>
                <a:t>Active learning aims at “the </a:t>
              </a:r>
              <a:r>
                <a:rPr lang="en-GB" sz="2400" b="0" dirty="0" smtClean="0">
                  <a:solidFill>
                    <a:srgbClr val="FF0000"/>
                  </a:solidFill>
                </a:rPr>
                <a:t>increasing of student participation</a:t>
              </a:r>
              <a:r>
                <a:rPr lang="en-GB" sz="2400" b="0" dirty="0" smtClean="0"/>
                <a:t>, or ‘interactivity’, for the purpose of positively affecting student learning and attitudes”</a:t>
              </a:r>
              <a:r>
                <a:rPr lang="cs-CZ" sz="2400" b="0" dirty="0" smtClean="0"/>
                <a:t>.</a:t>
              </a:r>
              <a:r>
                <a:rPr lang="en-GB" sz="2400" b="0" dirty="0" smtClean="0"/>
                <a:t> </a:t>
              </a:r>
              <a:r>
                <a:rPr lang="cs-CZ" sz="1800" b="0" i="1" dirty="0"/>
                <a:t>(G</a:t>
              </a:r>
              <a:r>
                <a:rPr lang="en-GB" sz="1800" b="0" i="1" dirty="0" err="1"/>
                <a:t>eorgiou</a:t>
              </a:r>
              <a:r>
                <a:rPr lang="en-GB" sz="1800" b="0" i="1" dirty="0"/>
                <a:t> &amp;</a:t>
              </a:r>
              <a:r>
                <a:rPr lang="en-GB" sz="1800" b="0" i="1" dirty="0" smtClean="0"/>
                <a:t> Sharma</a:t>
              </a:r>
              <a:r>
                <a:rPr lang="cs-CZ" sz="1800" b="0" i="1" dirty="0" smtClean="0"/>
                <a:t>,</a:t>
              </a:r>
              <a:r>
                <a:rPr lang="en-GB" sz="1800" b="0" i="1" dirty="0" smtClean="0"/>
                <a:t> 2015)</a:t>
              </a:r>
              <a:endParaRPr lang="cs-CZ" sz="1800" b="0" i="1" dirty="0" smtClean="0"/>
            </a:p>
            <a:p>
              <a:pPr marL="342900" indent="-342900">
                <a:spcBef>
                  <a:spcPts val="1200"/>
                </a:spcBef>
                <a:buFont typeface="Arial" panose="020B0604020202020204" pitchFamily="34" charset="0"/>
                <a:buChar char="•"/>
              </a:pPr>
              <a:r>
                <a:rPr lang="en-GB" sz="2400" b="0" dirty="0" smtClean="0"/>
                <a:t>„Active learning is anything course related that </a:t>
              </a:r>
              <a:r>
                <a:rPr lang="en-GB" sz="2400" b="0" dirty="0" smtClean="0">
                  <a:solidFill>
                    <a:srgbClr val="FF0000"/>
                  </a:solidFill>
                </a:rPr>
                <a:t>all students</a:t>
              </a:r>
              <a:r>
                <a:rPr lang="en-GB" sz="2400" b="0" dirty="0" smtClean="0"/>
                <a:t> in a class session are called upon to </a:t>
              </a:r>
              <a:r>
                <a:rPr lang="en-GB" sz="2400" b="0" dirty="0" smtClean="0">
                  <a:solidFill>
                    <a:srgbClr val="FF0000"/>
                  </a:solidFill>
                </a:rPr>
                <a:t>do other than simply watching, listening and taking notes</a:t>
              </a:r>
              <a:r>
                <a:rPr lang="en-GB" sz="2400" b="0" dirty="0" smtClean="0"/>
                <a:t>”</a:t>
              </a:r>
              <a:r>
                <a:rPr lang="cs-CZ" sz="2400" b="0" dirty="0" smtClean="0"/>
                <a:t>. </a:t>
              </a:r>
              <a:r>
                <a:rPr lang="cs-CZ" sz="1800" b="0" i="1" dirty="0" smtClean="0"/>
                <a:t>(</a:t>
              </a:r>
              <a:r>
                <a:rPr lang="en-GB" sz="1800" b="0" i="1" dirty="0" smtClean="0"/>
                <a:t>Felder &amp; Brent</a:t>
              </a:r>
              <a:r>
                <a:rPr lang="cs-CZ" sz="1800" b="0" i="1" dirty="0" smtClean="0"/>
                <a:t>,</a:t>
              </a:r>
              <a:r>
                <a:rPr lang="en-GB" sz="1800" b="0" i="1" dirty="0" smtClean="0"/>
                <a:t> 2009)</a:t>
              </a:r>
              <a:endParaRPr lang="cs-CZ" sz="1800" b="0" i="1" dirty="0" smtClean="0"/>
            </a:p>
            <a:p>
              <a:endParaRPr lang="cs-CZ" sz="2400" b="0" dirty="0"/>
            </a:p>
          </p:txBody>
        </p:sp>
      </p:grpSp>
      <p:sp>
        <p:nvSpPr>
          <p:cNvPr id="2" name="Nadpis 1"/>
          <p:cNvSpPr>
            <a:spLocks noGrp="1"/>
          </p:cNvSpPr>
          <p:nvPr>
            <p:ph type="title"/>
          </p:nvPr>
        </p:nvSpPr>
        <p:spPr>
          <a:xfrm>
            <a:off x="457200" y="152718"/>
            <a:ext cx="5791200" cy="1044034"/>
          </a:xfrm>
        </p:spPr>
        <p:txBody>
          <a:bodyPr>
            <a:normAutofit/>
          </a:bodyPr>
          <a:lstStyle/>
          <a:p>
            <a:r>
              <a:rPr lang="cs-CZ" b="1" dirty="0" smtClean="0">
                <a:solidFill>
                  <a:schemeClr val="tx1"/>
                </a:solidFill>
              </a:rPr>
              <a:t>Co je </a:t>
            </a:r>
            <a:r>
              <a:rPr lang="cs-CZ" b="1" dirty="0" err="1" smtClean="0">
                <a:solidFill>
                  <a:schemeClr val="tx1"/>
                </a:solidFill>
              </a:rPr>
              <a:t>Active</a:t>
            </a:r>
            <a:r>
              <a:rPr lang="cs-CZ" b="1" dirty="0" smtClean="0">
                <a:solidFill>
                  <a:schemeClr val="tx1"/>
                </a:solidFill>
              </a:rPr>
              <a:t> </a:t>
            </a:r>
            <a:r>
              <a:rPr lang="cs-CZ" b="1" dirty="0" err="1" smtClean="0">
                <a:solidFill>
                  <a:schemeClr val="tx1"/>
                </a:solidFill>
              </a:rPr>
              <a:t>learning</a:t>
            </a:r>
            <a:r>
              <a:rPr lang="cs-CZ" b="1" dirty="0" smtClean="0">
                <a:solidFill>
                  <a:schemeClr val="tx1"/>
                </a:solidFill>
              </a:rPr>
              <a:t>…</a:t>
            </a:r>
            <a:endParaRPr lang="cs-CZ" b="1" dirty="0">
              <a:solidFill>
                <a:schemeClr val="tx1"/>
              </a:solidFill>
            </a:endParaRPr>
          </a:p>
        </p:txBody>
      </p:sp>
    </p:spTree>
    <p:extLst>
      <p:ext uri="{BB962C8B-B14F-4D97-AF65-F5344CB8AC3E}">
        <p14:creationId xmlns:p14="http://schemas.microsoft.com/office/powerpoint/2010/main" val="3482362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Skupina 7"/>
          <p:cNvGrpSpPr/>
          <p:nvPr/>
        </p:nvGrpSpPr>
        <p:grpSpPr>
          <a:xfrm>
            <a:off x="335368" y="1268760"/>
            <a:ext cx="8485105" cy="4752528"/>
            <a:chOff x="1702508" y="1988840"/>
            <a:chExt cx="7759613" cy="4525963"/>
          </a:xfrm>
        </p:grpSpPr>
        <p:sp>
          <p:nvSpPr>
            <p:cNvPr id="6" name="Zástupný symbol pro obsah 2"/>
            <p:cNvSpPr txBox="1">
              <a:spLocks/>
            </p:cNvSpPr>
            <p:nvPr/>
          </p:nvSpPr>
          <p:spPr>
            <a:xfrm>
              <a:off x="1702508" y="2060848"/>
              <a:ext cx="7759613" cy="4453954"/>
            </a:xfrm>
            <a:prstGeom prst="rect">
              <a:avLst/>
            </a:prstGeom>
          </p:spPr>
          <p:txBody>
            <a:bodyPr vert="horz" lIns="91440" tIns="45720" rIns="91440" bIns="45720" numCol="1" rtlCol="0">
              <a:no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cs-CZ" sz="2400" b="0" dirty="0" err="1" smtClean="0"/>
                <a:t>involv</a:t>
              </a:r>
              <a:r>
                <a:rPr lang="en-GB" sz="2400" b="0" dirty="0" smtClean="0"/>
                <a:t>e</a:t>
              </a:r>
              <a:r>
                <a:rPr lang="cs-CZ" sz="2400" b="0" dirty="0" err="1" smtClean="0"/>
                <a:t>ment</a:t>
              </a:r>
              <a:r>
                <a:rPr lang="cs-CZ" sz="2400" b="0" dirty="0" smtClean="0"/>
                <a:t> </a:t>
              </a:r>
              <a:r>
                <a:rPr lang="cs-CZ" sz="2400" b="0" dirty="0" err="1"/>
                <a:t>of</a:t>
              </a:r>
              <a:r>
                <a:rPr lang="cs-CZ" sz="2400" b="0" dirty="0"/>
                <a:t> </a:t>
              </a:r>
              <a:r>
                <a:rPr lang="en-GB" sz="2400" b="0" dirty="0"/>
                <a:t>only several usually good </a:t>
              </a:r>
              <a:r>
                <a:rPr lang="en-GB" sz="2400" b="0" dirty="0" smtClean="0"/>
                <a:t>or </a:t>
              </a:r>
              <a:r>
                <a:rPr lang="en-GB" sz="2400" b="0" dirty="0"/>
                <a:t>eager </a:t>
              </a:r>
              <a:r>
                <a:rPr lang="cs-CZ" sz="2400" b="0" dirty="0" err="1"/>
                <a:t>students</a:t>
              </a:r>
              <a:endParaRPr lang="cs-CZ" sz="2400" b="0" dirty="0"/>
            </a:p>
            <a:p>
              <a:pPr marL="457200" indent="-457200">
                <a:buFont typeface="Arial" panose="020B0604020202020204" pitchFamily="34" charset="0"/>
                <a:buChar char="•"/>
              </a:pPr>
              <a:r>
                <a:rPr lang="en-GB" sz="2400" b="0" dirty="0"/>
                <a:t>rhetorical questions asked during the lecture or questions answered by the same several students in first line </a:t>
              </a:r>
              <a:endParaRPr lang="cs-CZ" sz="2400" b="0" dirty="0"/>
            </a:p>
            <a:p>
              <a:pPr marL="457200" indent="-457200">
                <a:buFont typeface="Arial" panose="020B0604020202020204" pitchFamily="34" charset="0"/>
                <a:buChar char="•"/>
              </a:pPr>
              <a:r>
                <a:rPr lang="en-GB" sz="2400" b="0" dirty="0"/>
                <a:t>the activity has to take place in the class session</a:t>
              </a:r>
              <a:r>
                <a:rPr lang="cs-CZ" sz="2400" b="0" dirty="0"/>
                <a:t> (</a:t>
              </a:r>
              <a:r>
                <a:rPr lang="en-GB" sz="2400" b="0" dirty="0"/>
                <a:t>not traditionally assigned homework</a:t>
              </a:r>
              <a:r>
                <a:rPr lang="cs-CZ" sz="2400" b="0" dirty="0" smtClean="0"/>
                <a:t>)</a:t>
              </a:r>
            </a:p>
            <a:p>
              <a:pPr algn="r"/>
              <a:r>
                <a:rPr lang="en-GB" sz="2000" b="0" i="1" dirty="0" smtClean="0"/>
                <a:t>(Prince</a:t>
              </a:r>
              <a:r>
                <a:rPr lang="cs-CZ" sz="2000" b="0" i="1" dirty="0" smtClean="0"/>
                <a:t>,</a:t>
              </a:r>
              <a:r>
                <a:rPr lang="en-GB" sz="2000" b="0" i="1" dirty="0" smtClean="0"/>
                <a:t> 2004)</a:t>
              </a:r>
              <a:endParaRPr lang="cs-CZ" sz="2000" b="0" i="1" dirty="0" smtClean="0"/>
            </a:p>
            <a:p>
              <a:r>
                <a:rPr lang="cs-CZ" sz="2400" b="0" dirty="0" smtClean="0"/>
                <a:t>Tradiční </a:t>
              </a:r>
              <a:r>
                <a:rPr lang="cs-CZ" sz="2400" b="0" dirty="0"/>
                <a:t>přednáška či </a:t>
              </a:r>
              <a:r>
                <a:rPr lang="cs-CZ" sz="2400" b="0" dirty="0" smtClean="0"/>
                <a:t>výuka </a:t>
              </a:r>
              <a:r>
                <a:rPr lang="cs-CZ" sz="2400" b="0" dirty="0"/>
                <a:t>nepřipravených studentů </a:t>
              </a:r>
              <a:r>
                <a:rPr lang="cs-CZ" sz="2400" b="0" dirty="0" smtClean="0"/>
                <a:t>může </a:t>
              </a:r>
              <a:r>
                <a:rPr lang="en-GB" sz="2400" b="0" dirty="0" smtClean="0"/>
                <a:t>b</a:t>
              </a:r>
              <a:r>
                <a:rPr lang="cs-CZ" sz="2400" b="0" dirty="0" err="1" smtClean="0"/>
                <a:t>ýt</a:t>
              </a:r>
              <a:r>
                <a:rPr lang="en-GB" sz="2400" b="0" dirty="0" smtClean="0"/>
                <a:t>…</a:t>
              </a:r>
              <a:endParaRPr lang="cs-CZ" sz="2400" b="0" dirty="0"/>
            </a:p>
            <a:p>
              <a:r>
                <a:rPr lang="en-GB" sz="2400" dirty="0"/>
                <a:t>“… a process whereby the lecture notes of the instructor get transferred to the notebooks of the students without passing through the brains of either.” </a:t>
              </a:r>
              <a:endParaRPr lang="cs-CZ" sz="2400" dirty="0"/>
            </a:p>
            <a:p>
              <a:pPr algn="r"/>
              <a:r>
                <a:rPr lang="cs-CZ" sz="2000" b="0" i="1" dirty="0"/>
                <a:t>(</a:t>
              </a:r>
              <a:r>
                <a:rPr lang="en-GB" sz="2000" b="0" i="1" dirty="0"/>
                <a:t>Mazur</a:t>
              </a:r>
              <a:r>
                <a:rPr lang="cs-CZ" sz="2000" b="0" i="1" dirty="0"/>
                <a:t>,</a:t>
              </a:r>
              <a:r>
                <a:rPr lang="en-GB" sz="2000" b="0" i="1" dirty="0"/>
                <a:t> 2009) </a:t>
              </a:r>
              <a:endParaRPr lang="cs-CZ" sz="2000" b="0" i="1" dirty="0"/>
            </a:p>
            <a:p>
              <a:endParaRPr lang="cs-CZ" sz="1800" b="0" dirty="0" smtClean="0"/>
            </a:p>
            <a:p>
              <a:endParaRPr lang="cs-CZ" sz="1800" b="0" dirty="0"/>
            </a:p>
          </p:txBody>
        </p:sp>
        <p:sp>
          <p:nvSpPr>
            <p:cNvPr id="7" name="Zástupný symbol pro obsah 4"/>
            <p:cNvSpPr txBox="1">
              <a:spLocks/>
            </p:cNvSpPr>
            <p:nvPr/>
          </p:nvSpPr>
          <p:spPr>
            <a:xfrm>
              <a:off x="5511049" y="1988840"/>
              <a:ext cx="3951072" cy="4525963"/>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8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9pPr>
            </a:lstStyle>
            <a:p>
              <a:endParaRPr lang="cs-CZ" sz="2400" b="0" dirty="0"/>
            </a:p>
          </p:txBody>
        </p:sp>
      </p:grpSp>
      <p:sp>
        <p:nvSpPr>
          <p:cNvPr id="2" name="Nadpis 1"/>
          <p:cNvSpPr>
            <a:spLocks noGrp="1"/>
          </p:cNvSpPr>
          <p:nvPr>
            <p:ph type="title"/>
          </p:nvPr>
        </p:nvSpPr>
        <p:spPr>
          <a:xfrm>
            <a:off x="457200" y="152718"/>
            <a:ext cx="5791200" cy="1044034"/>
          </a:xfrm>
        </p:spPr>
        <p:txBody>
          <a:bodyPr>
            <a:normAutofit/>
          </a:bodyPr>
          <a:lstStyle/>
          <a:p>
            <a:r>
              <a:rPr lang="cs-CZ" b="1" dirty="0" smtClean="0">
                <a:solidFill>
                  <a:schemeClr val="tx1"/>
                </a:solidFill>
              </a:rPr>
              <a:t>… a co ne</a:t>
            </a:r>
            <a:endParaRPr lang="cs-CZ" b="1" dirty="0">
              <a:solidFill>
                <a:schemeClr val="tx1"/>
              </a:solidFill>
            </a:endParaRPr>
          </a:p>
        </p:txBody>
      </p:sp>
    </p:spTree>
    <p:extLst>
      <p:ext uri="{BB962C8B-B14F-4D97-AF65-F5344CB8AC3E}">
        <p14:creationId xmlns:p14="http://schemas.microsoft.com/office/powerpoint/2010/main" val="3202754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7321</TotalTime>
  <Words>2005</Words>
  <Application>Microsoft Office PowerPoint</Application>
  <PresentationFormat>Předvádění na obrazovce (4:3)</PresentationFormat>
  <Paragraphs>289</Paragraphs>
  <Slides>51</Slides>
  <Notes>26</Notes>
  <HiddenSlides>2</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Základní</vt:lpstr>
      <vt:lpstr>Active learning  na vysoké škole zkušenosti z praxe</vt:lpstr>
      <vt:lpstr>O čem bude řeč?</vt:lpstr>
      <vt:lpstr>Proč učím?</vt:lpstr>
      <vt:lpstr>Co je to?</vt:lpstr>
      <vt:lpstr>Student-centered learning (SCL)</vt:lpstr>
      <vt:lpstr>Student-centered learning environments (SCLEs)</vt:lpstr>
      <vt:lpstr>Prezentace aplikace PowerPoint</vt:lpstr>
      <vt:lpstr>Co je Active learning…</vt:lpstr>
      <vt:lpstr>… a co ne</vt:lpstr>
      <vt:lpstr>Naše pojetí:</vt:lpstr>
      <vt:lpstr>Prezentace aplikace PowerPoint</vt:lpstr>
      <vt:lpstr>Pojďme to vyzkoušet</vt:lpstr>
      <vt:lpstr>JiTT + pi</vt:lpstr>
      <vt:lpstr>Peer Instruction</vt:lpstr>
      <vt:lpstr>Prezentace aplikace PowerPoint</vt:lpstr>
      <vt:lpstr>Just-in-TIME Teaching</vt:lpstr>
      <vt:lpstr>ČASOVé schéma JiTT + PI</vt:lpstr>
      <vt:lpstr>„naše“ JiTT</vt:lpstr>
      <vt:lpstr>příklady JiTT</vt:lpstr>
      <vt:lpstr>Prezentace aplikace PowerPoint</vt:lpstr>
      <vt:lpstr>Prezentace aplikace PowerPoint</vt:lpstr>
      <vt:lpstr>Technologická podpora</vt:lpstr>
      <vt:lpstr>Technologická podpora – přehled</vt:lpstr>
      <vt:lpstr>NB system</vt:lpstr>
      <vt:lpstr>Perusall</vt:lpstr>
      <vt:lpstr>Prezentace aplikace PowerPoint</vt:lpstr>
      <vt:lpstr>Learning catalytics</vt:lpstr>
      <vt:lpstr>naše Zkušenosti</vt:lpstr>
      <vt:lpstr>JiTT + PI jako doplněk ke „klasické“ přednášce</vt:lpstr>
      <vt:lpstr>Co na to studenti? – JiTT  </vt:lpstr>
      <vt:lpstr>Co na to studenti? – přímá výuka</vt:lpstr>
      <vt:lpstr>Co na to studenti? – přímá výuka</vt:lpstr>
      <vt:lpstr>Schéma výuky termodynamiky celý předmět založený na AL</vt:lpstr>
      <vt:lpstr>Prezentace aplikace PowerPoint</vt:lpstr>
      <vt:lpstr>active learning – tepelný stroj</vt:lpstr>
      <vt:lpstr>Active learning – Pfaffovy formy</vt:lpstr>
      <vt:lpstr>Prezentace aplikace PowerPoint</vt:lpstr>
      <vt:lpstr>Prezentace aplikace PowerPoint</vt:lpstr>
      <vt:lpstr>zkušenosti učitele</vt:lpstr>
      <vt:lpstr>Prezentace aplikace PowerPoint</vt:lpstr>
      <vt:lpstr>Co na to studenti?</vt:lpstr>
      <vt:lpstr>Prezentace aplikace PowerPoint</vt:lpstr>
      <vt:lpstr>Prezentace aplikace PowerPoint</vt:lpstr>
      <vt:lpstr>Prezentace aplikace PowerPoint</vt:lpstr>
      <vt:lpstr>Prezentace aplikace PowerPoint</vt:lpstr>
      <vt:lpstr>Prezentace aplikace PowerPoint</vt:lpstr>
      <vt:lpstr>Děkujeme  za pozornost</vt:lpstr>
      <vt:lpstr>Reakce na diskuzi: Dobré výsledky standardního testu, nemusí znamenají pochopení</vt:lpstr>
      <vt:lpstr>Reakce na diskuzi: PI zlepší i výsledky „běžného“ testu</vt:lpstr>
      <vt:lpstr>reakce na diskuzi: Články porovnávající interaktivní a „klasickou“ výuku</vt:lpstr>
      <vt:lpstr>reakce na diskuzi: Zdroje inspirace pro PI otázky z vyšší matematiky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learning  na vysoké škole</dc:title>
  <dc:creator>Zdeňka Koupilová</dc:creator>
  <cp:lastModifiedBy>Zdeňka Koupilová</cp:lastModifiedBy>
  <cp:revision>120</cp:revision>
  <dcterms:created xsi:type="dcterms:W3CDTF">2016-04-18T09:33:43Z</dcterms:created>
  <dcterms:modified xsi:type="dcterms:W3CDTF">2017-03-05T06:49:18Z</dcterms:modified>
</cp:coreProperties>
</file>