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93" r:id="rId3"/>
    <p:sldId id="258" r:id="rId4"/>
    <p:sldId id="284" r:id="rId5"/>
    <p:sldId id="301" r:id="rId6"/>
    <p:sldId id="283" r:id="rId7"/>
    <p:sldId id="278" r:id="rId8"/>
    <p:sldId id="279" r:id="rId9"/>
    <p:sldId id="290" r:id="rId10"/>
    <p:sldId id="261" r:id="rId11"/>
    <p:sldId id="268" r:id="rId12"/>
    <p:sldId id="262" r:id="rId13"/>
    <p:sldId id="282" r:id="rId14"/>
    <p:sldId id="273" r:id="rId15"/>
    <p:sldId id="263" r:id="rId16"/>
    <p:sldId id="266" r:id="rId17"/>
    <p:sldId id="264" r:id="rId18"/>
    <p:sldId id="287" r:id="rId19"/>
    <p:sldId id="299" r:id="rId20"/>
    <p:sldId id="298" r:id="rId21"/>
    <p:sldId id="269" r:id="rId22"/>
    <p:sldId id="296" r:id="rId23"/>
    <p:sldId id="267" r:id="rId24"/>
    <p:sldId id="270" r:id="rId25"/>
    <p:sldId id="271" r:id="rId26"/>
    <p:sldId id="276" r:id="rId27"/>
    <p:sldId id="297" r:id="rId28"/>
    <p:sldId id="285" r:id="rId29"/>
    <p:sldId id="274" r:id="rId30"/>
    <p:sldId id="288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00"/>
    <a:srgbClr val="2F57A0"/>
    <a:srgbClr val="41A5BD"/>
    <a:srgbClr val="000066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80774" autoAdjust="0"/>
  </p:normalViewPr>
  <p:slideViewPr>
    <p:cSldViewPr snapToGrid="0">
      <p:cViewPr varScale="1">
        <p:scale>
          <a:sx n="84" d="100"/>
          <a:sy n="84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E324-9130-43C0-8D3D-52DCEAB6C26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0642F-B6C0-41CB-9983-00BB3063B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ways of solving include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solvers,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Krylov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subspace methods, fast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multipole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42F-B6C0-41CB-9983-00BB3063B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52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(b-</a:t>
            </a:r>
            <a:r>
              <a:rPr lang="en-US" dirty="0" err="1" smtClean="0"/>
              <a:t>Ax_m</a:t>
            </a:r>
            <a:r>
              <a:rPr lang="en-US" dirty="0" smtClean="0"/>
              <a:t>) \</a:t>
            </a:r>
            <a:r>
              <a:rPr lang="en-US" dirty="0" err="1" smtClean="0"/>
              <a:t>perp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L_m</a:t>
            </a:r>
            <a:endParaRPr lang="en-US" baseline="0" dirty="0" smtClean="0"/>
          </a:p>
          <a:p>
            <a:r>
              <a:rPr lang="en-US" baseline="0" dirty="0" smtClean="0"/>
              <a:t>Since b-</a:t>
            </a:r>
            <a:r>
              <a:rPr lang="en-US" baseline="0" dirty="0" err="1" smtClean="0"/>
              <a:t>Ax_m</a:t>
            </a:r>
            <a:r>
              <a:rPr lang="en-US" baseline="0" dirty="0" smtClean="0"/>
              <a:t>=b-Ax_0 –A\delta = r_0 – A\delta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</a:t>
            </a:r>
            <a:r>
              <a:rPr lang="en-US" dirty="0" err="1" smtClean="0"/>
              <a:t>hoemmen</a:t>
            </a:r>
            <a:r>
              <a:rPr lang="en-US" dirty="0" smtClean="0"/>
              <a:t> only showed speedup for fixed iterations…need to also look at communication step ratio and make sure ~s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step ratio = # </a:t>
            </a:r>
            <a:r>
              <a:rPr lang="en-US" baseline="0" dirty="0" err="1" smtClean="0"/>
              <a:t>iters</a:t>
            </a:r>
            <a:r>
              <a:rPr lang="en-US" baseline="0" dirty="0" smtClean="0"/>
              <a:t> KSM/# outer </a:t>
            </a:r>
            <a:r>
              <a:rPr lang="en-US" baseline="0" dirty="0" err="1" smtClean="0"/>
              <a:t>iters</a:t>
            </a:r>
            <a:r>
              <a:rPr lang="en-US" baseline="0" dirty="0" smtClean="0"/>
              <a:t> CAKSM)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1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dirty="0" smtClean="0"/>
                  <a:t>RHS is a 3D triangle wave whose period spans the entire domain,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=1.0,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Neither SIMD optimizations nor communication-avoiding smoothers are used</a:t>
                </a:r>
                <a:endParaRPr lang="en-US" sz="36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dirty="0" smtClean="0"/>
                  <a:t>RHS is a 3D triangle wave whose period spans the entire domain, </a:t>
                </a:r>
                <a:r>
                  <a:rPr lang="en-US" sz="2200" b="0" i="0" smtClean="0">
                    <a:latin typeface="Cambria Math" panose="02040503050406030204" pitchFamily="18" charset="0"/>
                  </a:rPr>
                  <a:t>𝛼=𝛽=1.0, 𝑎=𝑏=0.9</a:t>
                </a:r>
                <a:r>
                  <a:rPr lang="en-US" sz="2200" dirty="0" smtClean="0"/>
                  <a:t> </a:t>
                </a:r>
                <a:endParaRPr lang="en-US" sz="2200" dirty="0" smtClean="0"/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Neither SIMD optimizations nor communication-avoiding smoothers are used</a:t>
                </a:r>
                <a:endParaRPr lang="en-US" sz="36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42F-B6C0-41CB-9983-00BB3063B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(b-</a:t>
            </a:r>
            <a:r>
              <a:rPr lang="en-US" dirty="0" err="1" smtClean="0"/>
              <a:t>Ax_m</a:t>
            </a:r>
            <a:r>
              <a:rPr lang="en-US" dirty="0" smtClean="0"/>
              <a:t>) \</a:t>
            </a:r>
            <a:r>
              <a:rPr lang="en-US" dirty="0" err="1" smtClean="0"/>
              <a:t>perp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L_m</a:t>
            </a:r>
            <a:endParaRPr lang="en-US" baseline="0" dirty="0" smtClean="0"/>
          </a:p>
          <a:p>
            <a:r>
              <a:rPr lang="en-US" baseline="0" dirty="0" smtClean="0"/>
              <a:t>Since b-</a:t>
            </a:r>
            <a:r>
              <a:rPr lang="en-US" baseline="0" dirty="0" err="1" smtClean="0"/>
              <a:t>Ax_m</a:t>
            </a:r>
            <a:r>
              <a:rPr lang="en-US" baseline="0" dirty="0" smtClean="0"/>
              <a:t>=b-Ax_0 –A\delta = r_0 – A\delta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Convergence </a:t>
                </a:r>
                <a:r>
                  <a:rPr lang="en-US" sz="2000" dirty="0"/>
                  <a:t>criteria: reduce residual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Convergence </a:t>
                </a:r>
                <a:r>
                  <a:rPr lang="en-US" sz="2000" dirty="0"/>
                  <a:t>criteria: reduce residual </a:t>
                </a:r>
                <a:r>
                  <a:rPr lang="en-US" sz="2000" dirty="0" smtClean="0"/>
                  <a:t>to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〖10〗^(</a:t>
                </a:r>
                <a:r>
                  <a:rPr lang="en-US" sz="2000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10)</a:t>
                </a:r>
                <a:r>
                  <a:rPr lang="en-US" sz="2000" dirty="0"/>
                  <a:t> </a:t>
                </a:r>
                <a:endParaRPr lang="en-US" sz="2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42F-B6C0-41CB-9983-00BB3063B4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2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r>
              <a:rPr lang="en-US" baseline="0" dirty="0" smtClean="0"/>
              <a:t> reduced by O(s) in parallel case, but </a:t>
            </a:r>
            <a:r>
              <a:rPr lang="en-US" baseline="0" dirty="0" err="1" smtClean="0"/>
              <a:t>bandwidth+flops</a:t>
            </a:r>
            <a:r>
              <a:rPr lang="en-US" baseline="0" dirty="0" smtClean="0"/>
              <a:t> might actually increase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Latency and bandwidth reduced by O(s) in sequential case, assuming that </a:t>
            </a:r>
            <a:r>
              <a:rPr lang="en-US" baseline="0" dirty="0" err="1" smtClean="0"/>
              <a:t>nnz</a:t>
            </a:r>
            <a:r>
              <a:rPr lang="en-US" baseline="0" dirty="0" smtClean="0"/>
              <a:t> &gt; o(n) …which means that reading A is the dominant cost (more expensive than reading/writing the length n basis vector outputs. If </a:t>
            </a:r>
            <a:r>
              <a:rPr lang="en-US" baseline="0" dirty="0" err="1" smtClean="0"/>
              <a:t>nnz</a:t>
            </a:r>
            <a:r>
              <a:rPr lang="en-US" baseline="0" dirty="0" smtClean="0"/>
              <a:t>(A) is o(n), then need the streaming version to reduce BW asymptotically, otherwise just avoids latency.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3D, stencil uses a 7-point variable coefficient stencil with a GSRB smoother</a:t>
            </a:r>
          </a:p>
          <a:p>
            <a:endParaRPr lang="en-US" dirty="0" smtClean="0"/>
          </a:p>
          <a:p>
            <a:r>
              <a:rPr lang="en-US" dirty="0" smtClean="0"/>
              <a:t>Figure numbers obtained</a:t>
            </a:r>
            <a:r>
              <a:rPr lang="en-US" baseline="0" dirty="0" smtClean="0"/>
              <a:t> by using total time spent in </a:t>
            </a:r>
            <a:r>
              <a:rPr lang="en-US" baseline="0" dirty="0" err="1" smtClean="0"/>
              <a:t>mac_project</a:t>
            </a:r>
            <a:r>
              <a:rPr lang="en-US" baseline="0" dirty="0" smtClean="0"/>
              <a:t> solve over 5 time steps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all cases, CA method required exactly the same number of V-cycles to converge as the classical solver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42F-B6C0-41CB-9983-00BB3063B4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data movement will cost more than flops (even on the chip). Limited amounts of memory and low memory/flop ratios will make processing virtually free. In fact, the amount of memory is relatively decreasing, scaling far worse than computation. This is a challenge that’s not being addressed and it’s not going to get less expensive by 2018.”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-Horst Simon, Interview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HPCWire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May 15,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7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4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630" y="0"/>
            <a:ext cx="9173414" cy="914400"/>
          </a:xfrm>
          <a:prstGeom prst="rect">
            <a:avLst/>
          </a:prstGeom>
          <a:solidFill>
            <a:srgbClr val="0F0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648" y="6555830"/>
            <a:ext cx="9171432" cy="320040"/>
          </a:xfrm>
          <a:prstGeom prst="rect">
            <a:avLst/>
          </a:prstGeom>
          <a:solidFill>
            <a:srgbClr val="0F0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5098"/>
            <a:ext cx="2133600" cy="244475"/>
          </a:xfrm>
        </p:spPr>
        <p:txBody>
          <a:bodyPr/>
          <a:lstStyle>
            <a:lvl1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62FA77C9-7BC0-481E-94F0-A3B1F45CB46D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5098"/>
            <a:ext cx="2133600" cy="244475"/>
          </a:xfrm>
        </p:spPr>
        <p:txBody>
          <a:bodyPr/>
          <a:lstStyle>
            <a:lvl1pPr>
              <a:defRPr sz="180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fld id="{EE90BEEA-CE12-477C-AE21-727D9AF70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9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A82-E0C4-4692-B457-F257412C7C89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3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CC2E-950A-4146-971B-B6032D10B57F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433-3647-470D-933B-D09FADD08A19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630" y="0"/>
            <a:ext cx="9173414" cy="914400"/>
          </a:xfrm>
          <a:prstGeom prst="rect">
            <a:avLst/>
          </a:prstGeom>
          <a:solidFill>
            <a:srgbClr val="0F0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648" y="6555830"/>
            <a:ext cx="9171432" cy="320040"/>
          </a:xfrm>
          <a:prstGeom prst="rect">
            <a:avLst/>
          </a:prstGeom>
          <a:solidFill>
            <a:srgbClr val="0F0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784" cy="914400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5098"/>
            <a:ext cx="2133600" cy="244475"/>
          </a:xfrm>
        </p:spPr>
        <p:txBody>
          <a:bodyPr/>
          <a:lstStyle>
            <a:lvl1pPr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62FA77C9-7BC0-481E-94F0-A3B1F45CB46D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5098"/>
            <a:ext cx="2133600" cy="244475"/>
          </a:xfrm>
        </p:spPr>
        <p:txBody>
          <a:bodyPr/>
          <a:lstStyle>
            <a:lvl1pPr>
              <a:defRPr sz="1800">
                <a:solidFill>
                  <a:schemeClr val="accent6">
                    <a:lumMod val="10000"/>
                    <a:lumOff val="90000"/>
                  </a:schemeClr>
                </a:solidFill>
              </a:defRPr>
            </a:lvl1pPr>
          </a:lstStyle>
          <a:p>
            <a:fld id="{EE90BEEA-CE12-477C-AE21-727D9AF70F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8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1A1EDE-ED98-4182-8196-81CA47665290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DF16-356A-4353-A955-9B3897BEF076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1F9-3614-49E6-9DC1-A7FC512A1A69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200-85DA-46B8-B116-A91F4A9DA242}" type="datetime1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5BF-4512-4FA5-B253-2E186BA811BE}" type="datetime1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9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38D-D18F-47C1-821F-FFB33B92D6AD}" type="datetime1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3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26E-6046-481C-85DA-F1348BFA2007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6A2F9-851E-4152-9E1B-F8DC73AFFBC9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471D-5B6C-4765-80FA-1C3718859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8152" y="2177777"/>
            <a:ext cx="8597900" cy="1992313"/>
          </a:xfrm>
          <a:prstGeom prst="roundRect">
            <a:avLst>
              <a:gd name="adj" fmla="val 43093"/>
            </a:avLst>
          </a:prstGeom>
          <a:solidFill>
            <a:srgbClr val="0017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902" y="2454962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Avoiding Synchronization in Geometric </a:t>
            </a:r>
            <a:r>
              <a:rPr lang="en-US" sz="48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Multigrid</a:t>
            </a:r>
            <a:endParaRPr lang="en-US" sz="4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34256"/>
            <a:ext cx="9144000" cy="106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Erin 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smtClean="0">
                <a:solidFill>
                  <a:schemeClr val="tx1"/>
                </a:solidFill>
              </a:rPr>
              <a:t>Carson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Samuel Williams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, Michael Lijewski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, Nicholas Knight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Ann </a:t>
            </a:r>
            <a:r>
              <a:rPr lang="en-US" sz="1800" dirty="0">
                <a:solidFill>
                  <a:schemeClr val="tx1"/>
                </a:solidFill>
              </a:rPr>
              <a:t>S. </a:t>
            </a:r>
            <a:r>
              <a:rPr lang="en-US" sz="1800" dirty="0" smtClean="0">
                <a:solidFill>
                  <a:schemeClr val="tx1"/>
                </a:solidFill>
              </a:rPr>
              <a:t>Almgren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, James Demmel</a:t>
            </a:r>
            <a:r>
              <a:rPr lang="en-US" sz="1800" baseline="30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and Brian Van Straalen</a:t>
            </a:r>
            <a:r>
              <a:rPr lang="en-US" sz="1800" baseline="30000" dirty="0" smtClean="0">
                <a:solidFill>
                  <a:schemeClr val="tx1"/>
                </a:solidFill>
              </a:rPr>
              <a:t>1,2</a:t>
            </a:r>
          </a:p>
          <a:p>
            <a:r>
              <a:rPr lang="en-US" sz="1800" baseline="30000" dirty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University of California, Berkeley, USA</a:t>
            </a:r>
          </a:p>
          <a:p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Lawrence </a:t>
            </a:r>
            <a:r>
              <a:rPr lang="en-US" sz="1800" dirty="0">
                <a:solidFill>
                  <a:schemeClr val="tx1"/>
                </a:solidFill>
              </a:rPr>
              <a:t>Berkeley National Laboratory, </a:t>
            </a:r>
            <a:r>
              <a:rPr lang="en-US" sz="1800" dirty="0" smtClean="0">
                <a:solidFill>
                  <a:schemeClr val="tx1"/>
                </a:solidFill>
              </a:rPr>
              <a:t>USA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SIAM Parallel Processing, Wednesday, February 19, 2014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181726"/>
            <a:ext cx="8365958" cy="13635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CA-BICGSTAB Derivation: Basis Change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4400550"/>
            <a:ext cx="6423546" cy="971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126405" y="4400550"/>
            <a:ext cx="1560395" cy="926626"/>
            <a:chOff x="9348715" y="4400551"/>
            <a:chExt cx="1560395" cy="926626"/>
          </a:xfrm>
        </p:grpSpPr>
        <p:grpSp>
          <p:nvGrpSpPr>
            <p:cNvPr id="15" name="Group 14"/>
            <p:cNvGrpSpPr/>
            <p:nvPr/>
          </p:nvGrpSpPr>
          <p:grpSpPr>
            <a:xfrm>
              <a:off x="9348715" y="4400551"/>
              <a:ext cx="1560395" cy="926626"/>
              <a:chOff x="2634764" y="1384599"/>
              <a:chExt cx="1580738" cy="92662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634764" y="1384599"/>
                <a:ext cx="1580738" cy="92662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916914" y="1389366"/>
                <a:ext cx="416813" cy="836889"/>
                <a:chOff x="3361345" y="1461828"/>
                <a:chExt cx="416813" cy="836889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3361345" y="1567197"/>
                  <a:ext cx="46316" cy="73152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416651" y="1461828"/>
                      <a:ext cx="36150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6651" y="1461828"/>
                      <a:ext cx="361507" cy="369332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198206" y="4403854"/>
                  <a:ext cx="3568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8206" y="4403854"/>
                  <a:ext cx="35685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 rot="5400000">
              <a:off x="9767506" y="4814270"/>
              <a:ext cx="731520" cy="144110"/>
              <a:chOff x="-1328709" y="3606669"/>
              <a:chExt cx="731520" cy="14411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1328709" y="3613619"/>
                <a:ext cx="731520" cy="137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-974981" y="3613619"/>
                <a:ext cx="0" cy="13716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798518" y="3610144"/>
                <a:ext cx="0" cy="13716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1147434" y="3606669"/>
                <a:ext cx="0" cy="13716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 rot="5400000">
              <a:off x="9650555" y="4682139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9643729" y="4857284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655106" y="5027880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0559692" y="4523624"/>
              <a:ext cx="45720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050" y="953423"/>
                <a:ext cx="8991600" cy="5486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100" dirty="0" smtClean="0"/>
                  <a:t>Suppose we are at some iteration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100" dirty="0" smtClean="0"/>
                  <a:t>. What are the dependencies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100" dirty="0" smtClean="0"/>
                  <a:t> for computing the next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00" dirty="0" smtClean="0"/>
                  <a:t> iterations?</a:t>
                </a:r>
                <a:endParaRPr lang="en-US" sz="2100" dirty="0"/>
              </a:p>
              <a:p>
                <a:pPr marL="0" indent="0">
                  <a:buNone/>
                </a:pPr>
                <a:endParaRPr lang="en-US" sz="400" dirty="0" smtClean="0"/>
              </a:p>
              <a:p>
                <a:pPr marL="0" indent="0">
                  <a:buNone/>
                </a:pPr>
                <a:r>
                  <a:rPr lang="en-US" sz="2100" dirty="0" smtClean="0"/>
                  <a:t>By induction,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0,1,…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100" b="0" dirty="0" smtClean="0"/>
              </a:p>
              <a:p>
                <a:pPr marL="0" indent="0">
                  <a:buNone/>
                </a:pPr>
                <a:endParaRPr lang="en-US" sz="600" b="0" dirty="0" smtClean="0"/>
              </a:p>
              <a:p>
                <a:pPr marL="400050" lvl="1" indent="0">
                  <a:buNone/>
                </a:pPr>
                <a:r>
                  <a:rPr lang="en-US" sz="21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 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+    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100" dirty="0" smtClean="0"/>
              </a:p>
              <a:p>
                <a:pPr marL="400050" lvl="1" indent="0">
                  <a:buNone/>
                </a:pPr>
                <a:r>
                  <a:rPr lang="en-US" sz="2100" b="0" dirty="0" smtClean="0"/>
                  <a:t>		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  ∈      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+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100" dirty="0" smtClean="0"/>
              </a:p>
              <a:p>
                <a:pPr marL="400050" lvl="1" indent="0">
                  <a:buNone/>
                </a:pPr>
                <a:r>
                  <a:rPr lang="en-US" sz="2100" dirty="0" smtClean="0"/>
                  <a:t>		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endParaRPr lang="en-US" sz="600" dirty="0" smtClean="0"/>
              </a:p>
              <a:p>
                <a:pPr marL="0" indent="0">
                  <a:buNone/>
                </a:pPr>
                <a:r>
                  <a:rPr lang="en-US" sz="21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 smtClean="0"/>
                  <a:t>be bases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 smtClean="0"/>
                  <a:t>, respectively.</a:t>
                </a:r>
              </a:p>
              <a:p>
                <a:pPr marL="0" indent="0">
                  <a:buNone/>
                </a:pPr>
                <a:r>
                  <a:rPr lang="en-US" sz="2100" dirty="0" smtClean="0"/>
                  <a:t>For the next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00" dirty="0" smtClean="0"/>
                  <a:t> iterations (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0,1,…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100" dirty="0" smtClean="0"/>
                  <a:t>),</a:t>
                </a:r>
              </a:p>
              <a:p>
                <a:pPr marL="0" indent="0">
                  <a:buNone/>
                </a:pPr>
                <a:endParaRPr lang="en-US" sz="600" dirty="0" smtClean="0"/>
              </a:p>
              <a:p>
                <a:pPr marL="0" indent="0">
                  <a:buNone/>
                </a:pPr>
                <a:r>
                  <a:rPr lang="en-US" sz="2100" dirty="0" smtClean="0"/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sSubSup>
                      <m:sSub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1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sSubSup>
                      <m:sSub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1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1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100" dirty="0"/>
                  <a:t> </a:t>
                </a:r>
                <a:r>
                  <a:rPr lang="en-US" sz="2100" b="0" dirty="0" smtClean="0"/>
                  <a:t>  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endParaRPr lang="en-US" sz="600" dirty="0" smtClean="0"/>
              </a:p>
              <a:p>
                <a:pPr marL="0" indent="0">
                  <a:buNone/>
                </a:pPr>
                <a:r>
                  <a:rPr lang="en-US" sz="2100" dirty="0" smtClean="0"/>
                  <a:t>i.e., length-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100" dirty="0" smtClean="0"/>
                  <a:t>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1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1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100" dirty="0" smtClean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100" dirty="0" smtClean="0"/>
                  <a:t> are coordinates for the length-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100" dirty="0" smtClean="0"/>
                  <a:t>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100" dirty="0" smtClean="0"/>
                  <a:t>,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1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1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1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100" dirty="0" smtClean="0"/>
                  <a:t> respectively, in bases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100" dirty="0" smtClean="0"/>
                  <a:t>.	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50" y="953423"/>
                <a:ext cx="8991600" cy="5486400"/>
              </a:xfrm>
              <a:blipFill rotWithShape="0">
                <a:blip r:embed="rId4"/>
                <a:stretch>
                  <a:fillRect l="-814" t="-667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2852381" y="3584328"/>
            <a:ext cx="1528549" cy="428114"/>
          </a:xfrm>
          <a:prstGeom prst="roundRect">
            <a:avLst/>
          </a:prstGeom>
          <a:noFill/>
          <a:ln>
            <a:solidFill>
              <a:srgbClr val="FF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885899" y="3584328"/>
            <a:ext cx="1221542" cy="428114"/>
          </a:xfrm>
          <a:prstGeom prst="roundRect">
            <a:avLst/>
          </a:prstGeom>
          <a:noFill/>
          <a:ln>
            <a:solidFill>
              <a:srgbClr val="FF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52187" y="1710288"/>
            <a:ext cx="3428360" cy="588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6674" y="3221788"/>
            <a:ext cx="5912993" cy="5942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72126" y="4315326"/>
            <a:ext cx="4923520" cy="22116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CA-BICGSTAB Derivation: Coordinate Updates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685210" y="4538520"/>
                <a:ext cx="2348868" cy="12382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Each process stores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locally, redundantly compute coordinate updates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210" y="4538520"/>
                <a:ext cx="2348868" cy="1238250"/>
              </a:xfrm>
              <a:prstGeom prst="roundRect">
                <a:avLst/>
              </a:prstGeom>
              <a:blipFill rotWithShape="0">
                <a:blip r:embed="rId2"/>
                <a:stretch>
                  <a:fillRect t="-985" b="-5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386365" y="1626825"/>
            <a:ext cx="2608596" cy="1014412"/>
            <a:chOff x="8243888" y="1576388"/>
            <a:chExt cx="2608596" cy="1014412"/>
          </a:xfrm>
        </p:grpSpPr>
        <p:grpSp>
          <p:nvGrpSpPr>
            <p:cNvPr id="11" name="Group 10"/>
            <p:cNvGrpSpPr/>
            <p:nvPr/>
          </p:nvGrpSpPr>
          <p:grpSpPr>
            <a:xfrm>
              <a:off x="8243888" y="1576388"/>
              <a:ext cx="2608596" cy="1014412"/>
              <a:chOff x="8300514" y="4356265"/>
              <a:chExt cx="2608596" cy="10144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300514" y="4356265"/>
                <a:ext cx="2608596" cy="1014412"/>
                <a:chOff x="1572898" y="1340313"/>
                <a:chExt cx="2642605" cy="1014412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1572898" y="1340313"/>
                  <a:ext cx="2642605" cy="1014412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3026294" y="1616641"/>
                      <a:ext cx="36150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26294" y="1616641"/>
                      <a:ext cx="361507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0217279" y="4400551"/>
                    <a:ext cx="3568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7279" y="4400551"/>
                    <a:ext cx="356855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" name="Group 14"/>
              <p:cNvGrpSpPr/>
              <p:nvPr/>
            </p:nvGrpSpPr>
            <p:grpSpPr>
              <a:xfrm rot="5400000">
                <a:off x="9800856" y="4809518"/>
                <a:ext cx="731520" cy="144110"/>
                <a:chOff x="-1333472" y="3573330"/>
                <a:chExt cx="731520" cy="14411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-1333472" y="3580280"/>
                  <a:ext cx="731520" cy="1371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-979744" y="3580280"/>
                  <a:ext cx="0" cy="13716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-803281" y="3576805"/>
                  <a:ext cx="0" cy="13716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-1152197" y="3573330"/>
                  <a:ext cx="0" cy="13716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>
                <a:off x="10559692" y="4523624"/>
                <a:ext cx="137160" cy="137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8445611" y="1718227"/>
              <a:ext cx="731520" cy="7315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9218144" y="2015407"/>
              <a:ext cx="731520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9583904" y="2003375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87379" y="2179838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9590854" y="1830922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161944" y="1862424"/>
                  <a:ext cx="3568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1944" y="1862424"/>
                  <a:ext cx="35685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6317785" y="2817699"/>
            <a:ext cx="2745756" cy="1014412"/>
            <a:chOff x="6078002" y="3111965"/>
            <a:chExt cx="2745756" cy="1014412"/>
          </a:xfrm>
        </p:grpSpPr>
        <p:grpSp>
          <p:nvGrpSpPr>
            <p:cNvPr id="49" name="Group 48"/>
            <p:cNvGrpSpPr/>
            <p:nvPr/>
          </p:nvGrpSpPr>
          <p:grpSpPr>
            <a:xfrm>
              <a:off x="6078002" y="3111965"/>
              <a:ext cx="2745756" cy="1014412"/>
              <a:chOff x="8243888" y="1576388"/>
              <a:chExt cx="2745756" cy="101441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8243888" y="1576388"/>
                <a:ext cx="2745756" cy="1014412"/>
                <a:chOff x="8300514" y="4356265"/>
                <a:chExt cx="2745756" cy="1014412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300514" y="4356265"/>
                  <a:ext cx="2745756" cy="1014412"/>
                  <a:chOff x="1572898" y="1340313"/>
                  <a:chExt cx="2781553" cy="1014412"/>
                </a:xfrm>
              </p:grpSpPr>
              <p:sp>
                <p:nvSpPr>
                  <p:cNvPr id="65" name="Rounded Rectangle 64"/>
                  <p:cNvSpPr/>
                  <p:nvPr/>
                </p:nvSpPr>
                <p:spPr>
                  <a:xfrm>
                    <a:off x="1572898" y="1340313"/>
                    <a:ext cx="2781553" cy="1014412"/>
                  </a:xfrm>
                  <a:prstGeom prst="round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2900855" y="1616641"/>
                        <a:ext cx="36150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00855" y="1616641"/>
                        <a:ext cx="361507" cy="369332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10083929" y="4400551"/>
                      <a:ext cx="35685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83929" y="4400551"/>
                      <a:ext cx="35685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9" name="Group 58"/>
                <p:cNvGrpSpPr/>
                <p:nvPr/>
              </p:nvGrpSpPr>
              <p:grpSpPr>
                <a:xfrm rot="5400000">
                  <a:off x="9667517" y="4809529"/>
                  <a:ext cx="731520" cy="144110"/>
                  <a:chOff x="-1333472" y="3706680"/>
                  <a:chExt cx="731520" cy="144110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-1333472" y="3713630"/>
                    <a:ext cx="731520" cy="13716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-979744" y="3713630"/>
                    <a:ext cx="0" cy="13716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-803281" y="3710155"/>
                    <a:ext cx="0" cy="13716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-1152197" y="3706680"/>
                    <a:ext cx="0" cy="13716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Rectangle 59"/>
                <p:cNvSpPr/>
                <p:nvPr/>
              </p:nvSpPr>
              <p:spPr>
                <a:xfrm>
                  <a:off x="10407292" y="4523624"/>
                  <a:ext cx="137160" cy="1371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8445611" y="1718227"/>
                <a:ext cx="731520" cy="7315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9120989" y="2061127"/>
                <a:ext cx="731520" cy="457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>
                <a:off x="9486749" y="2049095"/>
                <a:ext cx="0" cy="4572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9490224" y="2225558"/>
                <a:ext cx="0" cy="4572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9493699" y="1876642"/>
                <a:ext cx="0" cy="4572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9161944" y="1862424"/>
                    <a:ext cx="3568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1944" y="1862424"/>
                    <a:ext cx="35685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8298046" y="3133743"/>
                  <a:ext cx="3568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8046" y="3133743"/>
                  <a:ext cx="35685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/>
            <p:cNvSpPr/>
            <p:nvPr/>
          </p:nvSpPr>
          <p:spPr>
            <a:xfrm>
              <a:off x="8606641" y="3279324"/>
              <a:ext cx="45720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stCxn id="9" idx="0"/>
          </p:cNvCxnSpPr>
          <p:nvPr/>
        </p:nvCxnSpPr>
        <p:spPr>
          <a:xfrm flipV="1">
            <a:off x="7859644" y="3237333"/>
            <a:ext cx="598411" cy="1301187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20416"/>
                <a:ext cx="8991600" cy="566069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2300"/>
                  </a:lnSpc>
                  <a:buNone/>
                </a:pPr>
                <a:r>
                  <a:rPr lang="en-US" sz="2100" dirty="0" smtClean="0"/>
                  <a:t>The bases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100" dirty="0" smtClean="0"/>
                  <a:t> are generated by polynomials satisfying 3-term recurrence represented by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1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100" dirty="0" err="1" smtClean="0"/>
                  <a:t>tridiagonal</a:t>
                </a:r>
                <a:r>
                  <a:rPr lang="en-US" sz="2100" dirty="0" smtClean="0"/>
                  <a:t> matrix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 smtClean="0"/>
                  <a:t> satisfying</a:t>
                </a:r>
              </a:p>
              <a:p>
                <a:pPr marL="0" indent="0">
                  <a:buNone/>
                </a:pPr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0" dirty="0" smtClean="0"/>
                  <a:t>	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ba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bar>
                          <m:ba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ba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pPr marL="0" indent="0">
                  <a:lnSpc>
                    <a:spcPts val="2300"/>
                  </a:lnSpc>
                  <a:buNone/>
                </a:pPr>
                <a:r>
                  <a:rPr lang="en-US" sz="2100" dirty="0" smtClean="0"/>
                  <a:t>where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sz="21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100" dirty="0" smtClean="0"/>
                  <a:t> resp. with last columns omitted</a:t>
                </a:r>
              </a:p>
              <a:p>
                <a:pPr marL="0" indent="0">
                  <a:lnSpc>
                    <a:spcPts val="2300"/>
                  </a:lnSpc>
                  <a:buNone/>
                </a:pPr>
                <a:r>
                  <a:rPr lang="en-US" sz="2100" dirty="0" smtClean="0"/>
                  <a:t>Multiplications by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100" dirty="0" smtClean="0"/>
                  <a:t> can then be written:</a:t>
                </a:r>
              </a:p>
              <a:p>
                <a:pPr marL="0" indent="0">
                  <a:buNone/>
                </a:pPr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endParaRPr lang="en-US" sz="600" b="0" dirty="0" smtClean="0"/>
              </a:p>
              <a:p>
                <a:pPr marL="0" indent="0">
                  <a:buNone/>
                </a:pPr>
                <a:r>
                  <a:rPr lang="en-US" sz="2100" b="0" dirty="0" smtClean="0"/>
                  <a:t>Update BICGSTAB vectors by updating their coordinates in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100" b="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b="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b="0" dirty="0" smtClean="0"/>
                  <a:t>	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0" dirty="0" smtClean="0"/>
              </a:p>
              <a:p>
                <a:pPr marL="0" indent="0">
                  <a:buNone/>
                </a:pP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20416"/>
                <a:ext cx="8991600" cy="5660698"/>
              </a:xfrm>
              <a:blipFill rotWithShape="0">
                <a:blip r:embed="rId10"/>
                <a:stretch>
                  <a:fillRect l="-814" t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13898" y="3313265"/>
            <a:ext cx="1774209" cy="395513"/>
          </a:xfrm>
          <a:prstGeom prst="roundRect">
            <a:avLst/>
          </a:prstGeom>
          <a:noFill/>
          <a:ln>
            <a:solidFill>
              <a:srgbClr val="FF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5090615" y="3322841"/>
            <a:ext cx="1070726" cy="413233"/>
          </a:xfrm>
          <a:prstGeom prst="roundRect">
            <a:avLst/>
          </a:prstGeom>
          <a:noFill/>
          <a:ln>
            <a:solidFill>
              <a:srgbClr val="FF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516964" y="3884719"/>
            <a:ext cx="4146386" cy="1874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CA-BICGSTAB Derivation: Dot Products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7210614" y="4588709"/>
            <a:ext cx="1714277" cy="577684"/>
            <a:chOff x="7253045" y="4320787"/>
            <a:chExt cx="1714277" cy="577684"/>
          </a:xfrm>
        </p:grpSpPr>
        <p:sp>
          <p:nvSpPr>
            <p:cNvPr id="47" name="Rounded Rectangle 46"/>
            <p:cNvSpPr/>
            <p:nvPr/>
          </p:nvSpPr>
          <p:spPr>
            <a:xfrm>
              <a:off x="7253045" y="4320787"/>
              <a:ext cx="1714277" cy="57768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45762" y="4554685"/>
              <a:ext cx="137160" cy="457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15805" y="4541049"/>
              <a:ext cx="137160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268739" y="4541049"/>
              <a:ext cx="137160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2117" y="4541049"/>
              <a:ext cx="45719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462566" y="4415739"/>
                  <a:ext cx="361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566" y="4415739"/>
                  <a:ext cx="36150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929431" y="4415739"/>
                  <a:ext cx="361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9431" y="4415739"/>
                  <a:ext cx="36150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382469" y="4429132"/>
                  <a:ext cx="361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469" y="4429132"/>
                  <a:ext cx="36150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320470" y="4355431"/>
            <a:ext cx="1591306" cy="1044239"/>
            <a:chOff x="223847" y="4247198"/>
            <a:chExt cx="1591306" cy="1044239"/>
          </a:xfrm>
        </p:grpSpPr>
        <p:sp>
          <p:nvSpPr>
            <p:cNvPr id="46" name="Rounded Rectangle 45"/>
            <p:cNvSpPr/>
            <p:nvPr/>
          </p:nvSpPr>
          <p:spPr>
            <a:xfrm>
              <a:off x="223847" y="4247198"/>
              <a:ext cx="1591306" cy="10442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148865" y="4247199"/>
                  <a:ext cx="361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865" y="4247199"/>
                  <a:ext cx="36150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2755232" y="1409149"/>
            <a:ext cx="1980403" cy="977869"/>
            <a:chOff x="2720416" y="1446957"/>
            <a:chExt cx="2006221" cy="977869"/>
          </a:xfrm>
        </p:grpSpPr>
        <p:grpSp>
          <p:nvGrpSpPr>
            <p:cNvPr id="50" name="Group 49"/>
            <p:cNvGrpSpPr/>
            <p:nvPr/>
          </p:nvGrpSpPr>
          <p:grpSpPr>
            <a:xfrm>
              <a:off x="2720416" y="1446957"/>
              <a:ext cx="2006221" cy="977869"/>
              <a:chOff x="2702257" y="1384598"/>
              <a:chExt cx="2006221" cy="97786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702257" y="1384598"/>
                <a:ext cx="2006221" cy="97786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833958" y="1407561"/>
                <a:ext cx="490552" cy="369332"/>
                <a:chOff x="3278389" y="1480023"/>
                <a:chExt cx="490552" cy="36933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78389" y="1608141"/>
                  <a:ext cx="137160" cy="1371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3407434" y="1480023"/>
                      <a:ext cx="36150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07434" y="1480023"/>
                      <a:ext cx="361507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073635" y="1450236"/>
                  <a:ext cx="361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635" y="1450236"/>
                  <a:ext cx="36150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7045017" y="1409149"/>
            <a:ext cx="1815895" cy="935933"/>
            <a:chOff x="7045017" y="1409149"/>
            <a:chExt cx="1815895" cy="935933"/>
          </a:xfrm>
        </p:grpSpPr>
        <p:grpSp>
          <p:nvGrpSpPr>
            <p:cNvPr id="51" name="Group 50"/>
            <p:cNvGrpSpPr/>
            <p:nvPr/>
          </p:nvGrpSpPr>
          <p:grpSpPr>
            <a:xfrm>
              <a:off x="7045017" y="1409149"/>
              <a:ext cx="1815895" cy="935933"/>
              <a:chOff x="7151426" y="1426535"/>
              <a:chExt cx="1815895" cy="935933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7151426" y="1433700"/>
                <a:ext cx="1815895" cy="92876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7328356" y="1426535"/>
                <a:ext cx="388772" cy="369332"/>
                <a:chOff x="7214621" y="1472858"/>
                <a:chExt cx="388772" cy="36933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7214621" y="1608140"/>
                  <a:ext cx="45720" cy="1371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241886" y="1472858"/>
                      <a:ext cx="36150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41886" y="1472858"/>
                      <a:ext cx="361507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314058" y="1433700"/>
                  <a:ext cx="361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4058" y="1433700"/>
                  <a:ext cx="36150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ight Arrow 57"/>
          <p:cNvSpPr/>
          <p:nvPr/>
        </p:nvSpPr>
        <p:spPr>
          <a:xfrm>
            <a:off x="6650874" y="4677705"/>
            <a:ext cx="434072" cy="3996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069664" y="4644530"/>
            <a:ext cx="434072" cy="3996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351390" y="1548198"/>
            <a:ext cx="731520" cy="144110"/>
            <a:chOff x="-1328709" y="3606669"/>
            <a:chExt cx="731520" cy="144110"/>
          </a:xfrm>
        </p:grpSpPr>
        <p:sp>
          <p:nvSpPr>
            <p:cNvPr id="61" name="Rectangle 60"/>
            <p:cNvSpPr/>
            <p:nvPr/>
          </p:nvSpPr>
          <p:spPr>
            <a:xfrm>
              <a:off x="-1328709" y="3613619"/>
              <a:ext cx="731520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-974981" y="3613619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798518" y="3610144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-1147434" y="3606669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5400000">
            <a:off x="4153237" y="1826028"/>
            <a:ext cx="731520" cy="144110"/>
            <a:chOff x="-1328709" y="3606669"/>
            <a:chExt cx="731520" cy="144110"/>
          </a:xfrm>
        </p:grpSpPr>
        <p:sp>
          <p:nvSpPr>
            <p:cNvPr id="69" name="Rectangle 68"/>
            <p:cNvSpPr/>
            <p:nvPr/>
          </p:nvSpPr>
          <p:spPr>
            <a:xfrm>
              <a:off x="-1328709" y="3613619"/>
              <a:ext cx="731520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-974981" y="3613619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-798518" y="3610144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-1147434" y="3606669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569001" y="1544723"/>
            <a:ext cx="731520" cy="144110"/>
            <a:chOff x="-1328709" y="3606669"/>
            <a:chExt cx="731520" cy="144110"/>
          </a:xfrm>
        </p:grpSpPr>
        <p:sp>
          <p:nvSpPr>
            <p:cNvPr id="74" name="Rectangle 73"/>
            <p:cNvSpPr/>
            <p:nvPr/>
          </p:nvSpPr>
          <p:spPr>
            <a:xfrm>
              <a:off x="-1328709" y="3613619"/>
              <a:ext cx="731520" cy="1371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-974981" y="3613619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-798518" y="3610144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-1147434" y="3606669"/>
              <a:ext cx="0" cy="137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rot="5400000">
            <a:off x="8336140" y="1872284"/>
            <a:ext cx="731520" cy="52670"/>
            <a:chOff x="-1328709" y="3606669"/>
            <a:chExt cx="731520" cy="52670"/>
          </a:xfrm>
        </p:grpSpPr>
        <p:sp>
          <p:nvSpPr>
            <p:cNvPr id="79" name="Rectangle 78"/>
            <p:cNvSpPr/>
            <p:nvPr/>
          </p:nvSpPr>
          <p:spPr>
            <a:xfrm>
              <a:off x="-1328709" y="3613619"/>
              <a:ext cx="731520" cy="457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-974981" y="3613619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-798518" y="3610145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-1147434" y="3606669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 rot="5400000">
            <a:off x="1293843" y="4841992"/>
            <a:ext cx="731520" cy="52670"/>
            <a:chOff x="-1328709" y="3606669"/>
            <a:chExt cx="731520" cy="52670"/>
          </a:xfrm>
        </p:grpSpPr>
        <p:sp>
          <p:nvSpPr>
            <p:cNvPr id="84" name="Rectangle 83"/>
            <p:cNvSpPr/>
            <p:nvPr/>
          </p:nvSpPr>
          <p:spPr>
            <a:xfrm>
              <a:off x="-1328709" y="3613619"/>
              <a:ext cx="731520" cy="457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-974981" y="3613619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-798518" y="3610145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-1147434" y="3606669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97053" y="4502567"/>
            <a:ext cx="731520" cy="52670"/>
            <a:chOff x="-1328709" y="3606669"/>
            <a:chExt cx="731520" cy="52670"/>
          </a:xfrm>
        </p:grpSpPr>
        <p:sp>
          <p:nvSpPr>
            <p:cNvPr id="89" name="Rectangle 88"/>
            <p:cNvSpPr/>
            <p:nvPr/>
          </p:nvSpPr>
          <p:spPr>
            <a:xfrm>
              <a:off x="-1328709" y="3613619"/>
              <a:ext cx="731520" cy="457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-974981" y="3613619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-798518" y="3610145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-1147434" y="3606669"/>
              <a:ext cx="0" cy="45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6165"/>
                <a:ext cx="9067800" cy="586183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2100" dirty="0" smtClean="0"/>
                  <a:t>Last step: rewriting length-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100" dirty="0" smtClean="0"/>
                  <a:t> inner products in the new </a:t>
                </a:r>
                <a:r>
                  <a:rPr lang="en-US" sz="2100" dirty="0" err="1" smtClean="0"/>
                  <a:t>Krylov</a:t>
                </a:r>
                <a:r>
                  <a:rPr lang="en-US" sz="2100" dirty="0" smtClean="0"/>
                  <a:t> basis. Let 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2800" dirty="0" smtClean="0"/>
                  <a:t>  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200" dirty="0" smtClean="0"/>
                  <a:t>	   		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 </a:t>
                </a:r>
              </a:p>
              <a:p>
                <a:pPr marL="0" indent="0">
                  <a:lnSpc>
                    <a:spcPts val="1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1000"/>
                  </a:lnSpc>
                  <a:buNone/>
                </a:pPr>
                <a:endParaRPr lang="en-US" sz="300" dirty="0" smtClean="0"/>
              </a:p>
              <a:p>
                <a:pPr marL="0" indent="0">
                  <a:lnSpc>
                    <a:spcPts val="1000"/>
                  </a:lnSpc>
                  <a:buNone/>
                </a:pPr>
                <a:endParaRPr lang="en-US" sz="400" dirty="0" smtClean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2100" dirty="0" smtClean="0"/>
                  <a:t>where the “Gram Matrix”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1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1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1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1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100" dirty="0" smtClean="0"/>
                  <a:t> vector. (Note: can be computed with </a:t>
                </a:r>
                <a:r>
                  <a:rPr lang="en-US" sz="21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one </a:t>
                </a:r>
                <a:r>
                  <a:rPr lang="en-US" sz="2100" b="1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MPI_AllReduce</a:t>
                </a:r>
                <a:r>
                  <a:rPr lang="en-US" sz="21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100" dirty="0" smtClean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100" dirty="0" smtClean="0"/>
                  <a:t>).</a:t>
                </a:r>
              </a:p>
              <a:p>
                <a:pPr marL="0" indent="0">
                  <a:lnSpc>
                    <a:spcPts val="400"/>
                  </a:lnSpc>
                  <a:buNone/>
                </a:pPr>
                <a:endParaRPr lang="en-US" sz="400" dirty="0" smtClean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2100" dirty="0" smtClean="0"/>
                  <a:t>Then </a:t>
                </a:r>
                <a:r>
                  <a:rPr lang="en-US" sz="21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all the dot products for s iterations of BICGSTAB can be computed locally </a:t>
                </a:r>
                <a:r>
                  <a:rPr lang="en-US" sz="2100" dirty="0" smtClean="0"/>
                  <a:t>in CA-BICGSTAB using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100" dirty="0" smtClean="0"/>
                  <a:t> by the relations</a:t>
                </a:r>
              </a:p>
              <a:p>
                <a:pPr marL="0" indent="0">
                  <a:lnSpc>
                    <a:spcPts val="400"/>
                  </a:lnSpc>
                  <a:buNone/>
                </a:pPr>
                <a:endParaRPr lang="en-US" sz="1200" dirty="0" smtClean="0"/>
              </a:p>
              <a:p>
                <a:pPr marL="2171700" lvl="5" indent="0">
                  <a:lnSpc>
                    <a:spcPts val="2300"/>
                  </a:lnSpc>
                  <a:buNone/>
                </a:pPr>
                <a:r>
                  <a:rPr lang="en-US" sz="1400" b="0" dirty="0" smtClean="0"/>
                  <a:t>	</a:t>
                </a:r>
                <a:r>
                  <a:rPr lang="en-US" sz="2200" b="0" dirty="0" smtClean="0"/>
                  <a:t>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 smtClean="0"/>
              </a:p>
              <a:p>
                <a:pPr marL="2171700" lvl="5" indent="0">
                  <a:lnSpc>
                    <a:spcPts val="2300"/>
                  </a:lnSpc>
                  <a:buNone/>
                </a:pPr>
                <a:r>
                  <a:rPr lang="en-US" sz="2100" b="0" dirty="0" smtClean="0"/>
                  <a:t>	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sz="2100" b="0" dirty="0" smtClean="0"/>
              </a:p>
              <a:p>
                <a:pPr marL="2171700" lvl="5" indent="0">
                  <a:lnSpc>
                    <a:spcPts val="2300"/>
                  </a:lnSpc>
                  <a:buNone/>
                </a:pPr>
                <a:r>
                  <a:rPr lang="en-US" sz="2100" b="0" dirty="0" smtClean="0"/>
                  <a:t>	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Sup>
                          <m:sSub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sz="2100" b="0" dirty="0" smtClean="0"/>
              </a:p>
              <a:p>
                <a:pPr marL="2171700" lvl="5" indent="0">
                  <a:lnSpc>
                    <a:spcPts val="23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2100" dirty="0" smtClean="0"/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  <m:sSubSup>
                          <m:sSub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sz="2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Sup>
                            <m:sSubSup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𝐺𝑇</m:t>
                          </m:r>
                          <m:sSubSup>
                            <m:sSubSup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100" b="0" dirty="0" smtClean="0"/>
              </a:p>
              <a:p>
                <a:pPr marL="0" indent="0" algn="ctr">
                  <a:lnSpc>
                    <a:spcPts val="1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2100" dirty="0" smtClean="0"/>
                  <a:t>Note: norms for convergence checks can be estimated with no communication in a similar way,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𝐺</m:t>
                        </m:r>
                        <m:sSubSup>
                          <m:sSubSup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100" dirty="0" smtClean="0"/>
                  <a:t>.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6165"/>
                <a:ext cx="9067800" cy="5861835"/>
              </a:xfrm>
              <a:blipFill rotWithShape="0">
                <a:blip r:embed="rId10"/>
                <a:stretch>
                  <a:fillRect l="-807" t="-1351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0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830" y="914400"/>
                <a:ext cx="8944969" cy="604595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1700"/>
                  </a:lnSpc>
                  <a:buNone/>
                </a:pPr>
                <a:r>
                  <a:rPr lang="en-US" sz="1600" dirty="0" smtClean="0"/>
                  <a:t>Given: Initial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for solving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600" dirty="0" smtClean="0"/>
              </a:p>
              <a:p>
                <a:pPr marL="0" indent="0">
                  <a:lnSpc>
                    <a:spcPts val="1700"/>
                  </a:lnSpc>
                  <a:buNone/>
                </a:pPr>
                <a:r>
                  <a:rPr lang="en-US" sz="1600" dirty="0" smtClean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, pick arbitrary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6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1600" dirty="0" smtClean="0"/>
              </a:p>
              <a:p>
                <a:pPr marL="0" indent="0">
                  <a:lnSpc>
                    <a:spcPts val="1700"/>
                  </a:lnSpc>
                  <a:buNone/>
                </a:pPr>
                <a:r>
                  <a:rPr lang="en-US" sz="1600" dirty="0" smtClean="0"/>
                  <a:t>Construct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600" dirty="0" smtClean="0"/>
                  <a:t>-by-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16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600" dirty="0" smtClean="0"/>
              </a:p>
              <a:p>
                <a:pPr marL="0" indent="0">
                  <a:lnSpc>
                    <a:spcPts val="1700"/>
                  </a:lnSpc>
                  <a:buNone/>
                </a:pPr>
                <a:r>
                  <a:rPr lang="en-US" sz="1600" b="1" dirty="0"/>
                  <a:t>f</a:t>
                </a:r>
                <a:r>
                  <a:rPr lang="en-US" sz="1600" b="1" dirty="0" smtClean="0"/>
                  <a:t>or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</m:oMath>
                </a14:m>
                <a:r>
                  <a:rPr lang="en-US" sz="1600" dirty="0" smtClean="0"/>
                  <a:t> until convergence </a:t>
                </a:r>
                <a:r>
                  <a:rPr lang="en-US" sz="1600" b="1" dirty="0" smtClean="0"/>
                  <a:t>do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600" dirty="0"/>
                  <a:t>	</a:t>
                </a:r>
                <a:r>
                  <a:rPr lang="en-US" sz="1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/>
                  <a:t>, bases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 smtClean="0"/>
                  <a:t>, resp. 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600" dirty="0"/>
                  <a:t>	</a:t>
                </a:r>
                <a:r>
                  <a:rPr lang="en-US" sz="1600" dirty="0" smtClean="0"/>
                  <a:t>Compute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marL="0" indent="0">
                  <a:lnSpc>
                    <a:spcPts val="1700"/>
                  </a:lnSpc>
                  <a:buNone/>
                </a:pPr>
                <a:r>
                  <a:rPr lang="en-US" sz="1600" dirty="0" smtClean="0"/>
                  <a:t>	</a:t>
                </a:r>
                <a:r>
                  <a:rPr lang="en-US" sz="1600" b="1" dirty="0"/>
                  <a:t>f</a:t>
                </a:r>
                <a:r>
                  <a:rPr lang="en-US" sz="1600" b="1" dirty="0" smtClean="0"/>
                  <a:t>or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dirty="0" smtClean="0"/>
                  <a:t>do</a:t>
                </a:r>
                <a:endParaRPr lang="en-US" sz="1600" b="1" dirty="0"/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)/(</m:t>
                    </m:r>
                    <m:acc>
                      <m:accPr>
                        <m:chr m:val="̃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dirty="0" smtClean="0"/>
                  <a:t>	</a:t>
                </a: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 smtClean="0"/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dirty="0"/>
                  <a:t>	</a:t>
                </a: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 smtClean="0"/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dirty="0" smtClean="0"/>
                  <a:t>		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600" dirty="0" smtClean="0"/>
                  <a:t>  for convergence</a:t>
                </a:r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𝐺𝑇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)/(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dirty="0" smtClean="0"/>
                  <a:t>	</a:t>
                </a: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 smtClean="0"/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b="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 smtClean="0"/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dirty="0" smtClean="0"/>
                  <a:t>	</a:t>
                </a:r>
                <a:r>
                  <a:rPr lang="en-US" sz="1600" dirty="0"/>
                  <a:t>	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600" dirty="0"/>
                  <a:t>  for </a:t>
                </a:r>
                <a:r>
                  <a:rPr lang="en-US" sz="1600" dirty="0" smtClean="0"/>
                  <a:t>convergence</a:t>
                </a:r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b="0" dirty="0" smtClean="0"/>
                  <a:t>	</a:t>
                </a:r>
                <a:r>
                  <a:rPr lang="en-US" sz="16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marL="800100" lvl="2" indent="0">
                  <a:lnSpc>
                    <a:spcPts val="1800"/>
                  </a:lnSpc>
                  <a:buNone/>
                </a:pPr>
                <a:r>
                  <a:rPr lang="en-US" sz="1600" b="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marL="0" indent="0">
                  <a:lnSpc>
                    <a:spcPts val="1700"/>
                  </a:lnSpc>
                  <a:buNone/>
                </a:pPr>
                <a:r>
                  <a:rPr lang="en-US" sz="1600" dirty="0" smtClean="0"/>
                  <a:t>	</a:t>
                </a:r>
                <a:r>
                  <a:rPr lang="en-US" sz="1600" b="1" dirty="0"/>
                  <a:t>e</a:t>
                </a:r>
                <a:r>
                  <a:rPr lang="en-US" sz="1600" b="1" dirty="0" smtClean="0"/>
                  <a:t>nd For</a:t>
                </a:r>
              </a:p>
              <a:p>
                <a:pPr marL="0" indent="0">
                  <a:lnSpc>
                    <a:spcPts val="1700"/>
                  </a:lnSpc>
                  <a:buNone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marL="0" indent="0">
                  <a:lnSpc>
                    <a:spcPts val="1700"/>
                  </a:lnSpc>
                  <a:buNone/>
                </a:pPr>
                <a:r>
                  <a:rPr lang="en-US" sz="1600" b="1" dirty="0"/>
                  <a:t>e</a:t>
                </a:r>
                <a:r>
                  <a:rPr lang="en-US" sz="1600" b="1" dirty="0" smtClean="0"/>
                  <a:t>nd For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830" y="914400"/>
                <a:ext cx="8944969" cy="6045957"/>
              </a:xfrm>
              <a:blipFill rotWithShape="0">
                <a:blip r:embed="rId2"/>
                <a:stretch>
                  <a:fillRect l="-341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CA-BICGSTAB Method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78173" y="1996275"/>
            <a:ext cx="4913194" cy="2829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87403" y="1630906"/>
            <a:ext cx="2230271" cy="504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P2P communication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87402" y="2308321"/>
            <a:ext cx="2230271" cy="504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One </a:t>
            </a:r>
            <a:r>
              <a:rPr lang="en-US" dirty="0" err="1" smtClean="0">
                <a:solidFill>
                  <a:schemeClr val="tx1"/>
                </a:solidFill>
              </a:rPr>
              <a:t>MPI_AllReduce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8173" y="2279177"/>
            <a:ext cx="2893326" cy="2729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6687401" y="3545640"/>
                <a:ext cx="2230271" cy="143671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Vector updates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iterations computed locally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401" y="3545640"/>
                <a:ext cx="2230271" cy="1436718"/>
              </a:xfrm>
              <a:prstGeom prst="roundRect">
                <a:avLst/>
              </a:prstGeom>
              <a:blipFill rotWithShape="0">
                <a:blip r:embed="rId3"/>
                <a:stretch>
                  <a:fillRect r="-5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719618" y="2785994"/>
            <a:ext cx="4572000" cy="29597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>
            <a:off x="5991367" y="1883390"/>
            <a:ext cx="696036" cy="25248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1"/>
            <a:endCxn id="20" idx="3"/>
          </p:cNvCxnSpPr>
          <p:nvPr/>
        </p:nvCxnSpPr>
        <p:spPr>
          <a:xfrm flipH="1" flipV="1">
            <a:off x="3971499" y="2415654"/>
            <a:ext cx="2715903" cy="14515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1"/>
            <a:endCxn id="22" idx="3"/>
          </p:cNvCxnSpPr>
          <p:nvPr/>
        </p:nvCxnSpPr>
        <p:spPr>
          <a:xfrm flipH="1">
            <a:off x="6291618" y="4263999"/>
            <a:ext cx="395783" cy="185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Speedups for Synthetic Benchmark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79" y="2520162"/>
            <a:ext cx="4258099" cy="4000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17" y="3239956"/>
            <a:ext cx="3889183" cy="3248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73598"/>
                <a:ext cx="9144000" cy="1230393"/>
              </a:xfrm>
            </p:spPr>
            <p:txBody>
              <a:bodyPr>
                <a:noAutofit/>
              </a:bodyPr>
              <a:lstStyle/>
              <a:p>
                <a:pPr indent="-182880">
                  <a:lnSpc>
                    <a:spcPts val="2200"/>
                  </a:lnSpc>
                </a:pPr>
                <a:r>
                  <a:rPr lang="en-US" sz="2000" dirty="0" smtClean="0"/>
                  <a:t>Time (left) and performance (right) of </a:t>
                </a:r>
                <a:r>
                  <a:rPr lang="en-US" sz="2000" dirty="0" err="1" smtClean="0"/>
                  <a:t>miniGMG</a:t>
                </a:r>
                <a:r>
                  <a:rPr lang="en-US" sz="2000" dirty="0" smtClean="0"/>
                  <a:t> benchmark with BICGSTAB vs. CA-BICGSTAB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 smtClean="0"/>
                  <a:t> (monomial basis) on Hopper</a:t>
                </a:r>
              </a:p>
              <a:p>
                <a:pPr indent="-182880">
                  <a:lnSpc>
                    <a:spcPts val="2200"/>
                  </a:lnSpc>
                </a:pPr>
                <a:r>
                  <a:rPr lang="en-US" sz="2000" dirty="0" smtClean="0"/>
                  <a:t>At 24K cores, CA-BICGSTAB’s asymptotic reduction of calls to </a:t>
                </a:r>
                <a:r>
                  <a:rPr lang="en-US" sz="2000" dirty="0" err="1" smtClean="0"/>
                  <a:t>MPI_AllReduce</a:t>
                </a:r>
                <a:r>
                  <a:rPr lang="en-US" sz="2000" dirty="0" smtClean="0"/>
                  <a:t> </a:t>
                </a:r>
                <a:r>
                  <a:rPr lang="en-US" sz="20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improves bottom solver by 4.2x, and overall </a:t>
                </a:r>
                <a:r>
                  <a:rPr lang="en-US" sz="2000" b="1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multigrid</a:t>
                </a:r>
                <a:r>
                  <a:rPr lang="en-US" sz="20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solve by nearly 2.5x </a:t>
                </a:r>
              </a:p>
              <a:p>
                <a:pPr marL="0" indent="-182880">
                  <a:lnSpc>
                    <a:spcPts val="22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73598"/>
                <a:ext cx="9144000" cy="1230393"/>
              </a:xfrm>
              <a:blipFill rotWithShape="0">
                <a:blip r:embed="rId4"/>
                <a:stretch>
                  <a:fillRect t="-4950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320793" y="5429220"/>
            <a:ext cx="4676509" cy="120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330000" y="2203991"/>
            <a:ext cx="485171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CA-BICGSTAB improves aggregate performance - degrees of freedom solved per second </a:t>
            </a:r>
            <a:r>
              <a:rPr lang="en-US" sz="2000" dirty="0" smtClean="0"/>
              <a:t>close </a:t>
            </a:r>
            <a:r>
              <a:rPr lang="en-US" sz="2000" dirty="0"/>
              <a:t>to linear </a:t>
            </a:r>
          </a:p>
          <a:p>
            <a:pPr indent="-182880">
              <a:lnSpc>
                <a:spcPts val="22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00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Benchmark Timing Breakdown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564" y="2691902"/>
            <a:ext cx="4939271" cy="3387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76869" y="1007609"/>
                <a:ext cx="8628797" cy="1591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Net time spent across all bottom solves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24,576</m:t>
                    </m:r>
                  </m:oMath>
                </a14:m>
                <a:r>
                  <a:rPr lang="en-US" sz="2200" dirty="0" smtClean="0"/>
                  <a:t> cores, for BICGSTAB and CA-BICGSTAB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11.2x reduction in </a:t>
                </a:r>
                <a:r>
                  <a:rPr lang="en-US" sz="2200" b="1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MPI_AllReduce</a:t>
                </a:r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time (</a:t>
                </a:r>
                <a:r>
                  <a:rPr lang="en-US" sz="2200" b="1" dirty="0" smtClean="0">
                    <a:solidFill>
                      <a:srgbClr val="FF1900"/>
                    </a:solidFill>
                  </a:rPr>
                  <a:t>red</a:t>
                </a:r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2200" dirty="0" smtClean="0"/>
                  <a:t>BICGSTAB requires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 smtClean="0"/>
                  <a:t> more </a:t>
                </a:r>
                <a:r>
                  <a:rPr lang="en-US" sz="2200" dirty="0" err="1" smtClean="0"/>
                  <a:t>MPI_AllReduce’s</a:t>
                </a:r>
                <a:r>
                  <a:rPr lang="en-US" sz="2200" dirty="0" smtClean="0"/>
                  <a:t> than CA-BICGSTAB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9" y="1007609"/>
                <a:ext cx="8628797" cy="1591084"/>
              </a:xfrm>
              <a:prstGeom prst="rect">
                <a:avLst/>
              </a:prstGeom>
              <a:blipFill rotWithShape="0">
                <a:blip r:embed="rId3"/>
                <a:stretch>
                  <a:fillRect l="-848" t="-2299" b="-6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6869" y="2637155"/>
                <a:ext cx="3852081" cy="3899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200" dirty="0" smtClean="0"/>
                  <a:t>Less than theoretical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2200" dirty="0" smtClean="0"/>
                  <a:t>x, since </a:t>
                </a:r>
                <a:r>
                  <a:rPr lang="en-US" sz="2200" dirty="0" err="1" smtClean="0"/>
                  <a:t>AllReduce</a:t>
                </a:r>
                <a:r>
                  <a:rPr lang="en-US" sz="2200" dirty="0" smtClean="0"/>
                  <a:t> in CA-BICGSTAB is larger, not always latency-limited</a:t>
                </a:r>
              </a:p>
              <a:p>
                <a:r>
                  <a:rPr lang="en-US" sz="2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P2P </a:t>
                </a:r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US" sz="2200" b="1" dirty="0" smtClean="0">
                    <a:solidFill>
                      <a:srgbClr val="2F57A0"/>
                    </a:solidFill>
                  </a:rPr>
                  <a:t>blue</a:t>
                </a:r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) communication </a:t>
                </a:r>
                <a:r>
                  <a:rPr lang="en-US" sz="2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doubles </a:t>
                </a:r>
                <a:r>
                  <a:rPr lang="en-US" sz="2200" dirty="0"/>
                  <a:t>for CA-BICGSTAB</a:t>
                </a:r>
              </a:p>
              <a:p>
                <a:pPr lvl="1"/>
                <a:r>
                  <a:rPr lang="en-US" sz="2200" dirty="0"/>
                  <a:t>Basis computation requires twice as many </a:t>
                </a:r>
                <a:r>
                  <a:rPr lang="en-US" sz="2200" dirty="0" err="1"/>
                  <a:t>SpMVs</a:t>
                </a:r>
                <a:r>
                  <a:rPr lang="en-US" sz="2200" dirty="0"/>
                  <a:t> (P2P) per iteration than </a:t>
                </a:r>
                <a:r>
                  <a:rPr lang="en-US" sz="2200" dirty="0" smtClean="0"/>
                  <a:t>BICGSTAB</a:t>
                </a:r>
              </a:p>
              <a:p>
                <a:pPr marL="457200" lvl="1" indent="0">
                  <a:buNone/>
                </a:pPr>
                <a:endParaRPr lang="en-US" sz="22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9" y="2637155"/>
                <a:ext cx="3852081" cy="3899480"/>
              </a:xfrm>
              <a:prstGeom prst="rect">
                <a:avLst/>
              </a:prstGeom>
              <a:blipFill rotWithShape="0">
                <a:blip r:embed="rId4"/>
                <a:stretch>
                  <a:fillRect l="-1899" t="-1095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Speedups for Real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01" y="982640"/>
            <a:ext cx="4640239" cy="5508298"/>
          </a:xfrm>
        </p:spPr>
        <p:txBody>
          <a:bodyPr>
            <a:noAutofit/>
          </a:bodyPr>
          <a:lstStyle/>
          <a:p>
            <a:r>
              <a:rPr lang="en-US" sz="2100" dirty="0" smtClean="0"/>
              <a:t>CA-BICGSTAB bottom-solver implemented in </a:t>
            </a:r>
            <a:r>
              <a:rPr lang="en-US" sz="2100" dirty="0" err="1" smtClean="0"/>
              <a:t>BoxLib</a:t>
            </a:r>
            <a:r>
              <a:rPr lang="en-US" sz="2100" dirty="0" smtClean="0"/>
              <a:t> (AMR framework from LBL)</a:t>
            </a:r>
            <a:endParaRPr lang="en-US" sz="1900" dirty="0" smtClean="0"/>
          </a:p>
          <a:p>
            <a:r>
              <a:rPr lang="en-US" sz="2100" dirty="0" smtClean="0"/>
              <a:t>Compared GMG with BICGSTAB vs. GMG with CA-BICGSTAB for two different applications:</a:t>
            </a:r>
          </a:p>
          <a:p>
            <a:pPr marL="0" indent="0">
              <a:buNone/>
            </a:pPr>
            <a:endParaRPr lang="en-US" sz="300" dirty="0" smtClean="0"/>
          </a:p>
          <a:p>
            <a:pPr marL="0" indent="0">
              <a:buNone/>
            </a:pPr>
            <a:r>
              <a:rPr lang="en-US" sz="2100" b="1" dirty="0" smtClean="0"/>
              <a:t>Low Mach Number Combustion Code (LMC): </a:t>
            </a:r>
            <a:r>
              <a:rPr lang="en-US" sz="2100" dirty="0" smtClean="0"/>
              <a:t>gas-phase combustion simulation</a:t>
            </a:r>
          </a:p>
          <a:p>
            <a:r>
              <a:rPr lang="en-US" sz="2100" dirty="0" smtClean="0"/>
              <a:t>Up to </a:t>
            </a:r>
            <a:r>
              <a:rPr lang="en-US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2.5x speedup in bottom solve; up to 1.5x in MG solve</a:t>
            </a:r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sz="2100" b="1" dirty="0" err="1" smtClean="0"/>
              <a:t>Nyx</a:t>
            </a:r>
            <a:r>
              <a:rPr lang="en-US" sz="2100" dirty="0" smtClean="0"/>
              <a:t>: 3D N-body and gas dynamics code for cosmological simulations of dark matter particles</a:t>
            </a:r>
          </a:p>
          <a:p>
            <a:r>
              <a:rPr lang="en-US" sz="2100" dirty="0" smtClean="0"/>
              <a:t>Up to </a:t>
            </a:r>
            <a:r>
              <a:rPr lang="en-US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2x speedup in bottom solve, 1.15x in MG solve</a:t>
            </a:r>
            <a:endParaRPr lang="en-US" sz="2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652" y="1126299"/>
            <a:ext cx="4243707" cy="248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56" y="3876030"/>
            <a:ext cx="422175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83" y="0"/>
            <a:ext cx="9157784" cy="914400"/>
          </a:xfrm>
        </p:spPr>
        <p:txBody>
          <a:bodyPr/>
          <a:lstStyle/>
          <a:p>
            <a:r>
              <a:rPr lang="en-US" sz="3600" dirty="0" smtClean="0"/>
              <a:t>Discussion and Challenges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934285"/>
                <a:ext cx="9144000" cy="564081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sz="2100" dirty="0" smtClean="0"/>
                  <a:t>For practical purposes, choice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00" dirty="0" smtClean="0"/>
                  <a:t> limited by finite precision error</a:t>
                </a:r>
              </a:p>
              <a:p>
                <a:pPr lvl="1">
                  <a:lnSpc>
                    <a:spcPts val="2300"/>
                  </a:lnSpc>
                </a:pPr>
                <a:r>
                  <a:rPr lang="en-US" sz="21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1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is increased, convergence slows </a:t>
                </a:r>
                <a:r>
                  <a:rPr lang="en-US" sz="2100" dirty="0" smtClean="0"/>
                  <a:t>– more required iterations can negate any speedup per iteration gained</a:t>
                </a:r>
              </a:p>
              <a:p>
                <a:pPr lvl="1">
                  <a:lnSpc>
                    <a:spcPts val="2300"/>
                  </a:lnSpc>
                </a:pPr>
                <a:r>
                  <a:rPr lang="en-US" sz="2100" dirty="0" smtClean="0"/>
                  <a:t>Can use better-conditioned </a:t>
                </a:r>
                <a:r>
                  <a:rPr lang="en-US" sz="2100" dirty="0" err="1" smtClean="0"/>
                  <a:t>Krylov</a:t>
                </a:r>
                <a:r>
                  <a:rPr lang="en-US" sz="2100" dirty="0" smtClean="0"/>
                  <a:t> bases, but this can incur extra cost (esp. if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100" dirty="0" smtClean="0"/>
                  <a:t> changes b/t V-cycles)</a:t>
                </a:r>
              </a:p>
              <a:p>
                <a:pPr lvl="1">
                  <a:lnSpc>
                    <a:spcPts val="2300"/>
                  </a:lnSpc>
                </a:pPr>
                <a:r>
                  <a:rPr lang="en-US" sz="2100" dirty="0" smtClean="0"/>
                  <a:t>In our tests,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smtClean="0"/>
                  <a:t>with the monomial basis gave similar </a:t>
                </a:r>
                <a:r>
                  <a:rPr lang="en-US" sz="2100" dirty="0"/>
                  <a:t>convergence for BICGSTAB and </a:t>
                </a:r>
                <a:r>
                  <a:rPr lang="en-US" sz="2100" dirty="0" smtClean="0"/>
                  <a:t>CA-BICGSTAB</a:t>
                </a:r>
              </a:p>
              <a:p>
                <a:pPr marL="0" indent="0">
                  <a:lnSpc>
                    <a:spcPts val="500"/>
                  </a:lnSpc>
                  <a:buNone/>
                </a:pPr>
                <a:endParaRPr lang="en-US" sz="700" dirty="0" smtClean="0"/>
              </a:p>
              <a:p>
                <a:pPr>
                  <a:lnSpc>
                    <a:spcPts val="2300"/>
                  </a:lnSpc>
                </a:pPr>
                <a:r>
                  <a:rPr lang="en-US" sz="2100" dirty="0" smtClean="0"/>
                  <a:t>Timing breakdown shows we </a:t>
                </a:r>
                <a:r>
                  <a:rPr lang="en-US" sz="21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must consider tradeoffs</a:t>
                </a:r>
                <a:r>
                  <a:rPr lang="en-US" sz="21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100" dirty="0" smtClean="0"/>
                  <a:t>between bandwidth, latency, and computation when choosing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00" dirty="0" smtClean="0"/>
                  <a:t> and CA-BICGSTAB optimizations for </a:t>
                </a:r>
                <a:r>
                  <a:rPr lang="en-US" sz="21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particular problem/machine</a:t>
                </a:r>
              </a:p>
              <a:p>
                <a:pPr lvl="1">
                  <a:lnSpc>
                    <a:spcPts val="2300"/>
                  </a:lnSpc>
                </a:pPr>
                <a:r>
                  <a:rPr lang="en-US" sz="2100" dirty="0"/>
                  <a:t>Blocking BICGSTAB </a:t>
                </a:r>
                <a:r>
                  <a:rPr lang="en-US" sz="2100" dirty="0" smtClean="0"/>
                  <a:t>inner </a:t>
                </a:r>
                <a:r>
                  <a:rPr lang="en-US" sz="2100" dirty="0"/>
                  <a:t>products most beneficial when</a:t>
                </a:r>
              </a:p>
              <a:p>
                <a:pPr lvl="2">
                  <a:lnSpc>
                    <a:spcPts val="2300"/>
                  </a:lnSpc>
                </a:pPr>
                <a:r>
                  <a:rPr lang="en-US" sz="2100" dirty="0" err="1"/>
                  <a:t>MPI_AllReduces</a:t>
                </a:r>
                <a:r>
                  <a:rPr lang="en-US" sz="2100" dirty="0"/>
                  <a:t> in bottom solve are dominant cost in GMG solve, GMG solves are dominant cost of application</a:t>
                </a:r>
              </a:p>
              <a:p>
                <a:pPr lvl="2">
                  <a:lnSpc>
                    <a:spcPts val="2300"/>
                  </a:lnSpc>
                </a:pPr>
                <a:r>
                  <a:rPr lang="en-US" sz="2100" dirty="0"/>
                  <a:t>Bottom solve requires enough iterations to amortize extra costs (bigger MPI messages, more P2P communication)</a:t>
                </a:r>
              </a:p>
              <a:p>
                <a:pPr lvl="1">
                  <a:lnSpc>
                    <a:spcPts val="2300"/>
                  </a:lnSpc>
                </a:pPr>
                <a:r>
                  <a:rPr lang="en-US" sz="2100" dirty="0"/>
                  <a:t>CA-BICGSTAB can also be optimized to reduce P2P </a:t>
                </a:r>
                <a:r>
                  <a:rPr lang="en-US" sz="2100" dirty="0" smtClean="0"/>
                  <a:t>communication </a:t>
                </a:r>
                <a:r>
                  <a:rPr lang="en-US" sz="2100" dirty="0"/>
                  <a:t>or reduce vertical data </a:t>
                </a:r>
                <a:r>
                  <a:rPr lang="en-US" sz="2100" dirty="0" smtClean="0"/>
                  <a:t>movement when computing </a:t>
                </a:r>
                <a:r>
                  <a:rPr lang="en-US" sz="2100" dirty="0" err="1" smtClean="0"/>
                  <a:t>Krylov</a:t>
                </a:r>
                <a:r>
                  <a:rPr lang="en-US" sz="2100" dirty="0" smtClean="0"/>
                  <a:t> bases</a:t>
                </a:r>
                <a:endParaRPr lang="en-US" sz="2100" dirty="0"/>
              </a:p>
              <a:p>
                <a:pPr>
                  <a:lnSpc>
                    <a:spcPts val="2300"/>
                  </a:lnSpc>
                </a:pPr>
                <a:endParaRPr lang="en-US" sz="2100" b="1" dirty="0" smtClean="0">
                  <a:solidFill>
                    <a:srgbClr val="41A5BD"/>
                  </a:solidFill>
                </a:endParaRPr>
              </a:p>
              <a:p>
                <a:pPr lvl="1">
                  <a:lnSpc>
                    <a:spcPts val="2300"/>
                  </a:lnSpc>
                </a:pPr>
                <a:endParaRPr lang="en-US" sz="2100" b="1" dirty="0" smtClean="0">
                  <a:solidFill>
                    <a:srgbClr val="41A5BD"/>
                  </a:solidFill>
                </a:endParaRPr>
              </a:p>
              <a:p>
                <a:pPr lvl="1">
                  <a:lnSpc>
                    <a:spcPts val="2300"/>
                  </a:lnSpc>
                </a:pPr>
                <a:endParaRPr lang="en-US" sz="2100" dirty="0" smtClean="0"/>
              </a:p>
              <a:p>
                <a:pPr lvl="1">
                  <a:lnSpc>
                    <a:spcPts val="2300"/>
                  </a:lnSpc>
                </a:pPr>
                <a:endParaRPr lang="en-US" sz="2100" dirty="0" smtClean="0"/>
              </a:p>
              <a:p>
                <a:pPr>
                  <a:lnSpc>
                    <a:spcPts val="2300"/>
                  </a:lnSpc>
                </a:pP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934285"/>
                <a:ext cx="9144000" cy="5640813"/>
              </a:xfrm>
              <a:blipFill rotWithShape="0">
                <a:blip r:embed="rId2"/>
                <a:stretch>
                  <a:fillRect l="-667" t="-1080" r="-800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Related Approaches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" y="1295400"/>
            <a:ext cx="8991600" cy="518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Other approaches to reducing synchronization cost in </a:t>
            </a:r>
            <a:r>
              <a:rPr lang="en-US" sz="2400" dirty="0" err="1" smtClean="0"/>
              <a:t>Krylov</a:t>
            </a:r>
            <a:r>
              <a:rPr lang="en-US" sz="2400" dirty="0" smtClean="0"/>
              <a:t> subspace methods</a:t>
            </a:r>
          </a:p>
          <a:p>
            <a:pPr lvl="1"/>
            <a:r>
              <a:rPr lang="en-US" dirty="0" smtClean="0"/>
              <a:t>Overlap </a:t>
            </a:r>
            <a:r>
              <a:rPr lang="en-US" dirty="0" err="1" smtClean="0"/>
              <a:t>nonblocking</a:t>
            </a:r>
            <a:r>
              <a:rPr lang="en-US" dirty="0" smtClean="0"/>
              <a:t> reductions with matrix-vector multiplications. See, e.g., (</a:t>
            </a:r>
            <a:r>
              <a:rPr lang="en-US" dirty="0" err="1" smtClean="0"/>
              <a:t>Ghysels</a:t>
            </a:r>
            <a:r>
              <a:rPr lang="en-US" dirty="0" smtClean="0"/>
              <a:t> et al., 2013).</a:t>
            </a:r>
          </a:p>
          <a:p>
            <a:pPr lvl="1"/>
            <a:r>
              <a:rPr lang="en-US" dirty="0" smtClean="0"/>
              <a:t> Overlap global synchronization points with </a:t>
            </a:r>
            <a:r>
              <a:rPr lang="en-US" dirty="0" err="1" smtClean="0"/>
              <a:t>SpMV</a:t>
            </a:r>
            <a:r>
              <a:rPr lang="en-US" dirty="0" smtClean="0"/>
              <a:t> and </a:t>
            </a:r>
            <a:r>
              <a:rPr lang="en-US" dirty="0" err="1" smtClean="0"/>
              <a:t>preconditioner</a:t>
            </a:r>
            <a:r>
              <a:rPr lang="en-US" dirty="0" smtClean="0"/>
              <a:t> application. See (</a:t>
            </a:r>
            <a:r>
              <a:rPr lang="en-US" dirty="0" err="1" smtClean="0"/>
              <a:t>Gropp</a:t>
            </a:r>
            <a:r>
              <a:rPr lang="en-US" dirty="0" smtClean="0"/>
              <a:t>, 2010).</a:t>
            </a:r>
          </a:p>
          <a:p>
            <a:pPr lvl="1"/>
            <a:r>
              <a:rPr lang="en-US" dirty="0" smtClean="0"/>
              <a:t>Delayed </a:t>
            </a:r>
            <a:r>
              <a:rPr lang="en-US" dirty="0" err="1" smtClean="0"/>
              <a:t>reorthogonalization</a:t>
            </a:r>
            <a:r>
              <a:rPr lang="en-US" dirty="0" smtClean="0"/>
              <a:t>: mixes work from current, previous, and subsequent iterations to avoid extra synchronization due to </a:t>
            </a:r>
            <a:r>
              <a:rPr lang="en-US" dirty="0" err="1" smtClean="0"/>
              <a:t>reorthogonalization</a:t>
            </a:r>
            <a:r>
              <a:rPr lang="en-US" dirty="0" smtClean="0"/>
              <a:t> (ADR method in </a:t>
            </a:r>
            <a:r>
              <a:rPr lang="en-US" dirty="0" err="1" smtClean="0"/>
              <a:t>SLEPc</a:t>
            </a:r>
            <a:r>
              <a:rPr lang="en-US" dirty="0" smtClean="0"/>
              <a:t>). See (Hernandez et al., 2007).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7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and Future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214651"/>
            <a:ext cx="9021170" cy="4858604"/>
          </a:xfrm>
        </p:spPr>
        <p:txBody>
          <a:bodyPr>
            <a:noAutofit/>
          </a:bodyPr>
          <a:lstStyle/>
          <a:p>
            <a:r>
              <a:rPr lang="en-US" sz="2100" dirty="0" smtClean="0"/>
              <a:t>Implemented, evaluated, </a:t>
            </a:r>
            <a:r>
              <a:rPr lang="en-US" sz="2100" dirty="0"/>
              <a:t>and </a:t>
            </a:r>
            <a:r>
              <a:rPr lang="en-US" sz="2100" dirty="0" smtClean="0"/>
              <a:t>optimized CA-BICGSTAB </a:t>
            </a:r>
            <a:r>
              <a:rPr lang="en-US" sz="2100" dirty="0"/>
              <a:t>as a high-performance, distributed-memory bottom solve routine for geometric </a:t>
            </a:r>
            <a:r>
              <a:rPr lang="en-US" sz="2100" dirty="0" err="1"/>
              <a:t>multigrid</a:t>
            </a:r>
            <a:r>
              <a:rPr lang="en-US" sz="2100" dirty="0"/>
              <a:t> </a:t>
            </a:r>
            <a:r>
              <a:rPr lang="en-US" sz="2100" dirty="0" smtClean="0"/>
              <a:t>solvers</a:t>
            </a:r>
          </a:p>
          <a:p>
            <a:pPr lvl="1"/>
            <a:r>
              <a:rPr lang="en-US" sz="2100" dirty="0"/>
              <a:t>First use of </a:t>
            </a:r>
            <a:r>
              <a:rPr lang="en-US" sz="2100" dirty="0" smtClean="0"/>
              <a:t>CA-KSMs for </a:t>
            </a:r>
            <a:r>
              <a:rPr lang="en-US" sz="2100" dirty="0"/>
              <a:t>improving </a:t>
            </a:r>
            <a:r>
              <a:rPr lang="en-US" sz="2100" dirty="0" smtClean="0"/>
              <a:t>geometric </a:t>
            </a:r>
            <a:r>
              <a:rPr lang="en-US" sz="2100" dirty="0" err="1" smtClean="0"/>
              <a:t>multigrid</a:t>
            </a:r>
            <a:r>
              <a:rPr lang="en-US" sz="2100" dirty="0" smtClean="0"/>
              <a:t> performance</a:t>
            </a:r>
          </a:p>
          <a:p>
            <a:pPr lvl="1"/>
            <a:r>
              <a:rPr lang="en-US" sz="2100" dirty="0" smtClean="0"/>
              <a:t>Speedups: 2.5x for GMG solve in synthetic benchmark, 1.5x in combustion application</a:t>
            </a:r>
          </a:p>
          <a:p>
            <a:pPr marL="457200" lvl="1" indent="0">
              <a:buNone/>
            </a:pPr>
            <a:endParaRPr lang="en-US" sz="2100" dirty="0" smtClean="0"/>
          </a:p>
          <a:p>
            <a:r>
              <a:rPr lang="en-US" sz="2100" dirty="0" smtClean="0"/>
              <a:t>Future work: </a:t>
            </a:r>
          </a:p>
          <a:p>
            <a:pPr lvl="1"/>
            <a:r>
              <a:rPr lang="en-US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Exploration of design space </a:t>
            </a:r>
            <a:r>
              <a:rPr lang="en-US" sz="2100" dirty="0" smtClean="0"/>
              <a:t>for other </a:t>
            </a:r>
            <a:r>
              <a:rPr lang="en-US" sz="2100" dirty="0" err="1" smtClean="0"/>
              <a:t>Krylov</a:t>
            </a:r>
            <a:r>
              <a:rPr lang="en-US" sz="2100" dirty="0" smtClean="0"/>
              <a:t> solvers, other machines, other applications</a:t>
            </a:r>
          </a:p>
          <a:p>
            <a:pPr lvl="1"/>
            <a:r>
              <a:rPr lang="en-US" sz="2100" dirty="0" smtClean="0"/>
              <a:t>Implementation of different polynomial bases for </a:t>
            </a:r>
            <a:r>
              <a:rPr lang="en-US" sz="2100" dirty="0" err="1" smtClean="0"/>
              <a:t>Krylov</a:t>
            </a:r>
            <a:r>
              <a:rPr lang="en-US" sz="2100" dirty="0" smtClean="0"/>
              <a:t> subspace to </a:t>
            </a:r>
            <a:r>
              <a:rPr lang="en-US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improve convergence</a:t>
            </a:r>
          </a:p>
          <a:p>
            <a:pPr lvl="1"/>
            <a:r>
              <a:rPr lang="en-US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Improve accessibility </a:t>
            </a:r>
            <a:r>
              <a:rPr lang="en-US" sz="2100" dirty="0" smtClean="0"/>
              <a:t>of CA-</a:t>
            </a:r>
            <a:r>
              <a:rPr lang="en-US" sz="2100" dirty="0" err="1" smtClean="0"/>
              <a:t>Krylov</a:t>
            </a:r>
            <a:r>
              <a:rPr lang="en-US" sz="2100" dirty="0" smtClean="0"/>
              <a:t> methods through scientific computing libraries</a:t>
            </a:r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evaluate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optimize</a:t>
            </a:r>
            <a:r>
              <a:rPr lang="en-US" sz="2400" dirty="0"/>
              <a:t> a communication-avoiding </a:t>
            </a:r>
            <a:r>
              <a:rPr lang="en-US" sz="2400" dirty="0" smtClean="0"/>
              <a:t>formulation </a:t>
            </a:r>
            <a:r>
              <a:rPr lang="en-US" sz="2400" dirty="0"/>
              <a:t>of </a:t>
            </a:r>
            <a:r>
              <a:rPr lang="en-US" sz="2400" dirty="0" smtClean="0"/>
              <a:t>the </a:t>
            </a:r>
            <a:r>
              <a:rPr lang="en-US" sz="2400" dirty="0" err="1" smtClean="0"/>
              <a:t>Krylov</a:t>
            </a:r>
            <a:r>
              <a:rPr lang="en-US" sz="2400" dirty="0" smtClean="0"/>
              <a:t> method BICGSTAB  (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CA-BICGSTAB</a:t>
            </a:r>
            <a:r>
              <a:rPr lang="en-US" sz="2400" dirty="0" smtClean="0"/>
              <a:t>) as </a:t>
            </a:r>
            <a:r>
              <a:rPr lang="en-US" sz="2400" dirty="0"/>
              <a:t>a </a:t>
            </a:r>
            <a:r>
              <a:rPr lang="en-US" sz="2400" dirty="0" smtClean="0"/>
              <a:t>high-performance, distributed-memory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bottom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solve routine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geometric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multigrid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solvers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ynthetic </a:t>
            </a:r>
            <a:r>
              <a:rPr lang="en-US" dirty="0"/>
              <a:t>benchmark (</a:t>
            </a:r>
            <a:r>
              <a:rPr lang="en-US" dirty="0" err="1"/>
              <a:t>miniGMG</a:t>
            </a:r>
            <a:r>
              <a:rPr lang="en-US" dirty="0"/>
              <a:t>) for detailed analysis</a:t>
            </a:r>
          </a:p>
          <a:p>
            <a:pPr lvl="1"/>
            <a:r>
              <a:rPr lang="en-US" dirty="0"/>
              <a:t>Best implementation integrated into </a:t>
            </a:r>
            <a:r>
              <a:rPr lang="en-US" dirty="0" err="1" smtClean="0"/>
              <a:t>BoxLib</a:t>
            </a:r>
            <a:r>
              <a:rPr lang="en-US" dirty="0" smtClean="0"/>
              <a:t> </a:t>
            </a:r>
            <a:r>
              <a:rPr lang="en-US" dirty="0"/>
              <a:t>to evaluate benefits in two real-world applications</a:t>
            </a:r>
          </a:p>
          <a:p>
            <a:endParaRPr lang="en-US" sz="2400" dirty="0" smtClean="0"/>
          </a:p>
          <a:p>
            <a:r>
              <a:rPr lang="en-US" sz="2400" dirty="0" smtClean="0"/>
              <a:t>First use of communication-avoiding </a:t>
            </a:r>
            <a:r>
              <a:rPr lang="en-US" sz="2400" dirty="0" err="1"/>
              <a:t>Krylov</a:t>
            </a:r>
            <a:r>
              <a:rPr lang="en-US" sz="2400" dirty="0"/>
              <a:t> </a:t>
            </a:r>
            <a:r>
              <a:rPr lang="en-US" sz="2400" dirty="0" smtClean="0"/>
              <a:t>subspace methods for improving </a:t>
            </a:r>
            <a:r>
              <a:rPr lang="en-US" sz="2400" dirty="0" err="1"/>
              <a:t>multigrid</a:t>
            </a:r>
            <a:r>
              <a:rPr lang="en-US" sz="2400" dirty="0"/>
              <a:t> bottom </a:t>
            </a:r>
            <a:r>
              <a:rPr lang="en-US" sz="2400" dirty="0" smtClean="0"/>
              <a:t>solve performance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Thank you!</a:t>
            </a:r>
          </a:p>
          <a:p>
            <a:pPr marL="0" indent="0" algn="ctr">
              <a:buNone/>
            </a:pPr>
            <a:r>
              <a:rPr lang="en-US" sz="3600" dirty="0" smtClean="0"/>
              <a:t>Email: erin@cs.berkeley.edu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6" y="957048"/>
            <a:ext cx="4202264" cy="2998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735" y="1012475"/>
            <a:ext cx="4023206" cy="546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76" y="3895447"/>
            <a:ext cx="4106571" cy="26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Extra Slides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" y="0"/>
            <a:ext cx="9238794" cy="876829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Communication is Expensive!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97" y="961974"/>
            <a:ext cx="8573910" cy="1248691"/>
          </a:xfrm>
        </p:spPr>
        <p:txBody>
          <a:bodyPr>
            <a:noAutofit/>
          </a:bodyPr>
          <a:lstStyle/>
          <a:p>
            <a:r>
              <a:rPr lang="en-US" sz="2200" dirty="0" smtClean="0"/>
              <a:t>Algorithms have two costs: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r>
              <a:rPr lang="en-US" sz="2200" dirty="0" smtClean="0"/>
              <a:t> and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computation</a:t>
            </a:r>
          </a:p>
          <a:p>
            <a:pPr lvl="1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 : moving data </a:t>
            </a:r>
            <a:r>
              <a:rPr lang="en-US" sz="2200" dirty="0" smtClean="0"/>
              <a:t>between levels of memory hierarchy (sequential), between processors (parallel)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8930" y="2057400"/>
            <a:ext cx="8382000" cy="2406721"/>
            <a:chOff x="584199" y="4557889"/>
            <a:chExt cx="7893756" cy="20046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7333" y="4557889"/>
              <a:ext cx="5291667" cy="20046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4199" y="5336104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sequential comm.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72955" y="5474393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parallel comm.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362200" y="5559778"/>
              <a:ext cx="72813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44335" y="4826001"/>
              <a:ext cx="1757040" cy="1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337248" y="5336104"/>
              <a:ext cx="1149460" cy="1221079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871520" y="5336104"/>
              <a:ext cx="764440" cy="507621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-5351" y="4644766"/>
            <a:ext cx="9143999" cy="1749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200" dirty="0" smtClean="0"/>
              <a:t>On modern computers, communication is expensive, computation is cheap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Flop time &lt;&lt; 1/bandwidth &lt;&lt; latency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Communication bottleneck a barrier to achieving scalability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Communication is also expensive in terms of energy cost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To achieve </a:t>
            </a:r>
            <a:r>
              <a:rPr lang="en-US" sz="2200" dirty="0" err="1" smtClean="0"/>
              <a:t>exascale</a:t>
            </a:r>
            <a:r>
              <a:rPr lang="en-US" sz="2200" dirty="0" smtClean="0"/>
              <a:t>, we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must redesign algorithms to avoid communication</a:t>
            </a:r>
            <a:r>
              <a:rPr lang="en-US" sz="2200" b="1" dirty="0" smtClean="0">
                <a:solidFill>
                  <a:srgbClr val="41A5BD"/>
                </a:solidFill>
              </a:rPr>
              <a:t> </a:t>
            </a:r>
          </a:p>
          <a:p>
            <a:pPr lvl="1">
              <a:lnSpc>
                <a:spcPts val="2400"/>
              </a:lnSpc>
            </a:pPr>
            <a:endParaRPr lang="en-US" sz="2200" dirty="0" smtClean="0"/>
          </a:p>
          <a:p>
            <a:pPr marL="457200" lvl="1" indent="0">
              <a:lnSpc>
                <a:spcPts val="2400"/>
              </a:lnSpc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99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Current: Multigrid </a:t>
            </a:r>
            <a:r>
              <a:rPr lang="en-US" sz="3600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Bottom-Solve Application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99" y="1064172"/>
            <a:ext cx="4967786" cy="4197781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/>
              <a:t>AMR applications that use geometric multigrid method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Issues with coarsening require switch from MG to BICGSTAB at bottom of V-cycle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At scale, </a:t>
            </a:r>
            <a:r>
              <a:rPr lang="en-US" sz="2200" dirty="0" err="1" smtClean="0"/>
              <a:t>MPI_AllReduce</a:t>
            </a:r>
            <a:r>
              <a:rPr lang="en-US" sz="2200" dirty="0" smtClean="0"/>
              <a:t>() can dominate the runtime; required BICGSTAB iterations grows quickly, causing bottleneck</a:t>
            </a:r>
            <a:endParaRPr lang="en-US" sz="2200" dirty="0"/>
          </a:p>
          <a:p>
            <a:pPr>
              <a:lnSpc>
                <a:spcPts val="2400"/>
              </a:lnSpc>
            </a:pPr>
            <a:r>
              <a:rPr lang="en-US" sz="2200" b="1" dirty="0">
                <a:solidFill>
                  <a:srgbClr val="E6103E"/>
                </a:solidFill>
              </a:rPr>
              <a:t>Proposed: replace with CA-BICGSTAB to improve </a:t>
            </a:r>
            <a:r>
              <a:rPr lang="en-US" sz="2200" b="1" dirty="0" smtClean="0">
                <a:solidFill>
                  <a:srgbClr val="E6103E"/>
                </a:solidFill>
              </a:rPr>
              <a:t>performance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Collaboration w/ Nick Knight and Sam Williams </a:t>
            </a:r>
            <a:r>
              <a:rPr lang="en-US" sz="2200" dirty="0"/>
              <a:t>(</a:t>
            </a:r>
            <a:r>
              <a:rPr lang="en-US" sz="2200" dirty="0" smtClean="0"/>
              <a:t>FTG at LBL)</a:t>
            </a:r>
            <a:endParaRPr lang="en-US" sz="22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5285156" y="1633140"/>
            <a:ext cx="3675109" cy="3174241"/>
            <a:chOff x="4542381" y="1118119"/>
            <a:chExt cx="4256838" cy="3784599"/>
          </a:xfrm>
        </p:grpSpPr>
        <p:cxnSp>
          <p:nvCxnSpPr>
            <p:cNvPr id="8" name="Straight Arrow Connector 7"/>
            <p:cNvCxnSpPr>
              <a:stCxn id="10" idx="0"/>
              <a:endCxn id="3" idx="4"/>
            </p:cNvCxnSpPr>
            <p:nvPr/>
          </p:nvCxnSpPr>
          <p:spPr>
            <a:xfrm flipV="1">
              <a:off x="6770303" y="4046239"/>
              <a:ext cx="0" cy="3794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34414" y="4425673"/>
              <a:ext cx="1871779" cy="47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CA-BICGSTAB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4746009" y="1118119"/>
              <a:ext cx="4053210" cy="2928120"/>
              <a:chOff x="5014589" y="1006610"/>
              <a:chExt cx="4053210" cy="292812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947042" y="3384760"/>
                <a:ext cx="2183683" cy="54997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14589" y="1007393"/>
                <a:ext cx="761999" cy="762000"/>
                <a:chOff x="5181600" y="1219200"/>
                <a:chExt cx="1836103" cy="18288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181600" y="1219200"/>
                  <a:ext cx="1828800" cy="1828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>
                  <a:stCxn id="14" idx="0"/>
                  <a:endCxn id="14" idx="2"/>
                </p:cNvCxnSpPr>
                <p:nvPr/>
              </p:nvCxnSpPr>
              <p:spPr>
                <a:xfrm>
                  <a:off x="60960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4" idx="1"/>
                  <a:endCxn id="14" idx="3"/>
                </p:cNvCxnSpPr>
                <p:nvPr/>
              </p:nvCxnSpPr>
              <p:spPr>
                <a:xfrm>
                  <a:off x="5181600" y="21336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557211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56388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398168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8674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3246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769605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188903" y="2590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181600" y="1676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188903" y="1447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181600" y="19050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188903" y="23622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188903" y="2819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8305800" y="1006610"/>
                <a:ext cx="761999" cy="762000"/>
                <a:chOff x="5181600" y="1219200"/>
                <a:chExt cx="1836103" cy="18288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181600" y="1219200"/>
                  <a:ext cx="1828800" cy="1828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/>
                <p:cNvCxnSpPr>
                  <a:stCxn id="39" idx="0"/>
                  <a:endCxn id="39" idx="2"/>
                </p:cNvCxnSpPr>
                <p:nvPr/>
              </p:nvCxnSpPr>
              <p:spPr>
                <a:xfrm>
                  <a:off x="60960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9" idx="1"/>
                  <a:endCxn id="39" idx="3"/>
                </p:cNvCxnSpPr>
                <p:nvPr/>
              </p:nvCxnSpPr>
              <p:spPr>
                <a:xfrm>
                  <a:off x="5181600" y="21336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557211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6388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398168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674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3246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769605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188903" y="2590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181600" y="1676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188903" y="1447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181600" y="19050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188903" y="23622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188903" y="2819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5849591" y="1820387"/>
                <a:ext cx="761999" cy="762000"/>
                <a:chOff x="5978077" y="2318608"/>
                <a:chExt cx="761999" cy="7620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5978077" y="231860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/>
                <p:cNvCxnSpPr>
                  <a:stCxn id="55" idx="0"/>
                  <a:endCxn id="55" idx="2"/>
                </p:cNvCxnSpPr>
                <p:nvPr/>
              </p:nvCxnSpPr>
              <p:spPr>
                <a:xfrm>
                  <a:off x="6357561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55" idx="1"/>
                  <a:endCxn id="55" idx="3"/>
                </p:cNvCxnSpPr>
                <p:nvPr/>
              </p:nvCxnSpPr>
              <p:spPr>
                <a:xfrm>
                  <a:off x="5978077" y="26996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548968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167819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981108" y="2890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978077" y="2509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6659400" y="2622820"/>
                <a:ext cx="758968" cy="762000"/>
                <a:chOff x="7868787" y="2376378"/>
                <a:chExt cx="758968" cy="762000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868787" y="237637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71" name="Straight Connector 70"/>
                <p:cNvCxnSpPr>
                  <a:stCxn id="70" idx="0"/>
                  <a:endCxn id="70" idx="2"/>
                </p:cNvCxnSpPr>
                <p:nvPr/>
              </p:nvCxnSpPr>
              <p:spPr>
                <a:xfrm>
                  <a:off x="8248271" y="237637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868787" y="275737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7477701" y="1826010"/>
                <a:ext cx="761999" cy="762000"/>
                <a:chOff x="5978077" y="2318608"/>
                <a:chExt cx="761999" cy="76200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978077" y="231860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Straight Connector 80"/>
                <p:cNvCxnSpPr>
                  <a:stCxn id="80" idx="0"/>
                  <a:endCxn id="80" idx="2"/>
                </p:cNvCxnSpPr>
                <p:nvPr/>
              </p:nvCxnSpPr>
              <p:spPr>
                <a:xfrm>
                  <a:off x="6357561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stCxn id="80" idx="1"/>
                  <a:endCxn id="80" idx="3"/>
                </p:cNvCxnSpPr>
                <p:nvPr/>
              </p:nvCxnSpPr>
              <p:spPr>
                <a:xfrm>
                  <a:off x="5978077" y="26996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548968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167819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981108" y="2890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978077" y="2509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8" name="Straight Arrow Connector 87"/>
            <p:cNvCxnSpPr/>
            <p:nvPr/>
          </p:nvCxnSpPr>
          <p:spPr>
            <a:xfrm>
              <a:off x="4959073" y="1362980"/>
              <a:ext cx="1734972" cy="1711460"/>
            </a:xfrm>
            <a:prstGeom prst="straightConnector1">
              <a:avLst/>
            </a:prstGeom>
            <a:ln w="41275">
              <a:solidFill>
                <a:srgbClr val="41A5B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6887583" y="1370496"/>
              <a:ext cx="1622477" cy="1713593"/>
            </a:xfrm>
            <a:prstGeom prst="straightConnector1">
              <a:avLst/>
            </a:prstGeom>
            <a:ln w="41275">
              <a:solidFill>
                <a:srgbClr val="41A5B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 rot="18882521">
              <a:off x="6984215" y="2291953"/>
              <a:ext cx="2342805" cy="53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41A5BD"/>
                  </a:solidFill>
                </a:rPr>
                <a:t>interpolation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 rot="2632410">
              <a:off x="4542381" y="2571637"/>
              <a:ext cx="2174512" cy="52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41A5BD"/>
                  </a:solidFill>
                </a:rPr>
                <a:t>restriction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40777" y="3467642"/>
              <a:ext cx="2364255" cy="55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41A5BD"/>
                  </a:solidFill>
                </a:rPr>
                <a:t>bottom-solve</a:t>
              </a:r>
            </a:p>
          </p:txBody>
        </p:sp>
      </p:grpSp>
      <p:sp>
        <p:nvSpPr>
          <p:cNvPr id="73" name="Content Placeholder 4"/>
          <p:cNvSpPr txBox="1">
            <a:spLocks/>
          </p:cNvSpPr>
          <p:nvPr/>
        </p:nvSpPr>
        <p:spPr>
          <a:xfrm>
            <a:off x="30499" y="5376046"/>
            <a:ext cx="9117312" cy="120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200" dirty="0" smtClean="0"/>
              <a:t>Currently ported to BoxLib, next: CHOMBO (both LBL AMR projects)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BoxLib applications: combustion (LMC), astrophysics (supernovae/black hole formation), cosmology (dark matter simulations), etc.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Current: Multigrid </a:t>
            </a:r>
            <a:r>
              <a:rPr lang="en-US" sz="3600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Bottom-Solve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1082827"/>
                <a:ext cx="8939048" cy="286648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sz="2200" dirty="0" smtClean="0"/>
                  <a:t>Challenges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/>
                  <a:t>Need only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</m:oMath>
                </a14:m>
                <a:r>
                  <a:rPr lang="en-US" sz="2200" dirty="0"/>
                  <a:t> orders reduction in </a:t>
                </a:r>
                <a:r>
                  <a:rPr lang="en-US" sz="2200" dirty="0" smtClean="0"/>
                  <a:t>residual (is monomial basis sufficient?)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 smtClean="0"/>
                  <a:t>How do we handle breakdown conditions in CA-KSMs?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 smtClean="0"/>
                  <a:t>What optimizations are appropriate for matrix-free method?</a:t>
                </a:r>
              </a:p>
              <a:p>
                <a:pPr lvl="1">
                  <a:lnSpc>
                    <a:spcPts val="2200"/>
                  </a:lnSpc>
                </a:pPr>
                <a:r>
                  <a:rPr lang="en-US" sz="2200" dirty="0" smtClean="0"/>
                  <a:t>Some solves are hard (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 smtClean="0"/>
                  <a:t>100 iterations), some are easy (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 smtClean="0"/>
                  <a:t>5 iterations)</a:t>
                </a:r>
              </a:p>
              <a:p>
                <a:pPr lvl="2">
                  <a:lnSpc>
                    <a:spcPts val="2200"/>
                  </a:lnSpc>
                </a:pPr>
                <a:r>
                  <a:rPr lang="en-US" sz="2200" dirty="0" smtClean="0"/>
                  <a:t>Use “telescoping”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 smtClean="0"/>
                  <a:t> start with s=1 in first outer iteration, increase up to max each outer iteration</a:t>
                </a:r>
              </a:p>
              <a:p>
                <a:pPr lvl="3">
                  <a:lnSpc>
                    <a:spcPts val="2200"/>
                  </a:lnSpc>
                </a:pPr>
                <a:r>
                  <a:rPr lang="en-US" sz="2200" dirty="0" smtClean="0"/>
                  <a:t> </a:t>
                </a:r>
                <a:r>
                  <a:rPr lang="en-US" sz="2200" dirty="0"/>
                  <a:t>C</a:t>
                </a:r>
                <a:r>
                  <a:rPr lang="en-US" sz="2200" dirty="0" smtClean="0"/>
                  <a:t>ost of extra point-to-point amortized for hard problems </a:t>
                </a:r>
                <a:endParaRPr lang="en-US" sz="2200" dirty="0"/>
              </a:p>
              <a:p>
                <a:pPr lvl="1">
                  <a:lnSpc>
                    <a:spcPts val="22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2827"/>
                <a:ext cx="8939048" cy="2866484"/>
              </a:xfrm>
              <a:blipFill rotWithShape="0">
                <a:blip r:embed="rId3"/>
                <a:stretch>
                  <a:fillRect l="-750" t="-3404" r="-136" b="-9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838200" y="4117739"/>
            <a:ext cx="7135037" cy="104850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</a:pPr>
            <a:r>
              <a:rPr lang="en-US" sz="2200" dirty="0">
                <a:solidFill>
                  <a:schemeClr val="tx1"/>
                </a:solidFill>
              </a:rPr>
              <a:t>Preliminary results:</a:t>
            </a:r>
          </a:p>
          <a:p>
            <a:pPr algn="ctr">
              <a:lnSpc>
                <a:spcPts val="2200"/>
              </a:lnSpc>
            </a:pPr>
            <a:r>
              <a:rPr lang="en-US" sz="2200" dirty="0">
                <a:solidFill>
                  <a:schemeClr val="tx1"/>
                </a:solidFill>
              </a:rPr>
              <a:t>Hopper (1K^3, 24K cores): 3.5x in bottom-solve </a:t>
            </a:r>
            <a:r>
              <a:rPr lang="en-US" sz="2200" dirty="0" smtClean="0">
                <a:solidFill>
                  <a:schemeClr val="tx1"/>
                </a:solidFill>
              </a:rPr>
              <a:t>(1.3x total)</a:t>
            </a:r>
          </a:p>
          <a:p>
            <a:pPr algn="ctr">
              <a:lnSpc>
                <a:spcPts val="22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Edison (512^3, 4K cores): 1.6x bottom-solve (1.1x total) </a:t>
            </a:r>
          </a:p>
          <a:p>
            <a:pPr algn="ctr">
              <a:lnSpc>
                <a:spcPts val="2200"/>
              </a:lnSpc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70276"/>
            <a:ext cx="876299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E6103E"/>
                </a:solidFill>
              </a:rPr>
              <a:t>Proposed: 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E6103E"/>
                </a:solidFill>
              </a:rPr>
              <a:t>Demonstrate CA-KSM speedups in other 2+ other HPC applications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E6103E"/>
                </a:solidFill>
              </a:rPr>
              <a:t>Want apps which demonstrate successful use of strategies for stability, convergence, and performance derived in this thesis</a:t>
            </a:r>
            <a:endParaRPr lang="en-US" sz="2200" b="1" dirty="0">
              <a:solidFill>
                <a:srgbClr val="E61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19" y="1017591"/>
            <a:ext cx="54734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Krylov</a:t>
            </a:r>
            <a:r>
              <a:rPr lang="en-US" sz="3600" dirty="0" smtClean="0"/>
              <a:t> Subspace Methods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962" y="1014077"/>
                <a:ext cx="8918801" cy="3354069"/>
              </a:xfrm>
            </p:spPr>
            <p:txBody>
              <a:bodyPr>
                <a:noAutofit/>
              </a:bodyPr>
              <a:lstStyle/>
              <a:p>
                <a:r>
                  <a:rPr lang="en-US" sz="2300" dirty="0" smtClean="0"/>
                  <a:t>A</a:t>
                </a:r>
                <a:r>
                  <a:rPr lang="en-US" sz="2300" b="1" dirty="0" smtClean="0">
                    <a:solidFill>
                      <a:srgbClr val="41A5BD"/>
                    </a:solidFill>
                  </a:rPr>
                  <a:t> </a:t>
                </a:r>
                <a:r>
                  <a:rPr lang="en-US" sz="2300" b="1" dirty="0" err="1" smtClean="0">
                    <a:solidFill>
                      <a:srgbClr val="41A5BD"/>
                    </a:solidFill>
                  </a:rPr>
                  <a:t>Krylov</a:t>
                </a:r>
                <a:r>
                  <a:rPr lang="en-US" sz="2300" b="1" dirty="0" smtClean="0">
                    <a:solidFill>
                      <a:srgbClr val="41A5BD"/>
                    </a:solidFill>
                  </a:rPr>
                  <a:t> Subspace </a:t>
                </a:r>
                <a:r>
                  <a:rPr lang="en-US" sz="2300" dirty="0" smtClean="0"/>
                  <a:t>is defined as</a:t>
                </a:r>
              </a:p>
              <a:p>
                <a:pPr marL="0" indent="0">
                  <a:buNone/>
                </a:pPr>
                <a:endParaRPr lang="en-US" sz="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/>
                              <a:ea typeface="Cambria Math"/>
                            </a:rPr>
                            <m:t>𝒦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/>
                            </a:rPr>
                            <m:t>𝐴</m:t>
                          </m:r>
                          <m:r>
                            <a:rPr lang="en-US" sz="23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300">
                          <a:latin typeface="Cambria Math"/>
                        </a:rPr>
                        <m:t>span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300" i="1">
                              <a:latin typeface="Cambria Math"/>
                            </a:rPr>
                            <m:t>, </m:t>
                          </m:r>
                          <m:r>
                            <a:rPr lang="en-US" sz="2300" i="1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300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3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300" i="1">
                              <a:latin typeface="Cambria Math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300" dirty="0" smtClean="0"/>
              </a:p>
              <a:p>
                <a:pPr marL="0" indent="0">
                  <a:buNone/>
                </a:pPr>
                <a:endParaRPr lang="en-US" sz="600" dirty="0"/>
              </a:p>
              <a:p>
                <a:r>
                  <a:rPr lang="en-US" sz="2300" dirty="0" smtClean="0"/>
                  <a:t>A </a:t>
                </a:r>
                <a:r>
                  <a:rPr lang="en-US" sz="2300" b="1" dirty="0" err="1" smtClean="0">
                    <a:solidFill>
                      <a:srgbClr val="41A5BD"/>
                    </a:solidFill>
                  </a:rPr>
                  <a:t>Krylov</a:t>
                </a:r>
                <a:r>
                  <a:rPr lang="en-US" sz="2300" b="1" dirty="0" smtClean="0">
                    <a:solidFill>
                      <a:srgbClr val="41A5BD"/>
                    </a:solidFill>
                  </a:rPr>
                  <a:t> Subspace Method </a:t>
                </a:r>
                <a:r>
                  <a:rPr lang="en-US" sz="2300" dirty="0" smtClean="0"/>
                  <a:t>is a projection process onto the subspace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𝒦</m:t>
                    </m:r>
                  </m:oMath>
                </a14:m>
                <a:r>
                  <a:rPr lang="en-US" sz="2300" dirty="0" smtClean="0"/>
                  <a:t> orthogonal to 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300" dirty="0" smtClean="0"/>
                  <a:t> </a:t>
                </a:r>
              </a:p>
              <a:p>
                <a:pPr lvl="1"/>
                <a:r>
                  <a:rPr lang="en-US" sz="2300" dirty="0"/>
                  <a:t>The choice of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distinguishes the various methods</a:t>
                </a:r>
              </a:p>
              <a:p>
                <a:pPr lvl="2"/>
                <a:r>
                  <a:rPr lang="en-US" sz="2300" dirty="0"/>
                  <a:t>Examples: Conjugate Gradient (CG), Generalized Minimum Residual Methods (GMRES), </a:t>
                </a:r>
                <a:r>
                  <a:rPr lang="en-US" sz="2300" dirty="0" err="1"/>
                  <a:t>Biconjugate</a:t>
                </a:r>
                <a:r>
                  <a:rPr lang="en-US" sz="2300" dirty="0"/>
                  <a:t> Gradient (</a:t>
                </a:r>
                <a:r>
                  <a:rPr lang="en-US" sz="2300" dirty="0" smtClean="0"/>
                  <a:t>BICG), BICG Stabilized (BICGSTAB)</a:t>
                </a:r>
                <a:endParaRPr lang="en-US" sz="2300" dirty="0"/>
              </a:p>
              <a:p>
                <a:endParaRPr lang="en-US" sz="2300" dirty="0" smtClean="0"/>
              </a:p>
              <a:p>
                <a:endParaRPr lang="en-US" sz="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62" y="1014077"/>
                <a:ext cx="8918801" cy="3354069"/>
              </a:xfrm>
              <a:blipFill rotWithShape="0">
                <a:blip r:embed="rId3"/>
                <a:stretch>
                  <a:fillRect l="-820" t="-1270"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2491-941E-4A5A-B4E6-5A617A305ECC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00012" y="4492116"/>
                <a:ext cx="6015699" cy="19721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300" dirty="0"/>
                  <a:t>For linear systems, in iteration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300" dirty="0"/>
                  <a:t>, approximates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300" dirty="0"/>
                  <a:t> to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300" dirty="0"/>
                  <a:t> by imposing the condition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:r>
                  <a:rPr lang="en-US" sz="23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300" dirty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300" dirty="0"/>
                  <a:t>, </a:t>
                </a:r>
              </a:p>
              <a:p>
                <a:pPr marL="400050" lvl="1" indent="0">
                  <a:buFont typeface="Arial" pitchFamily="34" charset="0"/>
                  <a:buNone/>
                </a:pPr>
                <a:endParaRPr lang="en-US" sz="5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3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3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3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3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3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300" dirty="0"/>
              </a:p>
              <a:p>
                <a:pPr marL="0" indent="0">
                  <a:buFont typeface="Arial" pitchFamily="34" charset="0"/>
                  <a:buNone/>
                </a:pPr>
                <a:endParaRPr lang="en-US" sz="23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300" dirty="0" smtClean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" y="4492116"/>
                <a:ext cx="6015699" cy="1972133"/>
              </a:xfrm>
              <a:prstGeom prst="rect">
                <a:avLst/>
              </a:prstGeom>
              <a:blipFill rotWithShape="0">
                <a:blip r:embed="rId4"/>
                <a:stretch>
                  <a:fillRect l="-1418" t="-2477" r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988294" y="4185021"/>
            <a:ext cx="3011469" cy="2096482"/>
            <a:chOff x="6007343" y="3149849"/>
            <a:chExt cx="3011469" cy="2096482"/>
          </a:xfrm>
        </p:grpSpPr>
        <p:sp>
          <p:nvSpPr>
            <p:cNvPr id="4" name="Parallelogram 3"/>
            <p:cNvSpPr/>
            <p:nvPr/>
          </p:nvSpPr>
          <p:spPr>
            <a:xfrm>
              <a:off x="6007343" y="4144211"/>
              <a:ext cx="3011469" cy="1102120"/>
            </a:xfrm>
            <a:prstGeom prst="parallelogram">
              <a:avLst>
                <a:gd name="adj" fmla="val 83929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7513077" y="3456944"/>
              <a:ext cx="7487" cy="12383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520564" y="3456944"/>
              <a:ext cx="1264500" cy="17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520564" y="3464608"/>
              <a:ext cx="1264500" cy="1230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856397" y="4764649"/>
                  <a:ext cx="30476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6397" y="4764649"/>
                  <a:ext cx="304763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879275" y="3741083"/>
                  <a:ext cx="6285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new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9275" y="3741083"/>
                  <a:ext cx="628505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854" r="-3883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977102" y="3149849"/>
                  <a:ext cx="36747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7102" y="3149849"/>
                  <a:ext cx="36747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754" r="-14754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8298755" y="3764721"/>
                  <a:ext cx="4557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8755" y="3764721"/>
                  <a:ext cx="45570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329842" y="4649076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842" y="4649076"/>
                  <a:ext cx="20037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27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/>
            <p:cNvSpPr/>
            <p:nvPr/>
          </p:nvSpPr>
          <p:spPr>
            <a:xfrm>
              <a:off x="7507780" y="4514850"/>
              <a:ext cx="182880" cy="18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12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Cray XE6 MPP at NERSC</a:t>
            </a:r>
          </a:p>
          <a:p>
            <a:r>
              <a:rPr lang="en-US" dirty="0" smtClean="0"/>
              <a:t>Each compute node that four 6-core Opteron chips each with two DDR3-1333 </a:t>
            </a:r>
            <a:r>
              <a:rPr lang="en-US" dirty="0" err="1" smtClean="0"/>
              <a:t>mem</a:t>
            </a:r>
            <a:r>
              <a:rPr lang="en-US" dirty="0" smtClean="0"/>
              <a:t> controllers</a:t>
            </a:r>
          </a:p>
          <a:p>
            <a:r>
              <a:rPr lang="en-US" dirty="0" smtClean="0"/>
              <a:t>Each superscalar out-of-order core: 64KB L1, 512KB L2. One 6MB L3 cache per chip</a:t>
            </a:r>
          </a:p>
          <a:p>
            <a:r>
              <a:rPr lang="en-US" dirty="0" smtClean="0"/>
              <a:t>Pairs of compute nodes connected via </a:t>
            </a:r>
            <a:r>
              <a:rPr lang="en-US" dirty="0" err="1" smtClean="0"/>
              <a:t>HyperTransport</a:t>
            </a:r>
            <a:r>
              <a:rPr lang="en-US" dirty="0" smtClean="0"/>
              <a:t> to a high-speed Gemini network chip</a:t>
            </a:r>
          </a:p>
          <a:p>
            <a:r>
              <a:rPr lang="en-US" dirty="0" smtClean="0"/>
              <a:t>Gemini network chips connected to form high-BW low-latency 3D torus</a:t>
            </a:r>
          </a:p>
          <a:p>
            <a:pPr lvl="1"/>
            <a:r>
              <a:rPr lang="en-US" dirty="0" smtClean="0"/>
              <a:t>Some asymmetry in torus</a:t>
            </a:r>
          </a:p>
          <a:p>
            <a:pPr lvl="1"/>
            <a:r>
              <a:rPr lang="en-US" dirty="0" smtClean="0"/>
              <a:t>No control over job placement</a:t>
            </a:r>
          </a:p>
          <a:p>
            <a:pPr lvl="1"/>
            <a:r>
              <a:rPr lang="en-US" dirty="0" smtClean="0"/>
              <a:t>Latency can be as low as 1.5 microseconds, but typically longer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408183"/>
            <a:ext cx="4646744" cy="46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Geometric </a:t>
            </a:r>
            <a:r>
              <a:rPr lang="en-US" sz="3600" dirty="0" err="1" smtClean="0"/>
              <a:t>Multigrid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471D-5B6C-4765-80FA-1C3718859E6D}" type="slidenum">
              <a:rPr lang="en-US" smtClean="0"/>
              <a:t>3</a:t>
            </a:fld>
            <a:endParaRPr lang="en-US"/>
          </a:p>
        </p:txBody>
      </p:sp>
      <p:sp>
        <p:nvSpPr>
          <p:cNvPr id="70" name="Content Placeholder 4"/>
          <p:cNvSpPr txBox="1">
            <a:spLocks/>
          </p:cNvSpPr>
          <p:nvPr/>
        </p:nvSpPr>
        <p:spPr>
          <a:xfrm>
            <a:off x="83579" y="1064508"/>
            <a:ext cx="8993875" cy="98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Numerical simulations in a wide array of scientific disciplines require solving elliptic/parabolic PDEs on a hierarchy of adaptively refined meshes</a:t>
            </a:r>
          </a:p>
          <a:p>
            <a:r>
              <a:rPr lang="en-US" sz="2200" dirty="0"/>
              <a:t>Geometric </a:t>
            </a:r>
            <a:r>
              <a:rPr lang="en-US" sz="2200" dirty="0" err="1" smtClean="0"/>
              <a:t>Multigrid</a:t>
            </a:r>
            <a:r>
              <a:rPr lang="en-US" sz="2200" dirty="0" smtClean="0"/>
              <a:t> (GMG) </a:t>
            </a:r>
            <a:r>
              <a:rPr lang="en-US" sz="2200" dirty="0"/>
              <a:t>is a good choice for many problems/problem sizes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83579" y="4752791"/>
            <a:ext cx="9162043" cy="1727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400"/>
              </a:lnSpc>
            </a:pPr>
            <a:r>
              <a:rPr lang="en-US" sz="2200" dirty="0" smtClean="0"/>
              <a:t>Geometry </a:t>
            </a:r>
            <a:r>
              <a:rPr lang="en-US" sz="2200" dirty="0"/>
              <a:t>of non-rectangular domains / irregular boundaries may prohibit use of this technique, thus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bottom-solve required </a:t>
            </a:r>
          </a:p>
          <a:p>
            <a:pPr lvl="2">
              <a:lnSpc>
                <a:spcPts val="2400"/>
              </a:lnSpc>
            </a:pPr>
            <a:r>
              <a:rPr lang="en-US" sz="2200" dirty="0" err="1" smtClean="0"/>
              <a:t>Krylov</a:t>
            </a:r>
            <a:r>
              <a:rPr lang="en-US" sz="2200" dirty="0" smtClean="0"/>
              <a:t> </a:t>
            </a:r>
            <a:r>
              <a:rPr lang="en-US" sz="2200" dirty="0"/>
              <a:t>subspace </a:t>
            </a:r>
            <a:r>
              <a:rPr lang="en-US" sz="2200" dirty="0" smtClean="0"/>
              <a:t>methods </a:t>
            </a:r>
            <a:r>
              <a:rPr lang="en-US" sz="2200" dirty="0"/>
              <a:t>commonly used for this purpose</a:t>
            </a:r>
          </a:p>
          <a:p>
            <a:pPr lvl="1">
              <a:lnSpc>
                <a:spcPts val="2400"/>
              </a:lnSpc>
            </a:pPr>
            <a:r>
              <a:rPr lang="en-US" sz="2200" dirty="0" smtClean="0"/>
              <a:t>GMG + </a:t>
            </a:r>
            <a:r>
              <a:rPr lang="en-US" sz="2200" dirty="0" err="1" smtClean="0"/>
              <a:t>Krylov</a:t>
            </a:r>
            <a:r>
              <a:rPr lang="en-US" sz="2200" dirty="0" smtClean="0"/>
              <a:t> method available as solver option (or default) in many available software packages (e.g., </a:t>
            </a:r>
            <a:r>
              <a:rPr lang="en-US" sz="2200" dirty="0" err="1" smtClean="0"/>
              <a:t>BoxLib</a:t>
            </a:r>
            <a:r>
              <a:rPr lang="en-US" sz="2200" dirty="0" smtClean="0"/>
              <a:t>, </a:t>
            </a:r>
            <a:r>
              <a:rPr lang="en-US" sz="2200" dirty="0" err="1" smtClean="0"/>
              <a:t>Chombo</a:t>
            </a:r>
            <a:r>
              <a:rPr lang="en-US" sz="2200" dirty="0" smtClean="0"/>
              <a:t>, </a:t>
            </a:r>
            <a:r>
              <a:rPr lang="en-US" sz="2200" dirty="0" err="1" smtClean="0"/>
              <a:t>PETSc</a:t>
            </a:r>
            <a:r>
              <a:rPr lang="en-US" sz="2200" dirty="0" smtClean="0"/>
              <a:t>, </a:t>
            </a:r>
            <a:r>
              <a:rPr lang="en-US" sz="2200" dirty="0" err="1" smtClean="0"/>
              <a:t>hypre</a:t>
            </a:r>
            <a:r>
              <a:rPr lang="en-US" sz="2200" dirty="0" smtClean="0"/>
              <a:t>)</a:t>
            </a:r>
          </a:p>
          <a:p>
            <a:pPr marL="457200" lvl="1" indent="0">
              <a:lnSpc>
                <a:spcPts val="2400"/>
              </a:lnSpc>
              <a:buFont typeface="Arial" pitchFamily="34" charset="0"/>
              <a:buNone/>
            </a:pPr>
            <a:endParaRPr lang="en-US" sz="2200" dirty="0"/>
          </a:p>
        </p:txBody>
      </p:sp>
      <p:sp>
        <p:nvSpPr>
          <p:cNvPr id="69" name="Content Placeholder 4"/>
          <p:cNvSpPr>
            <a:spLocks noGrp="1"/>
          </p:cNvSpPr>
          <p:nvPr>
            <p:ph idx="1"/>
          </p:nvPr>
        </p:nvSpPr>
        <p:spPr>
          <a:xfrm>
            <a:off x="83578" y="2519668"/>
            <a:ext cx="5394325" cy="2301363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Consists of a series of </a:t>
            </a:r>
            <a:r>
              <a:rPr lang="en-US" sz="2200" dirty="0"/>
              <a:t>V-cycles </a:t>
            </a:r>
            <a:r>
              <a:rPr lang="en-US" sz="2200" dirty="0" smtClean="0"/>
              <a:t>(“U-cycles”)</a:t>
            </a:r>
          </a:p>
          <a:p>
            <a:pPr lvl="1"/>
            <a:r>
              <a:rPr lang="en-US" sz="2200" dirty="0" smtClean="0"/>
              <a:t>Coarsening </a:t>
            </a:r>
            <a:r>
              <a:rPr lang="en-US" sz="2200" dirty="0"/>
              <a:t>terminates when each local subdomain size reaches 2-4 </a:t>
            </a:r>
            <a:r>
              <a:rPr lang="en-US" sz="2200" dirty="0" smtClean="0"/>
              <a:t>cells</a:t>
            </a:r>
          </a:p>
          <a:p>
            <a:pPr lvl="1"/>
            <a:r>
              <a:rPr lang="en-US" sz="2200" dirty="0" smtClean="0"/>
              <a:t>Uniform meshes: agglomerate </a:t>
            </a:r>
            <a:r>
              <a:rPr lang="en-US" sz="2200" dirty="0"/>
              <a:t>subdomains, further </a:t>
            </a:r>
            <a:r>
              <a:rPr lang="en-US" sz="2200" dirty="0" smtClean="0"/>
              <a:t>coarsen, solve on </a:t>
            </a:r>
            <a:r>
              <a:rPr lang="en-US" sz="2200" dirty="0"/>
              <a:t>subset of </a:t>
            </a:r>
            <a:r>
              <a:rPr lang="en-US" sz="2200" dirty="0" smtClean="0"/>
              <a:t>processors</a:t>
            </a:r>
            <a:endParaRPr lang="en-US" sz="22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80703" y="2497701"/>
            <a:ext cx="3006097" cy="2051413"/>
            <a:chOff x="4542381" y="1118119"/>
            <a:chExt cx="4256838" cy="2916816"/>
          </a:xfrm>
        </p:grpSpPr>
        <p:grpSp>
          <p:nvGrpSpPr>
            <p:cNvPr id="10" name="Group 9"/>
            <p:cNvGrpSpPr/>
            <p:nvPr/>
          </p:nvGrpSpPr>
          <p:grpSpPr>
            <a:xfrm>
              <a:off x="4746009" y="1118119"/>
              <a:ext cx="4053210" cy="2378210"/>
              <a:chOff x="5014589" y="1006610"/>
              <a:chExt cx="4053210" cy="237821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014589" y="1007393"/>
                <a:ext cx="761999" cy="762000"/>
                <a:chOff x="5181600" y="1219200"/>
                <a:chExt cx="1836103" cy="182880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181600" y="1219200"/>
                  <a:ext cx="1828800" cy="1828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>
                  <a:stCxn id="54" idx="0"/>
                  <a:endCxn id="54" idx="2"/>
                </p:cNvCxnSpPr>
                <p:nvPr/>
              </p:nvCxnSpPr>
              <p:spPr>
                <a:xfrm>
                  <a:off x="60960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5181600" y="21336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557211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6388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398168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8674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63246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769605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188903" y="2590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181600" y="1676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188903" y="1447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181600" y="19050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5188903" y="23622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188903" y="2819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8305800" y="1006610"/>
                <a:ext cx="761999" cy="762000"/>
                <a:chOff x="5181600" y="1219200"/>
                <a:chExt cx="1836103" cy="18288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181600" y="1219200"/>
                  <a:ext cx="1828800" cy="1828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/>
                <p:cNvCxnSpPr>
                  <a:stCxn id="39" idx="0"/>
                  <a:endCxn id="39" idx="2"/>
                </p:cNvCxnSpPr>
                <p:nvPr/>
              </p:nvCxnSpPr>
              <p:spPr>
                <a:xfrm>
                  <a:off x="60960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9" idx="1"/>
                  <a:endCxn id="39" idx="3"/>
                </p:cNvCxnSpPr>
                <p:nvPr/>
              </p:nvCxnSpPr>
              <p:spPr>
                <a:xfrm>
                  <a:off x="5181600" y="21336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557211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6388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398168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674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324600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769605" y="1219200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188903" y="2590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181600" y="1676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188903" y="14478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181600" y="19050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188903" y="23622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188903" y="2819400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5849591" y="1820387"/>
                <a:ext cx="761999" cy="762000"/>
                <a:chOff x="5978077" y="2318608"/>
                <a:chExt cx="761999" cy="7620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978077" y="231860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/>
                <p:cNvCxnSpPr>
                  <a:stCxn id="32" idx="0"/>
                  <a:endCxn id="32" idx="2"/>
                </p:cNvCxnSpPr>
                <p:nvPr/>
              </p:nvCxnSpPr>
              <p:spPr>
                <a:xfrm>
                  <a:off x="6357561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2" idx="1"/>
                  <a:endCxn id="32" idx="3"/>
                </p:cNvCxnSpPr>
                <p:nvPr/>
              </p:nvCxnSpPr>
              <p:spPr>
                <a:xfrm>
                  <a:off x="5978077" y="26996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548968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167819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981108" y="2890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978077" y="2509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6659400" y="2622820"/>
                <a:ext cx="758968" cy="762000"/>
                <a:chOff x="7868787" y="2376378"/>
                <a:chExt cx="758968" cy="7620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868787" y="237637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30" name="Straight Connector 29"/>
                <p:cNvCxnSpPr>
                  <a:stCxn id="29" idx="0"/>
                  <a:endCxn id="29" idx="2"/>
                </p:cNvCxnSpPr>
                <p:nvPr/>
              </p:nvCxnSpPr>
              <p:spPr>
                <a:xfrm>
                  <a:off x="8248271" y="237637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1"/>
                  <a:endCxn id="29" idx="3"/>
                </p:cNvCxnSpPr>
                <p:nvPr/>
              </p:nvCxnSpPr>
              <p:spPr>
                <a:xfrm>
                  <a:off x="7868787" y="275737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7477701" y="1826010"/>
                <a:ext cx="761999" cy="762000"/>
                <a:chOff x="5978077" y="2318608"/>
                <a:chExt cx="761999" cy="76200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978077" y="2318608"/>
                  <a:ext cx="758968" cy="76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>
                  <a:stCxn id="22" idx="0"/>
                  <a:endCxn id="22" idx="2"/>
                </p:cNvCxnSpPr>
                <p:nvPr/>
              </p:nvCxnSpPr>
              <p:spPr>
                <a:xfrm>
                  <a:off x="6357561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22" idx="1"/>
                  <a:endCxn id="22" idx="3"/>
                </p:cNvCxnSpPr>
                <p:nvPr/>
              </p:nvCxnSpPr>
              <p:spPr>
                <a:xfrm>
                  <a:off x="5978077" y="26996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548968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67819" y="2318608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981108" y="2890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978077" y="2509108"/>
                  <a:ext cx="7589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4959073" y="1362980"/>
              <a:ext cx="1734972" cy="1711460"/>
            </a:xfrm>
            <a:prstGeom prst="straightConnector1">
              <a:avLst/>
            </a:prstGeom>
            <a:ln w="41275">
              <a:solidFill>
                <a:srgbClr val="41A5B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887583" y="1370496"/>
              <a:ext cx="1622477" cy="1713593"/>
            </a:xfrm>
            <a:prstGeom prst="straightConnector1">
              <a:avLst/>
            </a:prstGeom>
            <a:ln w="41275">
              <a:solidFill>
                <a:srgbClr val="41A5B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882521">
              <a:off x="6984215" y="2261091"/>
              <a:ext cx="2342805" cy="596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1A5BD"/>
                  </a:solidFill>
                </a:rPr>
                <a:t>interpolation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632410">
              <a:off x="4542381" y="2549748"/>
              <a:ext cx="2174512" cy="56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1A5BD"/>
                  </a:solidFill>
                </a:rPr>
                <a:t>restriction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1010" y="3467642"/>
              <a:ext cx="2524021" cy="567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1A5BD"/>
                  </a:solidFill>
                </a:rPr>
                <a:t>bottom-solve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5614576" y="2351174"/>
            <a:ext cx="3311061" cy="2252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9" grpId="0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914400"/>
          <a:ext cx="9157783" cy="56606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84448"/>
                <a:gridCol w="1350550"/>
                <a:gridCol w="1451900"/>
                <a:gridCol w="1484071"/>
                <a:gridCol w="1570885"/>
                <a:gridCol w="1215929"/>
              </a:tblGrid>
              <a:tr h="474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Authors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KSM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Basis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Precond</a:t>
                      </a:r>
                      <a:r>
                        <a:rPr lang="en-US" sz="240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Mtx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Pwrs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TSQR?</a:t>
                      </a:r>
                      <a:endParaRPr lang="en-US" sz="2400" b="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Van Rosendale, 1983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Leland, 1989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Walker, 1988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Gear, 1989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Kim, 1990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Orthomin</a:t>
                      </a:r>
                      <a:r>
                        <a:rPr lang="en-US" sz="2000" dirty="0" smtClean="0"/>
                        <a:t>, 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10435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Kim and </a:t>
                      </a:r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Symm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/>
                        <a:t>Lanczos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Arnoldi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Monomial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411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Sturler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Related Work: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-step methods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-19049" y="914400"/>
          <a:ext cx="9163050" cy="5638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76449"/>
                <a:gridCol w="1524000"/>
                <a:gridCol w="1371600"/>
                <a:gridCol w="1447800"/>
                <a:gridCol w="1631054"/>
                <a:gridCol w="111214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Authors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KSM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Basis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Precond</a:t>
                      </a:r>
                      <a:r>
                        <a:rPr lang="en-US" sz="240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Mtx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Pwrs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TSQR?</a:t>
                      </a:r>
                      <a:endParaRPr lang="en-US" sz="2400" b="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Joubert</a:t>
                      </a:r>
                      <a:r>
                        <a:rPr lang="en-US" sz="2000" baseline="0" dirty="0" smtClean="0"/>
                        <a:t> and Carey, 1992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Kim, 1992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Nonsymm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/>
                        <a:t>Lanczos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Bai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Hu</a:t>
                      </a:r>
                      <a:r>
                        <a:rPr lang="en-US" sz="2000" dirty="0" smtClean="0"/>
                        <a:t>, and </a:t>
                      </a:r>
                      <a:r>
                        <a:rPr lang="en-US" sz="2000" dirty="0" err="1" smtClean="0"/>
                        <a:t>Reichel</a:t>
                      </a:r>
                      <a:r>
                        <a:rPr lang="en-US" sz="2000" dirty="0" smtClean="0"/>
                        <a:t>, 1991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35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Erhel</a:t>
                      </a:r>
                      <a:r>
                        <a:rPr lang="en-US" sz="2000" dirty="0" smtClean="0"/>
                        <a:t>, 1995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 </a:t>
                      </a:r>
                      <a:r>
                        <a:rPr lang="en-US" sz="2000" dirty="0" err="1" smtClean="0"/>
                        <a:t>Sturler</a:t>
                      </a:r>
                      <a:r>
                        <a:rPr lang="en-US" sz="2000" baseline="0" dirty="0" smtClean="0"/>
                        <a:t> and van der Vorst, 2005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GMRES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Chebyshev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Toledo, 1995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</a:txBody>
                  <a:tcPr/>
                </a:tc>
              </a:tr>
              <a:tr h="660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dirty="0" smtClean="0"/>
                        <a:t> and Swanson, 1990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CGR, </a:t>
                      </a:r>
                      <a:r>
                        <a:rPr lang="en-US" sz="2000" dirty="0" err="1" smtClean="0"/>
                        <a:t>Orthomin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Chronopoulos</a:t>
                      </a:r>
                      <a:r>
                        <a:rPr lang="en-US" sz="2000" baseline="0" dirty="0" smtClean="0"/>
                        <a:t> and Kinkaid, 2001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Orthodir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Monomial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Related Work: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-step methods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EFD7-6874-4F3E-AA23-55FC872CCC5E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1077749"/>
                <a:ext cx="9081584" cy="52959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Many previously derived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-step </a:t>
                </a:r>
                <a:r>
                  <a:rPr lang="en-US" sz="2400" dirty="0" err="1"/>
                  <a:t>Krylov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methods</a:t>
                </a:r>
              </a:p>
              <a:p>
                <a:pPr lvl="1"/>
                <a:r>
                  <a:rPr lang="en-US" dirty="0" smtClean="0"/>
                  <a:t>First known reference is (Van Rosendale, 1983) </a:t>
                </a:r>
                <a:endParaRPr lang="en-US" dirty="0"/>
              </a:p>
              <a:p>
                <a:r>
                  <a:rPr lang="en-US" sz="2400" dirty="0" smtClean="0"/>
                  <a:t>Motivation: minimize I/O, increase parallelism</a:t>
                </a:r>
              </a:p>
              <a:p>
                <a:r>
                  <a:rPr lang="en-US" sz="2400" dirty="0" smtClean="0"/>
                  <a:t>Empirically </a:t>
                </a:r>
                <a:r>
                  <a:rPr lang="en-US" sz="2400" dirty="0"/>
                  <a:t>found that monomial basis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&gt;5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causes instability</a:t>
                </a:r>
              </a:p>
              <a:p>
                <a:r>
                  <a:rPr lang="en-US" sz="2400" dirty="0"/>
                  <a:t>Many found better convergence using </a:t>
                </a:r>
                <a:r>
                  <a:rPr lang="en-US" sz="2400" dirty="0" smtClean="0"/>
                  <a:t>better conditioned polynomials </a:t>
                </a:r>
                <a:r>
                  <a:rPr lang="en-US" sz="2400" dirty="0"/>
                  <a:t>based on </a:t>
                </a:r>
                <a:r>
                  <a:rPr lang="en-US" sz="2400" dirty="0" smtClean="0"/>
                  <a:t>spectrum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(e.g., scaled monomial, Newton, </a:t>
                </a:r>
                <a:r>
                  <a:rPr lang="en-US" sz="2400" dirty="0" err="1" smtClean="0"/>
                  <a:t>Chebyshev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r>
                  <a:rPr lang="en-US" sz="2400" dirty="0"/>
                  <a:t>Hoemmen et al. (2009) first to produce CA implementations that also avoid communication for general sparse matrices (and use TSQR)</a:t>
                </a:r>
              </a:p>
              <a:p>
                <a:pPr lvl="1"/>
                <a:r>
                  <a:rPr lang="en-US" dirty="0"/>
                  <a:t>Speedups for various matrices for a fixed number of iterations </a:t>
                </a:r>
              </a:p>
              <a:p>
                <a:pPr lvl="2"/>
                <a:r>
                  <a:rPr lang="en-US" dirty="0">
                    <a:ea typeface="Cambria Math" panose="02040503050406030204" pitchFamily="18" charset="0"/>
                  </a:rPr>
                  <a:t>Shows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time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per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iterations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KSM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time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per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outer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iteration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CA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KSM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7749"/>
                <a:ext cx="9081584" cy="5295900"/>
              </a:xfrm>
              <a:blipFill rotWithShape="0">
                <a:blip r:embed="rId3"/>
                <a:stretch>
                  <a:fillRect l="-872" t="-921" r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Related Work: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 smtClean="0"/>
                  <a:t>-step methods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57784" cy="914400"/>
              </a:xfr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2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miniGMG</a:t>
            </a:r>
            <a:r>
              <a:rPr lang="en-US" sz="3600" dirty="0" smtClean="0"/>
              <a:t> Benchmark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092" y="1077749"/>
                <a:ext cx="8991600" cy="5334000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Geometric </a:t>
                </a:r>
                <a:r>
                  <a:rPr lang="en-US" sz="2200" dirty="0" err="1"/>
                  <a:t>M</a:t>
                </a:r>
                <a:r>
                  <a:rPr lang="en-US" sz="2200" dirty="0" err="1" smtClean="0"/>
                  <a:t>ultigrid</a:t>
                </a:r>
                <a:r>
                  <a:rPr lang="en-US" sz="2200" dirty="0" smtClean="0"/>
                  <a:t> benchmark from (Williams</a:t>
                </a:r>
                <a:r>
                  <a:rPr lang="en-US" sz="2200" dirty="0"/>
                  <a:t>, </a:t>
                </a:r>
                <a:r>
                  <a:rPr lang="en-US" sz="2200" dirty="0" smtClean="0"/>
                  <a:t>et al., 2012)</a:t>
                </a:r>
              </a:p>
              <a:p>
                <a:r>
                  <a:rPr lang="en-US" sz="2200" dirty="0" smtClean="0"/>
                  <a:t>Controlled environment for generating many problems with different performance and numerical properties</a:t>
                </a:r>
              </a:p>
              <a:p>
                <a:r>
                  <a:rPr lang="en-US" sz="2200" dirty="0" smtClean="0"/>
                  <a:t>Gives detailed timing breakdowns by operation and level within V-cycle</a:t>
                </a:r>
              </a:p>
              <a:p>
                <a:r>
                  <a:rPr lang="en-US" sz="2200" dirty="0"/>
                  <a:t>G</a:t>
                </a:r>
                <a:r>
                  <a:rPr lang="en-US" sz="2200" dirty="0" smtClean="0"/>
                  <a:t>lobal 3D domain, partitioned into subdomains 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r>
                  <a:rPr lang="en-US" sz="2200" dirty="0" smtClean="0"/>
                  <a:t>For our synthetic problem:</a:t>
                </a:r>
              </a:p>
              <a:p>
                <a:pPr lvl="1"/>
                <a:r>
                  <a:rPr lang="en-US" sz="2200" dirty="0" smtClean="0"/>
                  <a:t>Finite-volume discretization of variable-coefficient Helmholtz equation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𝛽𝛻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 smtClean="0"/>
                  <a:t>) on a cube, periodic boundary conditions</a:t>
                </a:r>
              </a:p>
              <a:p>
                <a:pPr lvl="1"/>
                <a:r>
                  <a:rPr lang="en-US" sz="2200" dirty="0" smtClean="0"/>
                  <a:t>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 smtClean="0"/>
                  <a:t> box per process (mimics memory capacity challenges of real AMR MG combustion applications)</a:t>
                </a:r>
              </a:p>
              <a:p>
                <a:pPr lvl="1"/>
                <a:r>
                  <a:rPr lang="en-US" sz="2200" dirty="0" smtClean="0"/>
                  <a:t>Piecewise constant interpolation between levels for all points</a:t>
                </a:r>
              </a:p>
              <a:p>
                <a:pPr lvl="1"/>
                <a:r>
                  <a:rPr lang="en-US" sz="2200" dirty="0" smtClean="0"/>
                  <a:t>V-cycles terminated when box coarsened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 smtClean="0"/>
                  <a:t>, BICGSTAB used as bottom solve routine 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endParaRPr lang="en-US" sz="2200" dirty="0" smtClean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92" y="1077749"/>
                <a:ext cx="8991600" cy="5334000"/>
              </a:xfrm>
              <a:blipFill rotWithShape="0">
                <a:blip r:embed="rId3"/>
                <a:stretch>
                  <a:fillRect l="-814" t="-800" r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Krylov</a:t>
            </a:r>
            <a:r>
              <a:rPr lang="en-US" sz="3600" dirty="0" smtClean="0"/>
              <a:t> Subspace Methods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9491" y="1032700"/>
                <a:ext cx="8918801" cy="5217974"/>
              </a:xfrm>
            </p:spPr>
            <p:txBody>
              <a:bodyPr>
                <a:noAutofit/>
              </a:bodyPr>
              <a:lstStyle/>
              <a:p>
                <a:r>
                  <a:rPr lang="en-US" sz="2100" dirty="0" smtClean="0"/>
                  <a:t>Based on projection onto expanding subspaces</a:t>
                </a:r>
              </a:p>
              <a:p>
                <a:r>
                  <a:rPr lang="en-US" sz="2100" dirty="0" smtClean="0"/>
                  <a:t>In iteration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100" dirty="0" smtClean="0"/>
                  <a:t>,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1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100" dirty="0" smtClean="0"/>
                  <a:t> chosen from the expanding </a:t>
                </a:r>
                <a:r>
                  <a:rPr lang="en-US" sz="2100" b="1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Krylov</a:t>
                </a:r>
                <a:r>
                  <a:rPr lang="en-US" sz="21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1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Subspace</a:t>
                </a:r>
              </a:p>
              <a:p>
                <a:pPr marL="0" indent="0">
                  <a:buNone/>
                </a:pPr>
                <a:endParaRPr lang="en-US" sz="7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  <a:ea typeface="Cambria Math"/>
                            </a:rPr>
                            <m:t>𝒦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/>
                            </a:rPr>
                            <m:t>𝐴</m:t>
                          </m:r>
                          <m:r>
                            <a:rPr lang="en-US" sz="21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1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100">
                          <a:latin typeface="Cambria Math"/>
                        </a:rPr>
                        <m:t>span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, </m:t>
                          </m:r>
                          <m:r>
                            <a:rPr lang="en-US" sz="2100" i="1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100" i="1">
                              <a:latin typeface="Cambria Math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100" dirty="0" smtClean="0"/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:r>
                  <a:rPr lang="en-US" sz="2100" dirty="0"/>
                  <a:t> </a:t>
                </a:r>
                <a:r>
                  <a:rPr lang="en-US" sz="2100" dirty="0" smtClean="0"/>
                  <a:t>    subject to </a:t>
                </a:r>
                <a:r>
                  <a:rPr lang="en-US" sz="2100" dirty="0" err="1" smtClean="0"/>
                  <a:t>orthogonality</a:t>
                </a:r>
                <a:r>
                  <a:rPr lang="en-US" sz="2100" dirty="0" smtClean="0"/>
                  <a:t> constraints</a:t>
                </a:r>
              </a:p>
              <a:p>
                <a:pPr marL="0" indent="0">
                  <a:buNone/>
                </a:pPr>
                <a:endParaRPr lang="en-US" sz="700" dirty="0" smtClean="0"/>
              </a:p>
              <a:p>
                <a:r>
                  <a:rPr lang="en-US" sz="2100" dirty="0" smtClean="0"/>
                  <a:t>Main computational kernels in each iteration:</a:t>
                </a:r>
              </a:p>
              <a:p>
                <a:pPr lvl="1"/>
                <a:r>
                  <a:rPr lang="en-US" sz="2100" dirty="0" smtClean="0"/>
                  <a:t>Sparse matrix-vector multiplication (</a:t>
                </a:r>
                <a:r>
                  <a:rPr lang="en-US" sz="2100" dirty="0" err="1" smtClean="0"/>
                  <a:t>SpMV</a:t>
                </a:r>
                <a:r>
                  <a:rPr lang="en-US" sz="2100" dirty="0" smtClean="0"/>
                  <a:t>) : Compute new basis vector to increase the dimension of the </a:t>
                </a:r>
                <a:r>
                  <a:rPr lang="en-US" sz="2100" dirty="0" err="1" smtClean="0"/>
                  <a:t>Krylov</a:t>
                </a:r>
                <a:r>
                  <a:rPr lang="en-US" sz="2100" dirty="0" smtClean="0"/>
                  <a:t> subspace</a:t>
                </a:r>
              </a:p>
              <a:p>
                <a:pPr lvl="2"/>
                <a:r>
                  <a:rPr lang="en-US" sz="2100" dirty="0" smtClean="0"/>
                  <a:t>P2P communication (nearest neighbors)</a:t>
                </a:r>
              </a:p>
              <a:p>
                <a:pPr lvl="1"/>
                <a:r>
                  <a:rPr lang="en-US" sz="2100" dirty="0" smtClean="0"/>
                  <a:t>Inner products: </a:t>
                </a:r>
                <a:r>
                  <a:rPr lang="en-US" sz="2100" dirty="0" err="1" smtClean="0"/>
                  <a:t>orthogonalization</a:t>
                </a:r>
                <a:r>
                  <a:rPr lang="en-US" sz="2100" dirty="0" smtClean="0"/>
                  <a:t> to select “best” solution</a:t>
                </a:r>
              </a:p>
              <a:p>
                <a:pPr lvl="2"/>
                <a:r>
                  <a:rPr lang="en-US" sz="2100" dirty="0" err="1" smtClean="0"/>
                  <a:t>MPI_Allreduce</a:t>
                </a:r>
                <a:r>
                  <a:rPr lang="en-US" sz="2100" dirty="0" smtClean="0"/>
                  <a:t> (global synchronization)</a:t>
                </a:r>
              </a:p>
              <a:p>
                <a:pPr marL="914400" lvl="2" indent="0">
                  <a:buNone/>
                </a:pPr>
                <a:endParaRPr lang="en-US" sz="700" dirty="0" smtClean="0"/>
              </a:p>
              <a:p>
                <a:r>
                  <a:rPr lang="en-US" sz="2100" dirty="0" smtClean="0"/>
                  <a:t>Examples</a:t>
                </a:r>
                <a:r>
                  <a:rPr lang="en-US" sz="2100" dirty="0"/>
                  <a:t>: Conjugate Gradient (CG), Generalized Minimum Residual Methods (GMRES), </a:t>
                </a:r>
                <a:r>
                  <a:rPr lang="en-US" sz="2100" dirty="0" err="1"/>
                  <a:t>Biconjugate</a:t>
                </a:r>
                <a:r>
                  <a:rPr lang="en-US" sz="2100" dirty="0"/>
                  <a:t> Gradient (</a:t>
                </a:r>
                <a:r>
                  <a:rPr lang="en-US" sz="2100" dirty="0" smtClean="0"/>
                  <a:t>BICG), BICG Stabilized (BICGSTAB)</a:t>
                </a:r>
                <a:endParaRPr lang="en-US" sz="2100" dirty="0"/>
              </a:p>
              <a:p>
                <a:endParaRPr lang="en-US" sz="2100" dirty="0" smtClean="0"/>
              </a:p>
              <a:p>
                <a:endParaRPr lang="en-US" sz="21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491" y="1032700"/>
                <a:ext cx="8918801" cy="5217974"/>
              </a:xfrm>
              <a:blipFill rotWithShape="0">
                <a:blip r:embed="rId3"/>
                <a:stretch>
                  <a:fillRect l="-684" t="-701" r="-615" b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2491-941E-4A5A-B4E6-5A617A305E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2" y="1064525"/>
                <a:ext cx="8904027" cy="551057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Given: Initial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for solving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Pick arbitrary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 </m:t>
                    </m:r>
                  </m:oMath>
                </a14:m>
                <a:r>
                  <a:rPr lang="en-US" dirty="0" smtClean="0"/>
                  <a:t> until convergence do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  for convergence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/>
                  <a:t>  for </a:t>
                </a:r>
                <a:r>
                  <a:rPr lang="en-US" dirty="0" smtClean="0"/>
                  <a:t>convergence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End For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2" y="1064525"/>
                <a:ext cx="8904027" cy="5510573"/>
              </a:xfrm>
              <a:blipFill rotWithShape="0">
                <a:blip r:embed="rId2"/>
                <a:stretch>
                  <a:fillRect l="-753" t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BICGSTAB Method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64525" y="2279176"/>
            <a:ext cx="2279176" cy="3684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28800" y="3305032"/>
            <a:ext cx="2104030" cy="4617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828799" y="4765341"/>
            <a:ext cx="2674961" cy="4617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64525" y="5227090"/>
            <a:ext cx="3111690" cy="3139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64525" y="3769900"/>
            <a:ext cx="3111690" cy="338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553200" y="1631979"/>
            <a:ext cx="2216623" cy="16628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Inner products in each iteration require global synchronization (</a:t>
            </a:r>
            <a:r>
              <a:rPr lang="en-US" dirty="0" err="1" smtClean="0">
                <a:solidFill>
                  <a:schemeClr val="tx1"/>
                </a:solidFill>
              </a:rPr>
              <a:t>MPI_AllReduce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3200" y="3626111"/>
            <a:ext cx="2216623" cy="17196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Multiplication by A requires nearest neighbor communication (P2P)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0" idx="1"/>
            <a:endCxn id="15" idx="3"/>
          </p:cNvCxnSpPr>
          <p:nvPr/>
        </p:nvCxnSpPr>
        <p:spPr>
          <a:xfrm flipH="1">
            <a:off x="3343701" y="2463421"/>
            <a:ext cx="3209499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1"/>
            <a:endCxn id="16" idx="3"/>
          </p:cNvCxnSpPr>
          <p:nvPr/>
        </p:nvCxnSpPr>
        <p:spPr>
          <a:xfrm flipH="1">
            <a:off x="3932830" y="2463421"/>
            <a:ext cx="2620370" cy="10724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  <a:endCxn id="19" idx="3"/>
          </p:cNvCxnSpPr>
          <p:nvPr/>
        </p:nvCxnSpPr>
        <p:spPr>
          <a:xfrm flipH="1">
            <a:off x="4176215" y="2463421"/>
            <a:ext cx="2376985" cy="147551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  <a:endCxn id="17" idx="3"/>
          </p:cNvCxnSpPr>
          <p:nvPr/>
        </p:nvCxnSpPr>
        <p:spPr>
          <a:xfrm flipH="1">
            <a:off x="4503760" y="2463421"/>
            <a:ext cx="2049440" cy="253279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1"/>
            <a:endCxn id="18" idx="3"/>
          </p:cNvCxnSpPr>
          <p:nvPr/>
        </p:nvCxnSpPr>
        <p:spPr>
          <a:xfrm flipH="1">
            <a:off x="4176215" y="2463421"/>
            <a:ext cx="2376985" cy="292062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miniGMG</a:t>
            </a:r>
            <a:r>
              <a:rPr lang="en-US" sz="3600" dirty="0" smtClean="0"/>
              <a:t> Benchmark Results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190" y="1203157"/>
            <a:ext cx="4502601" cy="4431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09" y="1012209"/>
                <a:ext cx="4596781" cy="5562889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miniGMG benchmark with BICGSTAB bottom solve</a:t>
                </a:r>
              </a:p>
              <a:p>
                <a:r>
                  <a:rPr lang="en-US" sz="2200" dirty="0" smtClean="0"/>
                  <a:t>Machine: Hopper at NERSC (Cray XE6),  4  6-core Opteron chips per node, Gemini network, 3D torus</a:t>
                </a:r>
              </a:p>
              <a:p>
                <a:r>
                  <a:rPr lang="en-US" sz="2200" dirty="0" smtClean="0"/>
                  <a:t>Weak scaling: Up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 sz="2200" dirty="0" smtClean="0"/>
                  <a:t> MPI processes (1 per chip,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24,576</m:t>
                    </m:r>
                  </m:oMath>
                </a14:m>
                <a:r>
                  <a:rPr lang="en-US" sz="2200" dirty="0" smtClean="0"/>
                  <a:t> cores total)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/>
                  <a:t> points per </a:t>
                </a:r>
                <a:r>
                  <a:rPr lang="en-US" sz="2200" dirty="0" smtClean="0"/>
                  <a:t>process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 smtClean="0"/>
                  <a:t> over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sz="2200" dirty="0" smtClean="0"/>
                  <a:t> cores,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 smtClean="0"/>
                  <a:t> over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24,576</m:t>
                    </m:r>
                  </m:oMath>
                </a14:m>
                <a:r>
                  <a:rPr lang="en-US" sz="2200" dirty="0" smtClean="0"/>
                  <a:t> cores)</a:t>
                </a:r>
              </a:p>
              <a:p>
                <a:r>
                  <a:rPr lang="en-US" sz="2200" dirty="0"/>
                  <a:t>The bottom-solve time dominates the runtime of the overall GMG </a:t>
                </a:r>
                <a:r>
                  <a:rPr lang="en-US" sz="2200" dirty="0" smtClean="0"/>
                  <a:t>method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09" y="1012209"/>
                <a:ext cx="4596781" cy="5562889"/>
              </a:xfrm>
              <a:blipFill rotWithShape="0">
                <a:blip r:embed="rId4"/>
                <a:stretch>
                  <a:fillRect l="-1592" t="-767" r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95535" y="6072643"/>
            <a:ext cx="9291459" cy="62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Scales </a:t>
            </a:r>
            <a:r>
              <a:rPr lang="en-US" sz="2200" dirty="0"/>
              <a:t>poorly compared to </a:t>
            </a:r>
            <a:r>
              <a:rPr lang="en-US" sz="2200" dirty="0" smtClean="0"/>
              <a:t>other </a:t>
            </a:r>
            <a:r>
              <a:rPr lang="en-US" sz="2200" dirty="0"/>
              <a:t>parts of the V-cycle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757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Communication Bottleneck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BEEA-CE12-477C-AE21-727D9AF70F8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19" y="1201001"/>
            <a:ext cx="4929113" cy="503565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976893"/>
            <a:ext cx="4186719" cy="553846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100" dirty="0" smtClean="0"/>
              <a:t>Same </a:t>
            </a:r>
            <a:r>
              <a:rPr lang="en-US" sz="2100" dirty="0" err="1" smtClean="0"/>
              <a:t>miniGMG</a:t>
            </a:r>
            <a:r>
              <a:rPr lang="en-US" sz="2100" dirty="0" smtClean="0"/>
              <a:t> </a:t>
            </a:r>
            <a:r>
              <a:rPr lang="en-US" sz="2100" dirty="0"/>
              <a:t>benchmark </a:t>
            </a:r>
            <a:r>
              <a:rPr lang="en-US" sz="2100" dirty="0" smtClean="0"/>
              <a:t>with BICGSTAB on Hopper</a:t>
            </a:r>
          </a:p>
          <a:p>
            <a:pPr>
              <a:lnSpc>
                <a:spcPts val="2400"/>
              </a:lnSpc>
            </a:pPr>
            <a:r>
              <a:rPr lang="en-US" sz="2100" dirty="0" smtClean="0"/>
              <a:t>Top: </a:t>
            </a:r>
            <a:r>
              <a:rPr lang="en-US" sz="2100" dirty="0" err="1" smtClean="0"/>
              <a:t>MPI_AllReduce</a:t>
            </a:r>
            <a:r>
              <a:rPr lang="en-US" sz="2100" dirty="0" smtClean="0"/>
              <a:t> clearly dominates bottom solve time</a:t>
            </a:r>
          </a:p>
          <a:p>
            <a:pPr>
              <a:lnSpc>
                <a:spcPts val="2400"/>
              </a:lnSpc>
            </a:pPr>
            <a:r>
              <a:rPr lang="en-US" sz="2100" dirty="0" smtClean="0"/>
              <a:t>Bottom: Increase in </a:t>
            </a:r>
            <a:r>
              <a:rPr lang="en-US" sz="2100" dirty="0" err="1" smtClean="0"/>
              <a:t>MPI_AllReduce</a:t>
            </a:r>
            <a:r>
              <a:rPr lang="en-US" sz="2100" dirty="0" smtClean="0"/>
              <a:t> time due to two effects:</a:t>
            </a:r>
          </a:p>
          <a:p>
            <a:pPr marL="914400" lvl="1" indent="-514350">
              <a:lnSpc>
                <a:spcPts val="2400"/>
              </a:lnSpc>
              <a:buFont typeface="+mj-lt"/>
              <a:buAutoNum type="arabicPeriod"/>
            </a:pPr>
            <a:r>
              <a:rPr lang="en-US" sz="2100" dirty="0" smtClean="0"/>
              <a:t># iterations required by solver increases with problem size</a:t>
            </a:r>
          </a:p>
          <a:p>
            <a:pPr marL="914400" lvl="1" indent="-514350">
              <a:lnSpc>
                <a:spcPts val="2400"/>
              </a:lnSpc>
              <a:buFont typeface="+mj-lt"/>
              <a:buAutoNum type="arabicPeriod"/>
            </a:pPr>
            <a:r>
              <a:rPr lang="en-US" sz="2100" dirty="0" err="1" smtClean="0"/>
              <a:t>MPI_AllReduce</a:t>
            </a:r>
            <a:r>
              <a:rPr lang="en-US" sz="2100" dirty="0" smtClean="0"/>
              <a:t> time increases with machine scale (no guarantee of compact </a:t>
            </a:r>
            <a:r>
              <a:rPr lang="en-US" sz="2100" dirty="0" err="1" smtClean="0"/>
              <a:t>subtorus</a:t>
            </a:r>
            <a:r>
              <a:rPr lang="en-US" sz="2100" dirty="0" smtClean="0"/>
              <a:t>)</a:t>
            </a:r>
          </a:p>
          <a:p>
            <a:pPr marL="514350" indent="-514350">
              <a:lnSpc>
                <a:spcPts val="2400"/>
              </a:lnSpc>
            </a:pPr>
            <a:r>
              <a:rPr lang="en-US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Poor scalability</a:t>
            </a:r>
            <a:r>
              <a:rPr lang="en-US" sz="2100" dirty="0" smtClean="0"/>
              <a:t>: Increasing number of increasingly slower iterations!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348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Communication-Avoiding KSMs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981075"/>
                <a:ext cx="8966579" cy="552734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2200" dirty="0" smtClean="0"/>
                  <a:t>Communication-Avoiding </a:t>
                </a:r>
                <a:r>
                  <a:rPr lang="en-US" sz="2200" dirty="0" err="1" smtClean="0"/>
                  <a:t>Krylov</a:t>
                </a:r>
                <a:r>
                  <a:rPr lang="en-US" sz="2200" dirty="0" smtClean="0"/>
                  <a:t> Subspace Methods (CA-KSMS) can </a:t>
                </a:r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asymptotically reduce parallel latency </a:t>
                </a:r>
              </a:p>
              <a:p>
                <a:pPr>
                  <a:lnSpc>
                    <a:spcPts val="2400"/>
                  </a:lnSpc>
                </a:pPr>
                <a:r>
                  <a:rPr lang="en-US" sz="2200" dirty="0" smtClean="0"/>
                  <a:t>First known reference: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 smtClean="0"/>
                  <a:t>-step CG (Van Rosendale, 1983)</a:t>
                </a:r>
              </a:p>
              <a:p>
                <a:pPr lvl="1">
                  <a:lnSpc>
                    <a:spcPts val="2400"/>
                  </a:lnSpc>
                </a:pPr>
                <a:r>
                  <a:rPr lang="en-US" sz="2200" dirty="0" smtClean="0"/>
                  <a:t>Many methods and variations created since; see </a:t>
                </a:r>
                <a:r>
                  <a:rPr lang="en-US" sz="2200" dirty="0" err="1" smtClean="0"/>
                  <a:t>Hoemmen’s</a:t>
                </a:r>
                <a:r>
                  <a:rPr lang="en-US" sz="2200" dirty="0" smtClean="0"/>
                  <a:t> 2010 PhD thesis for thorough overview</a:t>
                </a:r>
              </a:p>
              <a:p>
                <a:pPr>
                  <a:lnSpc>
                    <a:spcPts val="2400"/>
                  </a:lnSpc>
                </a:pPr>
                <a:r>
                  <a:rPr lang="en-US" sz="2200" dirty="0" smtClean="0"/>
                  <a:t>Main idea: Block iterations by groups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200" dirty="0" smtClean="0"/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Outer loop (communication step):</a:t>
                </a:r>
              </a:p>
              <a:p>
                <a:pPr lvl="1">
                  <a:lnSpc>
                    <a:spcPts val="2400"/>
                  </a:lnSpc>
                </a:pPr>
                <a:r>
                  <a:rPr lang="en-US" sz="2200" dirty="0" err="1" smtClean="0"/>
                  <a:t>Precompute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Krylov</a:t>
                </a:r>
                <a:r>
                  <a:rPr lang="en-US" sz="2200" dirty="0" smtClean="0"/>
                  <a:t> basis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 smtClean="0"/>
                  <a:t> (dimension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) required to compute next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 smtClean="0"/>
                  <a:t> iterations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 err="1" smtClean="0"/>
                  <a:t>SpMVs</a:t>
                </a:r>
                <a:r>
                  <a:rPr lang="en-US" sz="2200" dirty="0" smtClean="0"/>
                  <a:t>)</a:t>
                </a:r>
              </a:p>
              <a:p>
                <a:pPr lvl="1">
                  <a:lnSpc>
                    <a:spcPts val="2400"/>
                  </a:lnSpc>
                </a:pPr>
                <a:r>
                  <a:rPr lang="en-US" sz="2200" dirty="0" smtClean="0"/>
                  <a:t>Encode inner products using Gram matrix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 smtClean="0"/>
              </a:p>
              <a:p>
                <a:pPr lvl="2">
                  <a:lnSpc>
                    <a:spcPts val="2400"/>
                  </a:lnSpc>
                </a:pPr>
                <a:r>
                  <a:rPr lang="en-US" sz="2200" dirty="0" smtClean="0"/>
                  <a:t>Requires only one </a:t>
                </a:r>
                <a:r>
                  <a:rPr lang="en-US" sz="2200" dirty="0" err="1" smtClean="0"/>
                  <a:t>MPI_AllReduce</a:t>
                </a:r>
                <a:r>
                  <a:rPr lang="en-US" sz="2200" dirty="0" smtClean="0"/>
                  <a:t> to compute information needed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 smtClean="0"/>
                  <a:t> iterations -&gt; </a:t>
                </a:r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decreases global synchronizations by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!</a:t>
                </a: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Inner loop (computation steps): </a:t>
                </a:r>
                <a:endParaRPr lang="en-US" sz="2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lvl="1">
                  <a:lnSpc>
                    <a:spcPts val="2400"/>
                  </a:lnSpc>
                </a:pPr>
                <a:r>
                  <a:rPr lang="en-US" sz="2200" dirty="0" smtClean="0"/>
                  <a:t>Update length-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vectors that </a:t>
                </a:r>
                <a:r>
                  <a:rPr lang="en-US" sz="2200" dirty="0" smtClean="0"/>
                  <a:t>represent </a:t>
                </a:r>
                <a:r>
                  <a:rPr lang="en-US" sz="2200" dirty="0"/>
                  <a:t>coordinates </a:t>
                </a:r>
                <a:r>
                  <a:rPr lang="en-US" sz="2200" dirty="0" smtClean="0"/>
                  <a:t>of BICGSTAB vectors </a:t>
                </a:r>
                <a:r>
                  <a:rPr lang="en-US" sz="2200" dirty="0"/>
                  <a:t>in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 smtClean="0"/>
                  <a:t> for the next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 smtClean="0"/>
                  <a:t> iterations - </a:t>
                </a:r>
                <a:r>
                  <a:rPr lang="en-US" sz="2200" dirty="0"/>
                  <a:t>n</a:t>
                </a:r>
                <a:r>
                  <a:rPr lang="en-US" sz="2200" dirty="0" smtClean="0"/>
                  <a:t>o further communication required!</a:t>
                </a:r>
              </a:p>
              <a:p>
                <a:pPr>
                  <a:lnSpc>
                    <a:spcPts val="2400"/>
                  </a:lnSpc>
                </a:pPr>
                <a:endParaRPr lang="en-US" sz="2200" dirty="0" smtClean="0"/>
              </a:p>
              <a:p>
                <a:pPr lvl="4">
                  <a:lnSpc>
                    <a:spcPts val="2400"/>
                  </a:lnSpc>
                </a:pPr>
                <a:endParaRPr lang="en-US" sz="2200" dirty="0"/>
              </a:p>
              <a:p>
                <a:pPr>
                  <a:lnSpc>
                    <a:spcPts val="24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81075"/>
                <a:ext cx="8966579" cy="5527348"/>
              </a:xfrm>
              <a:blipFill rotWithShape="0">
                <a:blip r:embed="rId3"/>
                <a:stretch>
                  <a:fillRect l="-748" t="-1323" r="-1496" b="-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AC6-3737-4F0B-A528-968C062949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4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747E7"/>
      </a:accent1>
      <a:accent2>
        <a:srgbClr val="002D69"/>
      </a:accent2>
      <a:accent3>
        <a:srgbClr val="9C007F"/>
      </a:accent3>
      <a:accent4>
        <a:srgbClr val="68007F"/>
      </a:accent4>
      <a:accent5>
        <a:srgbClr val="1A1AC8"/>
      </a:accent5>
      <a:accent6>
        <a:srgbClr val="10093D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44478F7-A4BA-4E5C-9A2D-835417DAB5D4}" vid="{3F30FB47-44B0-4FAE-865D-86C8C29E9E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2357</TotalTime>
  <Words>2338</Words>
  <Application>Microsoft Office PowerPoint</Application>
  <PresentationFormat>On-screen Show (4:3)</PresentationFormat>
  <Paragraphs>493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Theme1</vt:lpstr>
      <vt:lpstr>Avoiding Synchronization in Geometric Multigrid</vt:lpstr>
      <vt:lpstr>Talk Summary</vt:lpstr>
      <vt:lpstr>Geometric Multigrid</vt:lpstr>
      <vt:lpstr>The miniGMG Benchmark</vt:lpstr>
      <vt:lpstr>Krylov Subspace Methods</vt:lpstr>
      <vt:lpstr>The BICGSTAB Method</vt:lpstr>
      <vt:lpstr>miniGMG Benchmark Results</vt:lpstr>
      <vt:lpstr>The Communication Bottleneck</vt:lpstr>
      <vt:lpstr>Communication-Avoiding KSMs</vt:lpstr>
      <vt:lpstr>CA-BICGSTAB Derivation: Basis Change</vt:lpstr>
      <vt:lpstr>CA-BICGSTAB Derivation: Coordinate Updates </vt:lpstr>
      <vt:lpstr>CA-BICGSTAB Derivation: Dot Products</vt:lpstr>
      <vt:lpstr>The CA-BICGSTAB Method</vt:lpstr>
      <vt:lpstr>Speedups for Synthetic Benchmark</vt:lpstr>
      <vt:lpstr>Benchmark Timing Breakdown</vt:lpstr>
      <vt:lpstr>Speedups for Real Applications</vt:lpstr>
      <vt:lpstr>Discussion and Challenges</vt:lpstr>
      <vt:lpstr>Related Approaches</vt:lpstr>
      <vt:lpstr>Summary and Future Work</vt:lpstr>
      <vt:lpstr>PowerPoint Presentation</vt:lpstr>
      <vt:lpstr>References</vt:lpstr>
      <vt:lpstr>PowerPoint Presentation</vt:lpstr>
      <vt:lpstr>Communication is Expensive!</vt:lpstr>
      <vt:lpstr>Current: Multigrid Bottom-Solve Application</vt:lpstr>
      <vt:lpstr>Current: Multigrid Bottom-Solve Application</vt:lpstr>
      <vt:lpstr>PowerPoint Presentation</vt:lpstr>
      <vt:lpstr>Krylov Subspace Methods</vt:lpstr>
      <vt:lpstr>Hopper</vt:lpstr>
      <vt:lpstr>PowerPoint Presentation</vt:lpstr>
      <vt:lpstr>Related Work: s-step methods</vt:lpstr>
      <vt:lpstr>Related Work: s-step methods</vt:lpstr>
      <vt:lpstr>Related Work: s-step methods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local_admin</dc:creator>
  <cp:lastModifiedBy>local_admin</cp:lastModifiedBy>
  <cp:revision>119</cp:revision>
  <dcterms:created xsi:type="dcterms:W3CDTF">2014-02-10T18:45:06Z</dcterms:created>
  <dcterms:modified xsi:type="dcterms:W3CDTF">2014-03-05T20:13:49Z</dcterms:modified>
</cp:coreProperties>
</file>